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308" r:id="rId3"/>
    <p:sldId id="287" r:id="rId4"/>
    <p:sldId id="286" r:id="rId5"/>
    <p:sldId id="304" r:id="rId6"/>
    <p:sldId id="289" r:id="rId7"/>
    <p:sldId id="293" r:id="rId8"/>
    <p:sldId id="295" r:id="rId9"/>
    <p:sldId id="309" r:id="rId10"/>
    <p:sldId id="297" r:id="rId11"/>
    <p:sldId id="299" r:id="rId12"/>
    <p:sldId id="276" r:id="rId13"/>
    <p:sldId id="301" r:id="rId14"/>
    <p:sldId id="277" r:id="rId15"/>
    <p:sldId id="294" r:id="rId16"/>
    <p:sldId id="310" r:id="rId17"/>
    <p:sldId id="306" r:id="rId18"/>
  </p:sldIdLst>
  <p:sldSz cx="12192000" cy="6858000"/>
  <p:notesSz cx="9926638" cy="6797675"/>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717" autoAdjust="0"/>
  </p:normalViewPr>
  <p:slideViewPr>
    <p:cSldViewPr snapToGrid="0">
      <p:cViewPr>
        <p:scale>
          <a:sx n="100" d="100"/>
          <a:sy n="100" d="100"/>
        </p:scale>
        <p:origin x="912" y="204"/>
      </p:cViewPr>
      <p:guideLst>
        <p:guide orient="horz" pos="2160"/>
        <p:guide pos="3840"/>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4302625" cy="340265"/>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5621696" y="0"/>
            <a:ext cx="4302625" cy="340265"/>
          </a:xfrm>
          <a:prstGeom prst="rect">
            <a:avLst/>
          </a:prstGeom>
        </p:spPr>
        <p:txBody>
          <a:bodyPr vert="horz" lIns="91440" tIns="45720" rIns="91440" bIns="45720" rtlCol="0"/>
          <a:lstStyle>
            <a:lvl1pPr algn="r">
              <a:defRPr sz="1200"/>
            </a:lvl1pPr>
          </a:lstStyle>
          <a:p>
            <a:fld id="{19D7805A-E42A-40EA-A5E6-EC1BEF0709CA}" type="datetimeFigureOut">
              <a:rPr lang="cs-CZ" smtClean="0"/>
              <a:t>18.11.2021</a:t>
            </a:fld>
            <a:endParaRPr lang="cs-CZ"/>
          </a:p>
        </p:txBody>
      </p:sp>
      <p:sp>
        <p:nvSpPr>
          <p:cNvPr id="4" name="Zástupný symbol pro zápatí 3"/>
          <p:cNvSpPr>
            <a:spLocks noGrp="1"/>
          </p:cNvSpPr>
          <p:nvPr>
            <p:ph type="ftr" sz="quarter" idx="2"/>
          </p:nvPr>
        </p:nvSpPr>
        <p:spPr>
          <a:xfrm>
            <a:off x="0" y="6457410"/>
            <a:ext cx="4302625" cy="340265"/>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5621696" y="6457410"/>
            <a:ext cx="4302625" cy="340265"/>
          </a:xfrm>
          <a:prstGeom prst="rect">
            <a:avLst/>
          </a:prstGeom>
        </p:spPr>
        <p:txBody>
          <a:bodyPr vert="horz" lIns="91440" tIns="45720" rIns="91440" bIns="45720" rtlCol="0" anchor="b"/>
          <a:lstStyle>
            <a:lvl1pPr algn="r">
              <a:defRPr sz="1200"/>
            </a:lvl1pPr>
          </a:lstStyle>
          <a:p>
            <a:fld id="{2F50E269-C39C-404D-A49C-1DE5D1C6D775}" type="slidenum">
              <a:rPr lang="cs-CZ" smtClean="0"/>
              <a:t>‹#›</a:t>
            </a:fld>
            <a:endParaRPr lang="cs-CZ"/>
          </a:p>
        </p:txBody>
      </p:sp>
    </p:spTree>
    <p:extLst>
      <p:ext uri="{BB962C8B-B14F-4D97-AF65-F5344CB8AC3E}">
        <p14:creationId xmlns:p14="http://schemas.microsoft.com/office/powerpoint/2010/main" val="27225373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0"/>
            <a:ext cx="4301543" cy="341064"/>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5622799" y="0"/>
            <a:ext cx="4301543" cy="341064"/>
          </a:xfrm>
          <a:prstGeom prst="rect">
            <a:avLst/>
          </a:prstGeom>
        </p:spPr>
        <p:txBody>
          <a:bodyPr vert="horz" lIns="91440" tIns="45720" rIns="91440" bIns="45720" rtlCol="0"/>
          <a:lstStyle>
            <a:lvl1pPr algn="r">
              <a:defRPr sz="1200"/>
            </a:lvl1pPr>
          </a:lstStyle>
          <a:p>
            <a:fld id="{339EBE2D-E282-4BC9-AC84-535B5FD3CF4F}" type="datetimeFigureOut">
              <a:rPr lang="cs-CZ" smtClean="0"/>
              <a:t>18.11.2021</a:t>
            </a:fld>
            <a:endParaRPr lang="cs-CZ"/>
          </a:p>
        </p:txBody>
      </p:sp>
      <p:sp>
        <p:nvSpPr>
          <p:cNvPr id="4" name="Zástupný symbol pro obrázek snímku 3"/>
          <p:cNvSpPr>
            <a:spLocks noGrp="1" noRot="1" noChangeAspect="1"/>
          </p:cNvSpPr>
          <p:nvPr>
            <p:ph type="sldImg" idx="2"/>
          </p:nvPr>
        </p:nvSpPr>
        <p:spPr>
          <a:xfrm>
            <a:off x="2925763" y="850900"/>
            <a:ext cx="4075112" cy="229235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992665" y="3271381"/>
            <a:ext cx="7941310" cy="2676585"/>
          </a:xfrm>
          <a:prstGeom prst="rect">
            <a:avLst/>
          </a:prstGeom>
        </p:spPr>
        <p:txBody>
          <a:bodyPr vert="horz" lIns="91440" tIns="45720" rIns="91440" bIns="45720" rtlCol="0"/>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1" y="6456612"/>
            <a:ext cx="4301543" cy="341064"/>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5622799" y="6456612"/>
            <a:ext cx="4301543" cy="341064"/>
          </a:xfrm>
          <a:prstGeom prst="rect">
            <a:avLst/>
          </a:prstGeom>
        </p:spPr>
        <p:txBody>
          <a:bodyPr vert="horz" lIns="91440" tIns="45720" rIns="91440" bIns="45720" rtlCol="0" anchor="b"/>
          <a:lstStyle>
            <a:lvl1pPr algn="r">
              <a:defRPr sz="1200"/>
            </a:lvl1pPr>
          </a:lstStyle>
          <a:p>
            <a:fld id="{B2B30104-6220-42A3-BFB1-A5D427B3D594}" type="slidenum">
              <a:rPr lang="cs-CZ" smtClean="0"/>
              <a:t>‹#›</a:t>
            </a:fld>
            <a:endParaRPr lang="cs-CZ"/>
          </a:p>
        </p:txBody>
      </p:sp>
    </p:spTree>
    <p:extLst>
      <p:ext uri="{BB962C8B-B14F-4D97-AF65-F5344CB8AC3E}">
        <p14:creationId xmlns:p14="http://schemas.microsoft.com/office/powerpoint/2010/main" val="1204067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cs-CZ"/>
          </a:p>
        </p:txBody>
      </p:sp>
      <p:sp>
        <p:nvSpPr>
          <p:cNvPr id="4" name="Zástupný symbol pro datum 3"/>
          <p:cNvSpPr>
            <a:spLocks noGrp="1"/>
          </p:cNvSpPr>
          <p:nvPr>
            <p:ph type="dt" sz="half" idx="10"/>
          </p:nvPr>
        </p:nvSpPr>
        <p:spPr/>
        <p:txBody>
          <a:bodyPr/>
          <a:lstStyle/>
          <a:p>
            <a:fld id="{52470A3A-170C-435B-A372-DD297FD4A54C}" type="datetimeFigureOut">
              <a:rPr lang="cs-CZ" smtClean="0"/>
              <a:t>18.11.2021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DFCE405-654E-4D79-8E65-06C4DBBD3EF1}" type="slidenum">
              <a:rPr lang="cs-CZ" smtClean="0"/>
              <a:t>‹#›</a:t>
            </a:fld>
            <a:endParaRPr lang="cs-CZ"/>
          </a:p>
        </p:txBody>
      </p:sp>
    </p:spTree>
    <p:extLst>
      <p:ext uri="{BB962C8B-B14F-4D97-AF65-F5344CB8AC3E}">
        <p14:creationId xmlns:p14="http://schemas.microsoft.com/office/powerpoint/2010/main" val="2016610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52470A3A-170C-435B-A372-DD297FD4A54C}" type="datetimeFigureOut">
              <a:rPr lang="cs-CZ" smtClean="0"/>
              <a:t>18.11.2021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DFCE405-654E-4D79-8E65-06C4DBBD3EF1}" type="slidenum">
              <a:rPr lang="cs-CZ" smtClean="0"/>
              <a:t>‹#›</a:t>
            </a:fld>
            <a:endParaRPr lang="cs-CZ"/>
          </a:p>
        </p:txBody>
      </p:sp>
    </p:spTree>
    <p:extLst>
      <p:ext uri="{BB962C8B-B14F-4D97-AF65-F5344CB8AC3E}">
        <p14:creationId xmlns:p14="http://schemas.microsoft.com/office/powerpoint/2010/main" val="737137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52470A3A-170C-435B-A372-DD297FD4A54C}" type="datetimeFigureOut">
              <a:rPr lang="cs-CZ" smtClean="0"/>
              <a:t>18.11.2021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DFCE405-654E-4D79-8E65-06C4DBBD3EF1}" type="slidenum">
              <a:rPr lang="cs-CZ" smtClean="0"/>
              <a:t>‹#›</a:t>
            </a:fld>
            <a:endParaRPr lang="cs-CZ"/>
          </a:p>
        </p:txBody>
      </p:sp>
    </p:spTree>
    <p:extLst>
      <p:ext uri="{BB962C8B-B14F-4D97-AF65-F5344CB8AC3E}">
        <p14:creationId xmlns:p14="http://schemas.microsoft.com/office/powerpoint/2010/main" val="19466505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Jeden obsah">
    <p:spTree>
      <p:nvGrpSpPr>
        <p:cNvPr id="1" name=""/>
        <p:cNvGrpSpPr/>
        <p:nvPr/>
      </p:nvGrpSpPr>
      <p:grpSpPr>
        <a:xfrm>
          <a:off x="0" y="0"/>
          <a:ext cx="0" cy="0"/>
          <a:chOff x="0" y="0"/>
          <a:chExt cx="0" cy="0"/>
        </a:xfrm>
      </p:grpSpPr>
      <p:pic>
        <p:nvPicPr>
          <p:cNvPr id="5" name="Lístek s linkou tmavě modrý"/>
          <p:cNvPicPr>
            <a:picLocks noChangeAspect="1"/>
          </p:cNvPicPr>
          <p:nvPr userDrawn="1"/>
        </p:nvPicPr>
        <p:blipFill>
          <a:blip r:embed="rId2">
            <a:extLst>
              <a:ext uri="{28A0092B-C50C-407E-A947-70E740481C1C}">
                <a14:useLocalDpi xmlns:a14="http://schemas.microsoft.com/office/drawing/2010/main" val="0"/>
              </a:ext>
            </a:extLst>
          </a:blip>
          <a:srcRect l="48351" t="3281" r="49490" b="3264"/>
          <a:stretch>
            <a:fillRect/>
          </a:stretch>
        </p:blipFill>
        <p:spPr bwMode="auto">
          <a:xfrm>
            <a:off x="206349" y="224631"/>
            <a:ext cx="262697" cy="6409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Nadpis 1"/>
          <p:cNvSpPr>
            <a:spLocks noGrp="1"/>
          </p:cNvSpPr>
          <p:nvPr>
            <p:ph type="title"/>
          </p:nvPr>
        </p:nvSpPr>
        <p:spPr/>
        <p:txBody>
          <a:bodyPr/>
          <a:lstStyle/>
          <a:p>
            <a:r>
              <a:rPr lang="cs-CZ" smtClean="0"/>
              <a:t>Kliknutím lze upravit styl.</a:t>
            </a:r>
            <a:endParaRPr lang="cs-CZ"/>
          </a:p>
        </p:txBody>
      </p:sp>
      <p:sp>
        <p:nvSpPr>
          <p:cNvPr id="4" name="Zástupný symbol pro obsah 3"/>
          <p:cNvSpPr>
            <a:spLocks noGrp="1"/>
          </p:cNvSpPr>
          <p:nvPr>
            <p:ph sz="quarter" idx="13"/>
          </p:nvPr>
        </p:nvSpPr>
        <p:spPr>
          <a:xfrm>
            <a:off x="624519" y="1620000"/>
            <a:ext cx="10942575" cy="46134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Slide Number Placeholder 5"/>
          <p:cNvSpPr>
            <a:spLocks noGrp="1"/>
          </p:cNvSpPr>
          <p:nvPr>
            <p:ph type="sldNum" sz="quarter" idx="14"/>
          </p:nvPr>
        </p:nvSpPr>
        <p:spPr/>
        <p:txBody>
          <a:bodyPr/>
          <a:lstStyle>
            <a:lvl1pPr>
              <a:defRPr/>
            </a:lvl1pPr>
          </a:lstStyle>
          <a:p>
            <a:fld id="{F0DE7CC4-4400-41B2-B483-708A7042E1A4}" type="slidenum">
              <a:rPr lang="cs-CZ" altLang="cs-CZ"/>
              <a:pPr/>
              <a:t>‹#›</a:t>
            </a:fld>
            <a:endParaRPr lang="cs-CZ" altLang="cs-CZ"/>
          </a:p>
        </p:txBody>
      </p:sp>
    </p:spTree>
    <p:extLst>
      <p:ext uri="{BB962C8B-B14F-4D97-AF65-F5344CB8AC3E}">
        <p14:creationId xmlns:p14="http://schemas.microsoft.com/office/powerpoint/2010/main" val="1036426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52470A3A-170C-435B-A372-DD297FD4A54C}" type="datetimeFigureOut">
              <a:rPr lang="cs-CZ" smtClean="0"/>
              <a:t>18.11.2021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DFCE405-654E-4D79-8E65-06C4DBBD3EF1}" type="slidenum">
              <a:rPr lang="cs-CZ" smtClean="0"/>
              <a:t>‹#›</a:t>
            </a:fld>
            <a:endParaRPr lang="cs-CZ"/>
          </a:p>
        </p:txBody>
      </p:sp>
    </p:spTree>
    <p:extLst>
      <p:ext uri="{BB962C8B-B14F-4D97-AF65-F5344CB8AC3E}">
        <p14:creationId xmlns:p14="http://schemas.microsoft.com/office/powerpoint/2010/main" val="2032036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4" name="Zástupný symbol pro datum 3"/>
          <p:cNvSpPr>
            <a:spLocks noGrp="1"/>
          </p:cNvSpPr>
          <p:nvPr>
            <p:ph type="dt" sz="half" idx="10"/>
          </p:nvPr>
        </p:nvSpPr>
        <p:spPr/>
        <p:txBody>
          <a:bodyPr/>
          <a:lstStyle/>
          <a:p>
            <a:fld id="{52470A3A-170C-435B-A372-DD297FD4A54C}" type="datetimeFigureOut">
              <a:rPr lang="cs-CZ" smtClean="0"/>
              <a:t>18.11.2021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DFCE405-654E-4D79-8E65-06C4DBBD3EF1}" type="slidenum">
              <a:rPr lang="cs-CZ" smtClean="0"/>
              <a:t>‹#›</a:t>
            </a:fld>
            <a:endParaRPr lang="cs-CZ"/>
          </a:p>
        </p:txBody>
      </p:sp>
    </p:spTree>
    <p:extLst>
      <p:ext uri="{BB962C8B-B14F-4D97-AF65-F5344CB8AC3E}">
        <p14:creationId xmlns:p14="http://schemas.microsoft.com/office/powerpoint/2010/main" val="293067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52470A3A-170C-435B-A372-DD297FD4A54C}" type="datetimeFigureOut">
              <a:rPr lang="cs-CZ" smtClean="0"/>
              <a:t>18.11.2021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DFCE405-654E-4D79-8E65-06C4DBBD3EF1}" type="slidenum">
              <a:rPr lang="cs-CZ" smtClean="0"/>
              <a:t>‹#›</a:t>
            </a:fld>
            <a:endParaRPr lang="cs-CZ"/>
          </a:p>
        </p:txBody>
      </p:sp>
    </p:spTree>
    <p:extLst>
      <p:ext uri="{BB962C8B-B14F-4D97-AF65-F5344CB8AC3E}">
        <p14:creationId xmlns:p14="http://schemas.microsoft.com/office/powerpoint/2010/main" val="446383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52470A3A-170C-435B-A372-DD297FD4A54C}" type="datetimeFigureOut">
              <a:rPr lang="cs-CZ" smtClean="0"/>
              <a:t>18.11.2021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9DFCE405-654E-4D79-8E65-06C4DBBD3EF1}" type="slidenum">
              <a:rPr lang="cs-CZ" smtClean="0"/>
              <a:t>‹#›</a:t>
            </a:fld>
            <a:endParaRPr lang="cs-CZ"/>
          </a:p>
        </p:txBody>
      </p:sp>
    </p:spTree>
    <p:extLst>
      <p:ext uri="{BB962C8B-B14F-4D97-AF65-F5344CB8AC3E}">
        <p14:creationId xmlns:p14="http://schemas.microsoft.com/office/powerpoint/2010/main" val="1561950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52470A3A-170C-435B-A372-DD297FD4A54C}" type="datetimeFigureOut">
              <a:rPr lang="cs-CZ" smtClean="0"/>
              <a:t>18.11.2021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9DFCE405-654E-4D79-8E65-06C4DBBD3EF1}" type="slidenum">
              <a:rPr lang="cs-CZ" smtClean="0"/>
              <a:t>‹#›</a:t>
            </a:fld>
            <a:endParaRPr lang="cs-CZ"/>
          </a:p>
        </p:txBody>
      </p:sp>
    </p:spTree>
    <p:extLst>
      <p:ext uri="{BB962C8B-B14F-4D97-AF65-F5344CB8AC3E}">
        <p14:creationId xmlns:p14="http://schemas.microsoft.com/office/powerpoint/2010/main" val="1821688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52470A3A-170C-435B-A372-DD297FD4A54C}" type="datetimeFigureOut">
              <a:rPr lang="cs-CZ" smtClean="0"/>
              <a:t>18.11.2021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9DFCE405-654E-4D79-8E65-06C4DBBD3EF1}" type="slidenum">
              <a:rPr lang="cs-CZ" smtClean="0"/>
              <a:t>‹#›</a:t>
            </a:fld>
            <a:endParaRPr lang="cs-CZ"/>
          </a:p>
        </p:txBody>
      </p:sp>
    </p:spTree>
    <p:extLst>
      <p:ext uri="{BB962C8B-B14F-4D97-AF65-F5344CB8AC3E}">
        <p14:creationId xmlns:p14="http://schemas.microsoft.com/office/powerpoint/2010/main" val="717720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52470A3A-170C-435B-A372-DD297FD4A54C}" type="datetimeFigureOut">
              <a:rPr lang="cs-CZ" smtClean="0"/>
              <a:t>18.11.2021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DFCE405-654E-4D79-8E65-06C4DBBD3EF1}" type="slidenum">
              <a:rPr lang="cs-CZ" smtClean="0"/>
              <a:t>‹#›</a:t>
            </a:fld>
            <a:endParaRPr lang="cs-CZ"/>
          </a:p>
        </p:txBody>
      </p:sp>
    </p:spTree>
    <p:extLst>
      <p:ext uri="{BB962C8B-B14F-4D97-AF65-F5344CB8AC3E}">
        <p14:creationId xmlns:p14="http://schemas.microsoft.com/office/powerpoint/2010/main" val="204941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52470A3A-170C-435B-A372-DD297FD4A54C}" type="datetimeFigureOut">
              <a:rPr lang="cs-CZ" smtClean="0"/>
              <a:t>18.11.2021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DFCE405-654E-4D79-8E65-06C4DBBD3EF1}" type="slidenum">
              <a:rPr lang="cs-CZ" smtClean="0"/>
              <a:t>‹#›</a:t>
            </a:fld>
            <a:endParaRPr lang="cs-CZ"/>
          </a:p>
        </p:txBody>
      </p:sp>
    </p:spTree>
    <p:extLst>
      <p:ext uri="{BB962C8B-B14F-4D97-AF65-F5344CB8AC3E}">
        <p14:creationId xmlns:p14="http://schemas.microsoft.com/office/powerpoint/2010/main" val="52265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470A3A-170C-435B-A372-DD297FD4A54C}" type="datetimeFigureOut">
              <a:rPr lang="cs-CZ" smtClean="0"/>
              <a:t>18.11.2021</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FCE405-654E-4D79-8E65-06C4DBBD3EF1}" type="slidenum">
              <a:rPr lang="cs-CZ" smtClean="0"/>
              <a:t>‹#›</a:t>
            </a:fld>
            <a:endParaRPr lang="cs-CZ"/>
          </a:p>
        </p:txBody>
      </p:sp>
    </p:spTree>
    <p:extLst>
      <p:ext uri="{BB962C8B-B14F-4D97-AF65-F5344CB8AC3E}">
        <p14:creationId xmlns:p14="http://schemas.microsoft.com/office/powerpoint/2010/main" val="39613558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eagri.cz/public/web/mze/voda/legislativa/vyklady/zakon-o-vodach/"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696"/>
          </a:xfrm>
          <a:prstGeom prst="rect">
            <a:avLst/>
          </a:prstGeom>
        </p:spPr>
      </p:pic>
      <p:sp>
        <p:nvSpPr>
          <p:cNvPr id="6" name="Nadpis 4"/>
          <p:cNvSpPr>
            <a:spLocks noGrp="1"/>
          </p:cNvSpPr>
          <p:nvPr>
            <p:ph type="ctrTitle"/>
          </p:nvPr>
        </p:nvSpPr>
        <p:spPr>
          <a:xfrm>
            <a:off x="429624" y="2542204"/>
            <a:ext cx="10884394" cy="1396744"/>
          </a:xfrm>
          <a:solidFill>
            <a:schemeClr val="tx2">
              <a:alpha val="54000"/>
            </a:schemeClr>
          </a:solidFill>
          <a:ln w="76200">
            <a:noFill/>
          </a:ln>
        </p:spPr>
        <p:txBody>
          <a:bodyPr anchor="ctr">
            <a:normAutofit/>
          </a:bodyPr>
          <a:lstStyle/>
          <a:p>
            <a:r>
              <a:rPr lang="cs-CZ" sz="3100" b="1" dirty="0" smtClean="0">
                <a:solidFill>
                  <a:schemeClr val="bg1"/>
                </a:solidFill>
                <a:latin typeface="+mn-lt"/>
              </a:rPr>
              <a:t>Metodická doporučení z kontrol, </a:t>
            </a:r>
            <a:br>
              <a:rPr lang="cs-CZ" sz="3100" b="1" dirty="0" smtClean="0">
                <a:solidFill>
                  <a:schemeClr val="bg1"/>
                </a:solidFill>
                <a:latin typeface="+mn-lt"/>
              </a:rPr>
            </a:br>
            <a:r>
              <a:rPr lang="cs-CZ" sz="3100" b="1" dirty="0" smtClean="0">
                <a:solidFill>
                  <a:schemeClr val="bg1"/>
                </a:solidFill>
                <a:latin typeface="+mn-lt"/>
              </a:rPr>
              <a:t>odvolacích a mimoodvolacích řízení, často kladené otázky</a:t>
            </a:r>
            <a:endParaRPr lang="cs-CZ" sz="3100" b="1" dirty="0">
              <a:solidFill>
                <a:schemeClr val="bg1"/>
              </a:solidFill>
              <a:latin typeface="+mn-lt"/>
            </a:endParaRPr>
          </a:p>
        </p:txBody>
      </p:sp>
      <p:sp>
        <p:nvSpPr>
          <p:cNvPr id="10" name="Nadpis 4"/>
          <p:cNvSpPr txBox="1">
            <a:spLocks/>
          </p:cNvSpPr>
          <p:nvPr/>
        </p:nvSpPr>
        <p:spPr>
          <a:xfrm>
            <a:off x="359646" y="392612"/>
            <a:ext cx="10954372" cy="1396744"/>
          </a:xfrm>
          <a:prstGeom prst="rect">
            <a:avLst/>
          </a:prstGeom>
          <a:solidFill>
            <a:schemeClr val="accent6">
              <a:lumMod val="90000"/>
              <a:lumOff val="10000"/>
              <a:alpha val="54000"/>
            </a:schemeClr>
          </a:solidFill>
          <a:ln w="76200">
            <a:solidFill>
              <a:schemeClr val="bg1"/>
            </a:solidFill>
          </a:ln>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cs-CZ" dirty="0" smtClean="0">
                <a:solidFill>
                  <a:schemeClr val="bg1"/>
                </a:solidFill>
              </a:rPr>
              <a:t>	</a:t>
            </a:r>
            <a:r>
              <a:rPr lang="cs-CZ" sz="4400" b="1" dirty="0" smtClean="0">
                <a:solidFill>
                  <a:schemeClr val="bg1"/>
                </a:solidFill>
                <a:latin typeface="+mn-lt"/>
              </a:rPr>
              <a:t>2021 - SEMINÁŘ VODOPRÁVNÍCH ÚŘADŮ </a:t>
            </a:r>
          </a:p>
        </p:txBody>
      </p:sp>
      <p:pic>
        <p:nvPicPr>
          <p:cNvPr id="7" name="Logo MZe"/>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9624" y="471718"/>
            <a:ext cx="2870614" cy="1238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Horizontální linka">
            <a:extLst/>
          </p:cNvPr>
          <p:cNvCxnSpPr/>
          <p:nvPr/>
        </p:nvCxnSpPr>
        <p:spPr>
          <a:xfrm flipV="1">
            <a:off x="359646" y="2065080"/>
            <a:ext cx="10954372" cy="51936"/>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1" name="TextovéPole 10"/>
          <p:cNvSpPr txBox="1"/>
          <p:nvPr/>
        </p:nvSpPr>
        <p:spPr>
          <a:xfrm flipH="1">
            <a:off x="3705607" y="5089526"/>
            <a:ext cx="4262449" cy="954107"/>
          </a:xfrm>
          <a:prstGeom prst="rect">
            <a:avLst/>
          </a:prstGeom>
          <a:solidFill>
            <a:schemeClr val="bg2">
              <a:lumMod val="50000"/>
              <a:alpha val="72000"/>
            </a:schemeClr>
          </a:solidFill>
        </p:spPr>
        <p:txBody>
          <a:bodyPr wrap="square" rtlCol="0">
            <a:spAutoFit/>
          </a:bodyPr>
          <a:lstStyle/>
          <a:p>
            <a:pPr algn="ctr"/>
            <a:r>
              <a:rPr lang="cs-CZ" sz="2800" b="1" dirty="0" smtClean="0">
                <a:solidFill>
                  <a:schemeClr val="bg1"/>
                </a:solidFill>
              </a:rPr>
              <a:t>HOTEL PALCÁT</a:t>
            </a:r>
          </a:p>
          <a:p>
            <a:pPr algn="ctr"/>
            <a:r>
              <a:rPr lang="cs-CZ" sz="2800" b="1" dirty="0" smtClean="0">
                <a:solidFill>
                  <a:schemeClr val="bg1"/>
                </a:solidFill>
              </a:rPr>
              <a:t>25.-27.10.2021</a:t>
            </a:r>
            <a:endParaRPr lang="cs-CZ" sz="2800" b="1" dirty="0">
              <a:solidFill>
                <a:schemeClr val="bg1"/>
              </a:solidFill>
            </a:endParaRPr>
          </a:p>
        </p:txBody>
      </p:sp>
    </p:spTree>
    <p:extLst>
      <p:ext uri="{BB962C8B-B14F-4D97-AF65-F5344CB8AC3E}">
        <p14:creationId xmlns:p14="http://schemas.microsoft.com/office/powerpoint/2010/main" val="42374170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3"/>
          </p:nvPr>
        </p:nvSpPr>
        <p:spPr>
          <a:xfrm>
            <a:off x="498411" y="1607800"/>
            <a:ext cx="10573449" cy="4845213"/>
          </a:xfrm>
        </p:spPr>
        <p:txBody>
          <a:bodyPr rtlCol="0">
            <a:noAutofit/>
          </a:bodyPr>
          <a:lstStyle/>
          <a:p>
            <a:pPr marL="457200" lvl="1" indent="0" algn="just">
              <a:lnSpc>
                <a:spcPct val="110000"/>
              </a:lnSpc>
              <a:buClr>
                <a:srgbClr val="004A99"/>
              </a:buClr>
              <a:buNone/>
              <a:defRPr/>
            </a:pPr>
            <a:r>
              <a:rPr lang="cs-CZ" altLang="cs-CZ" sz="2000" dirty="0">
                <a:solidFill>
                  <a:srgbClr val="002060"/>
                </a:solidFill>
              </a:rPr>
              <a:t>Kdo </a:t>
            </a:r>
            <a:r>
              <a:rPr lang="cs-CZ" altLang="cs-CZ" sz="2000" b="1" dirty="0">
                <a:solidFill>
                  <a:srgbClr val="FF0000"/>
                </a:solidFill>
              </a:rPr>
              <a:t>kolauduje</a:t>
            </a:r>
            <a:r>
              <a:rPr lang="cs-CZ" altLang="cs-CZ" sz="2000" dirty="0">
                <a:solidFill>
                  <a:srgbClr val="002060"/>
                </a:solidFill>
              </a:rPr>
              <a:t> stavbu </a:t>
            </a:r>
            <a:r>
              <a:rPr lang="cs-CZ" altLang="cs-CZ" sz="2000" b="1" dirty="0">
                <a:solidFill>
                  <a:srgbClr val="002060"/>
                </a:solidFill>
              </a:rPr>
              <a:t>studny povolenou </a:t>
            </a:r>
            <a:r>
              <a:rPr lang="cs-CZ" altLang="cs-CZ" sz="2000" b="1" dirty="0" smtClean="0">
                <a:solidFill>
                  <a:srgbClr val="002060"/>
                </a:solidFill>
              </a:rPr>
              <a:t>obecným stavebním úřadem </a:t>
            </a:r>
            <a:r>
              <a:rPr lang="cs-CZ" altLang="cs-CZ" sz="2000" dirty="0" smtClean="0">
                <a:solidFill>
                  <a:srgbClr val="002060"/>
                </a:solidFill>
              </a:rPr>
              <a:t>před </a:t>
            </a:r>
            <a:r>
              <a:rPr lang="cs-CZ" altLang="cs-CZ" sz="2000" dirty="0">
                <a:solidFill>
                  <a:srgbClr val="002060"/>
                </a:solidFill>
              </a:rPr>
              <a:t>rokem 2010</a:t>
            </a:r>
            <a:r>
              <a:rPr lang="cs-CZ" altLang="cs-CZ" sz="2000" dirty="0" smtClean="0">
                <a:solidFill>
                  <a:srgbClr val="002060"/>
                </a:solidFill>
              </a:rPr>
              <a:t>?</a:t>
            </a:r>
            <a:endParaRPr lang="cs-CZ" altLang="cs-CZ" sz="2000" dirty="0">
              <a:solidFill>
                <a:srgbClr val="002060"/>
              </a:solidFill>
            </a:endParaRPr>
          </a:p>
          <a:p>
            <a:pPr marL="457200" lvl="1" indent="0" algn="just">
              <a:lnSpc>
                <a:spcPct val="110000"/>
              </a:lnSpc>
              <a:spcBef>
                <a:spcPts val="1200"/>
              </a:spcBef>
              <a:buClr>
                <a:srgbClr val="004A99"/>
              </a:buClr>
              <a:buNone/>
              <a:defRPr/>
            </a:pPr>
            <a:r>
              <a:rPr lang="cs-CZ" sz="2000" dirty="0" smtClean="0">
                <a:solidFill>
                  <a:srgbClr val="002060"/>
                </a:solidFill>
              </a:rPr>
              <a:t>Novela stavebního zákona zákonem č. 225/2017 Sb. – účinnost od 1.1.2018</a:t>
            </a:r>
          </a:p>
          <a:p>
            <a:pPr marL="914400" lvl="2" indent="0" algn="just">
              <a:lnSpc>
                <a:spcPct val="110000"/>
              </a:lnSpc>
              <a:spcBef>
                <a:spcPts val="600"/>
              </a:spcBef>
              <a:buClr>
                <a:srgbClr val="004A99"/>
              </a:buClr>
              <a:buNone/>
              <a:defRPr/>
            </a:pPr>
            <a:r>
              <a:rPr lang="cs-CZ" dirty="0" smtClean="0">
                <a:solidFill>
                  <a:srgbClr val="002060"/>
                </a:solidFill>
              </a:rPr>
              <a:t>- § </a:t>
            </a:r>
            <a:r>
              <a:rPr lang="cs-CZ" dirty="0">
                <a:solidFill>
                  <a:srgbClr val="002060"/>
                </a:solidFill>
              </a:rPr>
              <a:t>119 odst. 2: </a:t>
            </a:r>
            <a:r>
              <a:rPr lang="cs-CZ" i="1" dirty="0"/>
              <a:t>Kolaudační souhlas nebo kolaudační rozhodnutí vydává ten stavební úřad, který vydal povolení stavby</a:t>
            </a:r>
          </a:p>
          <a:p>
            <a:pPr marL="457200" lvl="1" indent="0" algn="just">
              <a:lnSpc>
                <a:spcPct val="110000"/>
              </a:lnSpc>
              <a:spcBef>
                <a:spcPts val="1200"/>
              </a:spcBef>
              <a:buClr>
                <a:srgbClr val="004A99"/>
              </a:buClr>
              <a:buNone/>
              <a:defRPr/>
            </a:pPr>
            <a:r>
              <a:rPr lang="cs-CZ" sz="2000" dirty="0" smtClean="0">
                <a:solidFill>
                  <a:srgbClr val="002060"/>
                </a:solidFill>
              </a:rPr>
              <a:t>	- absentuje přesné </a:t>
            </a:r>
            <a:r>
              <a:rPr lang="cs-CZ" sz="2000" dirty="0">
                <a:solidFill>
                  <a:srgbClr val="002060"/>
                </a:solidFill>
              </a:rPr>
              <a:t>přechodné ustanovení, </a:t>
            </a:r>
            <a:r>
              <a:rPr lang="cs-CZ" sz="2000" dirty="0" smtClean="0">
                <a:solidFill>
                  <a:srgbClr val="002060"/>
                </a:solidFill>
              </a:rPr>
              <a:t>které by zohlednilo přesuny kompetencí</a:t>
            </a:r>
          </a:p>
          <a:p>
            <a:pPr marL="457200" lvl="1" indent="0" algn="just">
              <a:lnSpc>
                <a:spcPct val="110000"/>
              </a:lnSpc>
              <a:spcBef>
                <a:spcPts val="0"/>
              </a:spcBef>
              <a:buClr>
                <a:srgbClr val="004A99"/>
              </a:buClr>
              <a:buNone/>
              <a:defRPr/>
            </a:pPr>
            <a:endParaRPr lang="cs-CZ" sz="2000" dirty="0">
              <a:solidFill>
                <a:srgbClr val="002060"/>
              </a:solidFill>
            </a:endParaRPr>
          </a:p>
          <a:p>
            <a:pPr marL="457200" lvl="1" indent="0" algn="just">
              <a:lnSpc>
                <a:spcPct val="110000"/>
              </a:lnSpc>
              <a:spcBef>
                <a:spcPts val="0"/>
              </a:spcBef>
              <a:buClr>
                <a:srgbClr val="004A99"/>
              </a:buClr>
              <a:buNone/>
              <a:defRPr/>
            </a:pPr>
            <a:r>
              <a:rPr lang="cs-CZ" sz="2000" dirty="0" smtClean="0">
                <a:solidFill>
                  <a:srgbClr val="002060"/>
                </a:solidFill>
              </a:rPr>
              <a:t>Nutno použít logický a teleologický výklad vodního zákona:</a:t>
            </a:r>
            <a:endParaRPr lang="cs-CZ" sz="2000" dirty="0">
              <a:solidFill>
                <a:srgbClr val="002060"/>
              </a:solidFill>
            </a:endParaRPr>
          </a:p>
          <a:p>
            <a:pPr lvl="1" algn="just">
              <a:lnSpc>
                <a:spcPct val="110000"/>
              </a:lnSpc>
              <a:spcBef>
                <a:spcPts val="1200"/>
              </a:spcBef>
              <a:buClr>
                <a:srgbClr val="004A99"/>
              </a:buClr>
              <a:buFont typeface="Wingdings" panose="05000000000000000000" pitchFamily="2" charset="2"/>
              <a:buChar char="ü"/>
              <a:defRPr/>
            </a:pPr>
            <a:r>
              <a:rPr lang="cs-CZ" sz="2000" dirty="0" smtClean="0">
                <a:solidFill>
                  <a:srgbClr val="002060"/>
                </a:solidFill>
              </a:rPr>
              <a:t>novela vodního zákona zákonem č. 150/2010 Sb. – povolování studní přesunuto na obecní úřady obcí s rozšířenou působností              </a:t>
            </a:r>
            <a:r>
              <a:rPr lang="cs-CZ" sz="2000" b="1" dirty="0" smtClean="0">
                <a:solidFill>
                  <a:srgbClr val="FF0000"/>
                </a:solidFill>
              </a:rPr>
              <a:t>příslušný je vodoprávní úřad</a:t>
            </a:r>
          </a:p>
          <a:p>
            <a:pPr lvl="1" algn="just">
              <a:lnSpc>
                <a:spcPct val="110000"/>
              </a:lnSpc>
              <a:spcBef>
                <a:spcPts val="1200"/>
              </a:spcBef>
              <a:buClr>
                <a:srgbClr val="004A99"/>
              </a:buClr>
              <a:buFont typeface="Wingdings" panose="05000000000000000000" pitchFamily="2" charset="2"/>
              <a:buChar char="ü"/>
              <a:defRPr/>
            </a:pPr>
            <a:r>
              <a:rPr lang="cs-CZ" sz="2000" dirty="0" smtClean="0">
                <a:solidFill>
                  <a:srgbClr val="002060"/>
                </a:solidFill>
              </a:rPr>
              <a:t>obecný </a:t>
            </a:r>
            <a:r>
              <a:rPr lang="cs-CZ" sz="2000" dirty="0">
                <a:solidFill>
                  <a:srgbClr val="002060"/>
                </a:solidFill>
              </a:rPr>
              <a:t>stavební úřad není </a:t>
            </a:r>
            <a:r>
              <a:rPr lang="cs-CZ" sz="2000" dirty="0" smtClean="0">
                <a:solidFill>
                  <a:srgbClr val="002060"/>
                </a:solidFill>
              </a:rPr>
              <a:t>k řešení </a:t>
            </a:r>
            <a:r>
              <a:rPr lang="cs-CZ" sz="2000" dirty="0">
                <a:solidFill>
                  <a:srgbClr val="002060"/>
                </a:solidFill>
              </a:rPr>
              <a:t>vodních děl zmocněn</a:t>
            </a:r>
          </a:p>
          <a:p>
            <a:pPr lvl="1" algn="just">
              <a:lnSpc>
                <a:spcPct val="110000"/>
              </a:lnSpc>
              <a:spcBef>
                <a:spcPts val="1200"/>
              </a:spcBef>
              <a:buClr>
                <a:srgbClr val="004A99"/>
              </a:buClr>
              <a:buFont typeface="Wingdings" panose="05000000000000000000" pitchFamily="2" charset="2"/>
              <a:buChar char="ü"/>
              <a:defRPr/>
            </a:pPr>
            <a:endParaRPr lang="cs-CZ" sz="1800" b="1" dirty="0" smtClean="0">
              <a:solidFill>
                <a:srgbClr val="002060"/>
              </a:solidFill>
            </a:endParaRPr>
          </a:p>
          <a:p>
            <a:pPr marL="914400" lvl="2" indent="0" algn="just">
              <a:lnSpc>
                <a:spcPct val="110000"/>
              </a:lnSpc>
              <a:buClr>
                <a:srgbClr val="004A99"/>
              </a:buClr>
              <a:buNone/>
              <a:defRPr/>
            </a:pPr>
            <a:endParaRPr lang="cs-CZ" altLang="cs-CZ" sz="1600" dirty="0" smtClean="0">
              <a:solidFill>
                <a:srgbClr val="002060"/>
              </a:solidFill>
            </a:endParaRPr>
          </a:p>
          <a:p>
            <a:pPr marL="457200" lvl="1" indent="0" algn="just">
              <a:lnSpc>
                <a:spcPct val="110000"/>
              </a:lnSpc>
              <a:buClr>
                <a:srgbClr val="004A99"/>
              </a:buClr>
              <a:buNone/>
              <a:defRPr/>
            </a:pPr>
            <a:endParaRPr lang="cs-CZ" altLang="cs-CZ" sz="2000" dirty="0" smtClean="0">
              <a:solidFill>
                <a:srgbClr val="002060"/>
              </a:solidFill>
            </a:endParaRPr>
          </a:p>
          <a:p>
            <a:pPr marL="457200" lvl="1" indent="0" algn="just">
              <a:lnSpc>
                <a:spcPct val="110000"/>
              </a:lnSpc>
              <a:buClr>
                <a:srgbClr val="004A99"/>
              </a:buClr>
              <a:buNone/>
              <a:defRPr/>
            </a:pPr>
            <a:r>
              <a:rPr lang="cs-CZ" sz="1600" b="1" dirty="0" smtClean="0">
                <a:solidFill>
                  <a:srgbClr val="002060"/>
                </a:solidFill>
              </a:rPr>
              <a:t>	</a:t>
            </a:r>
            <a:endParaRPr lang="cs-CZ" sz="1600" b="1" dirty="0">
              <a:solidFill>
                <a:srgbClr val="FF0000"/>
              </a:solidFill>
              <a:cs typeface="Arial" panose="020B0604020202020204" pitchFamily="34" charset="0"/>
            </a:endParaRPr>
          </a:p>
        </p:txBody>
      </p:sp>
      <p:sp>
        <p:nvSpPr>
          <p:cNvPr id="7" name="Nadpis 4"/>
          <p:cNvSpPr txBox="1">
            <a:spLocks/>
          </p:cNvSpPr>
          <p:nvPr/>
        </p:nvSpPr>
        <p:spPr>
          <a:xfrm>
            <a:off x="439219" y="480267"/>
            <a:ext cx="11069289" cy="749231"/>
          </a:xfrm>
          <a:prstGeom prst="rect">
            <a:avLst/>
          </a:prstGeom>
          <a:solidFill>
            <a:schemeClr val="accent6">
              <a:lumMod val="90000"/>
              <a:lumOff val="10000"/>
              <a:alpha val="54000"/>
            </a:schemeClr>
          </a:solidFill>
          <a:ln w="76200">
            <a:solidFill>
              <a:schemeClr val="bg1"/>
            </a:solidFill>
          </a:ln>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s-CZ" dirty="0" smtClean="0">
                <a:solidFill>
                  <a:schemeClr val="bg1"/>
                </a:solidFill>
              </a:rPr>
              <a:t>		</a:t>
            </a:r>
            <a:r>
              <a:rPr lang="cs-CZ" b="1" dirty="0">
                <a:solidFill>
                  <a:schemeClr val="bg1"/>
                </a:solidFill>
                <a:latin typeface="+mn-lt"/>
              </a:rPr>
              <a:t>2021 - SEMINÁŘ VODOPRÁVNÍCH ÚŘADŮ </a:t>
            </a:r>
          </a:p>
        </p:txBody>
      </p:sp>
      <p:pic>
        <p:nvPicPr>
          <p:cNvPr id="5" name="Logo MZe"/>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2731" y="480267"/>
            <a:ext cx="1546794" cy="667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ástupný symbol pro obsah 2"/>
          <p:cNvSpPr txBox="1">
            <a:spLocks/>
          </p:cNvSpPr>
          <p:nvPr/>
        </p:nvSpPr>
        <p:spPr>
          <a:xfrm>
            <a:off x="613327" y="1607799"/>
            <a:ext cx="10895181" cy="484521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Clr>
                <a:srgbClr val="004A99"/>
              </a:buClr>
              <a:buFont typeface="Arial" panose="020B0604020202020204" pitchFamily="34" charset="0"/>
              <a:buNone/>
              <a:defRPr/>
            </a:pPr>
            <a:r>
              <a:rPr lang="cs-CZ" sz="2200" dirty="0" smtClean="0">
                <a:solidFill>
                  <a:srgbClr val="002060"/>
                </a:solidFill>
                <a:latin typeface="+mj-lt"/>
                <a:cs typeface="Arial" panose="020B0604020202020204" pitchFamily="34" charset="0"/>
              </a:rPr>
              <a:t>          </a:t>
            </a:r>
            <a:endParaRPr lang="cs-CZ" sz="2999" b="1" dirty="0">
              <a:latin typeface="Arial (nadpisy)"/>
              <a:cs typeface="Arial" panose="020B0604020202020204" pitchFamily="34" charset="0"/>
            </a:endParaRPr>
          </a:p>
        </p:txBody>
      </p:sp>
      <p:sp>
        <p:nvSpPr>
          <p:cNvPr id="8" name="Šipka doprava 7"/>
          <p:cNvSpPr/>
          <p:nvPr/>
        </p:nvSpPr>
        <p:spPr>
          <a:xfrm>
            <a:off x="5349933" y="4972516"/>
            <a:ext cx="117764" cy="1524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1756905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3"/>
          </p:nvPr>
        </p:nvSpPr>
        <p:spPr>
          <a:xfrm>
            <a:off x="498411" y="1607800"/>
            <a:ext cx="10101009" cy="4845213"/>
          </a:xfrm>
        </p:spPr>
        <p:txBody>
          <a:bodyPr rtlCol="0">
            <a:noAutofit/>
          </a:bodyPr>
          <a:lstStyle/>
          <a:p>
            <a:pPr marL="457200" lvl="1" indent="0" algn="just">
              <a:lnSpc>
                <a:spcPct val="110000"/>
              </a:lnSpc>
              <a:buClr>
                <a:srgbClr val="004A99"/>
              </a:buClr>
              <a:buNone/>
              <a:defRPr/>
            </a:pPr>
            <a:r>
              <a:rPr lang="cs-CZ" altLang="cs-CZ" sz="2000" dirty="0" smtClean="0">
                <a:solidFill>
                  <a:srgbClr val="002060"/>
                </a:solidFill>
              </a:rPr>
              <a:t>Stanovisko správce povodí vs. vyjádření správce vodního toku</a:t>
            </a:r>
            <a:endParaRPr lang="cs-CZ" altLang="cs-CZ" sz="2000" dirty="0">
              <a:solidFill>
                <a:srgbClr val="002060"/>
              </a:solidFill>
            </a:endParaRPr>
          </a:p>
          <a:p>
            <a:pPr marL="457200" lvl="1" indent="0" algn="just">
              <a:lnSpc>
                <a:spcPct val="110000"/>
              </a:lnSpc>
              <a:spcBef>
                <a:spcPts val="1200"/>
              </a:spcBef>
              <a:buClr>
                <a:srgbClr val="004A99"/>
              </a:buClr>
              <a:buNone/>
              <a:defRPr/>
            </a:pPr>
            <a:r>
              <a:rPr lang="cs-CZ" sz="2000" b="1" dirty="0" smtClean="0">
                <a:solidFill>
                  <a:srgbClr val="FF0000"/>
                </a:solidFill>
              </a:rPr>
              <a:t>Správce povodí </a:t>
            </a:r>
            <a:r>
              <a:rPr lang="cs-CZ" sz="2000" dirty="0" smtClean="0">
                <a:solidFill>
                  <a:srgbClr val="002060"/>
                </a:solidFill>
              </a:rPr>
              <a:t>– § 54 vodního zákona</a:t>
            </a:r>
          </a:p>
          <a:p>
            <a:pPr lvl="1" algn="just">
              <a:lnSpc>
                <a:spcPct val="110000"/>
              </a:lnSpc>
              <a:spcBef>
                <a:spcPts val="600"/>
              </a:spcBef>
              <a:buClr>
                <a:srgbClr val="004A99"/>
              </a:buClr>
              <a:buFont typeface="Wingdings" panose="05000000000000000000" pitchFamily="2" charset="2"/>
              <a:buChar char="ü"/>
              <a:defRPr/>
            </a:pPr>
            <a:r>
              <a:rPr lang="cs-CZ" sz="2000" dirty="0">
                <a:solidFill>
                  <a:srgbClr val="002060"/>
                </a:solidFill>
              </a:rPr>
              <a:t>	</a:t>
            </a:r>
            <a:r>
              <a:rPr lang="cs-CZ" sz="2000" b="1" dirty="0" smtClean="0">
                <a:solidFill>
                  <a:srgbClr val="002060"/>
                </a:solidFill>
              </a:rPr>
              <a:t>není účastníkem řízení </a:t>
            </a:r>
          </a:p>
          <a:p>
            <a:pPr lvl="1" algn="just">
              <a:lnSpc>
                <a:spcPct val="110000"/>
              </a:lnSpc>
              <a:spcBef>
                <a:spcPts val="600"/>
              </a:spcBef>
              <a:buClr>
                <a:srgbClr val="004A99"/>
              </a:buClr>
              <a:buFont typeface="Wingdings" panose="05000000000000000000" pitchFamily="2" charset="2"/>
              <a:buChar char="ü"/>
              <a:defRPr/>
            </a:pPr>
            <a:r>
              <a:rPr lang="cs-CZ" sz="2000" dirty="0">
                <a:solidFill>
                  <a:srgbClr val="002060"/>
                </a:solidFill>
              </a:rPr>
              <a:t>	</a:t>
            </a:r>
            <a:r>
              <a:rPr lang="cs-CZ" sz="2000" b="1" dirty="0" smtClean="0">
                <a:solidFill>
                  <a:srgbClr val="002060"/>
                </a:solidFill>
              </a:rPr>
              <a:t>stanoviska</a:t>
            </a:r>
            <a:r>
              <a:rPr lang="cs-CZ" sz="2000" dirty="0" smtClean="0">
                <a:solidFill>
                  <a:srgbClr val="002060"/>
                </a:solidFill>
              </a:rPr>
              <a:t> jsou povinným dokladem k žádosti o povolení k nakládání s vodami</a:t>
            </a:r>
          </a:p>
          <a:p>
            <a:pPr marL="457200" lvl="1" indent="0" algn="just">
              <a:lnSpc>
                <a:spcPct val="110000"/>
              </a:lnSpc>
              <a:spcBef>
                <a:spcPts val="2400"/>
              </a:spcBef>
              <a:buClr>
                <a:srgbClr val="004A99"/>
              </a:buClr>
              <a:buNone/>
              <a:defRPr/>
            </a:pPr>
            <a:r>
              <a:rPr lang="cs-CZ" sz="2000" b="1" dirty="0" smtClean="0">
                <a:solidFill>
                  <a:srgbClr val="FF0000"/>
                </a:solidFill>
              </a:rPr>
              <a:t>Správce vodního toku </a:t>
            </a:r>
            <a:r>
              <a:rPr lang="cs-CZ" sz="2000" dirty="0">
                <a:solidFill>
                  <a:srgbClr val="002060"/>
                </a:solidFill>
              </a:rPr>
              <a:t>–</a:t>
            </a:r>
            <a:r>
              <a:rPr lang="cs-CZ" sz="2000" dirty="0" smtClean="0">
                <a:solidFill>
                  <a:srgbClr val="002060"/>
                </a:solidFill>
              </a:rPr>
              <a:t> § 47 vodního zákona</a:t>
            </a:r>
          </a:p>
          <a:p>
            <a:pPr lvl="1" algn="just">
              <a:lnSpc>
                <a:spcPct val="110000"/>
              </a:lnSpc>
              <a:spcBef>
                <a:spcPts val="600"/>
              </a:spcBef>
              <a:buClr>
                <a:srgbClr val="004A99"/>
              </a:buClr>
              <a:buFont typeface="Wingdings" panose="05000000000000000000" pitchFamily="2" charset="2"/>
              <a:buChar char="ü"/>
              <a:defRPr/>
            </a:pPr>
            <a:r>
              <a:rPr lang="cs-CZ" sz="2000" dirty="0" smtClean="0">
                <a:solidFill>
                  <a:srgbClr val="002060"/>
                </a:solidFill>
              </a:rPr>
              <a:t>	pokud je dotčen vodní tok, </a:t>
            </a:r>
            <a:r>
              <a:rPr lang="cs-CZ" sz="2000" b="1" dirty="0" smtClean="0">
                <a:solidFill>
                  <a:srgbClr val="002060"/>
                </a:solidFill>
              </a:rPr>
              <a:t>je účastníkem vodoprávního řízení </a:t>
            </a:r>
            <a:r>
              <a:rPr lang="cs-CZ" sz="2000" dirty="0" smtClean="0">
                <a:solidFill>
                  <a:srgbClr val="002060"/>
                </a:solidFill>
              </a:rPr>
              <a:t>- § 115 odst. 5 </a:t>
            </a:r>
          </a:p>
          <a:p>
            <a:pPr marL="457200" lvl="1" indent="0" algn="just">
              <a:lnSpc>
                <a:spcPct val="110000"/>
              </a:lnSpc>
              <a:spcBef>
                <a:spcPts val="0"/>
              </a:spcBef>
              <a:buClr>
                <a:srgbClr val="004A99"/>
              </a:buClr>
              <a:buNone/>
              <a:defRPr/>
            </a:pPr>
            <a:r>
              <a:rPr lang="cs-CZ" sz="2000" dirty="0">
                <a:solidFill>
                  <a:srgbClr val="002060"/>
                </a:solidFill>
              </a:rPr>
              <a:t>	vodního</a:t>
            </a:r>
            <a:r>
              <a:rPr lang="cs-CZ" sz="2000" dirty="0" smtClean="0">
                <a:solidFill>
                  <a:srgbClr val="002060"/>
                </a:solidFill>
              </a:rPr>
              <a:t> zákona</a:t>
            </a:r>
          </a:p>
          <a:p>
            <a:pPr lvl="1" algn="just">
              <a:lnSpc>
                <a:spcPct val="110000"/>
              </a:lnSpc>
              <a:spcBef>
                <a:spcPts val="600"/>
              </a:spcBef>
              <a:buClr>
                <a:srgbClr val="004A99"/>
              </a:buClr>
              <a:buFont typeface="Wingdings" panose="05000000000000000000" pitchFamily="2" charset="2"/>
              <a:buChar char="ü"/>
              <a:defRPr/>
            </a:pPr>
            <a:r>
              <a:rPr lang="cs-CZ" sz="2000" dirty="0" smtClean="0">
                <a:solidFill>
                  <a:srgbClr val="002060"/>
                </a:solidFill>
              </a:rPr>
              <a:t>	pokud </a:t>
            </a:r>
            <a:r>
              <a:rPr lang="cs-CZ" sz="2000" dirty="0">
                <a:solidFill>
                  <a:srgbClr val="002060"/>
                </a:solidFill>
              </a:rPr>
              <a:t>je dotčen vodní tok</a:t>
            </a:r>
            <a:r>
              <a:rPr lang="cs-CZ" sz="2000" dirty="0" smtClean="0">
                <a:solidFill>
                  <a:srgbClr val="002060"/>
                </a:solidFill>
              </a:rPr>
              <a:t>, vydávají </a:t>
            </a:r>
            <a:r>
              <a:rPr lang="cs-CZ" sz="2000" b="1" dirty="0" smtClean="0">
                <a:solidFill>
                  <a:srgbClr val="002060"/>
                </a:solidFill>
              </a:rPr>
              <a:t>vyjádření</a:t>
            </a:r>
            <a:r>
              <a:rPr lang="cs-CZ" sz="2000" dirty="0" smtClean="0">
                <a:solidFill>
                  <a:srgbClr val="002060"/>
                </a:solidFill>
              </a:rPr>
              <a:t> – povinný doklad </a:t>
            </a:r>
            <a:r>
              <a:rPr lang="cs-CZ" sz="2000" dirty="0">
                <a:solidFill>
                  <a:srgbClr val="002060"/>
                </a:solidFill>
              </a:rPr>
              <a:t>k žádosti o povolení </a:t>
            </a:r>
            <a:endParaRPr lang="cs-CZ" sz="2000" dirty="0" smtClean="0">
              <a:solidFill>
                <a:srgbClr val="002060"/>
              </a:solidFill>
            </a:endParaRPr>
          </a:p>
          <a:p>
            <a:pPr marL="457200" lvl="1" indent="0" algn="just">
              <a:lnSpc>
                <a:spcPct val="110000"/>
              </a:lnSpc>
              <a:spcBef>
                <a:spcPts val="0"/>
              </a:spcBef>
              <a:buClr>
                <a:srgbClr val="004A99"/>
              </a:buClr>
              <a:buNone/>
              <a:defRPr/>
            </a:pPr>
            <a:r>
              <a:rPr lang="cs-CZ" sz="2000" dirty="0">
                <a:solidFill>
                  <a:srgbClr val="002060"/>
                </a:solidFill>
              </a:rPr>
              <a:t>	</a:t>
            </a:r>
            <a:r>
              <a:rPr lang="cs-CZ" sz="2000" dirty="0" smtClean="0">
                <a:solidFill>
                  <a:srgbClr val="002060"/>
                </a:solidFill>
              </a:rPr>
              <a:t>k </a:t>
            </a:r>
            <a:r>
              <a:rPr lang="cs-CZ" sz="2000" dirty="0">
                <a:solidFill>
                  <a:srgbClr val="002060"/>
                </a:solidFill>
              </a:rPr>
              <a:t>nakládání s </a:t>
            </a:r>
            <a:r>
              <a:rPr lang="cs-CZ" sz="2000" dirty="0" smtClean="0">
                <a:solidFill>
                  <a:srgbClr val="002060"/>
                </a:solidFill>
              </a:rPr>
              <a:t>vodami</a:t>
            </a:r>
          </a:p>
          <a:p>
            <a:pPr marL="457200" lvl="1" indent="0" algn="just">
              <a:lnSpc>
                <a:spcPct val="110000"/>
              </a:lnSpc>
              <a:spcBef>
                <a:spcPts val="0"/>
              </a:spcBef>
              <a:buClr>
                <a:srgbClr val="004A99"/>
              </a:buClr>
              <a:buNone/>
              <a:defRPr/>
            </a:pPr>
            <a:endParaRPr lang="cs-CZ" sz="2000" dirty="0">
              <a:solidFill>
                <a:srgbClr val="002060"/>
              </a:solidFill>
            </a:endParaRPr>
          </a:p>
          <a:p>
            <a:pPr marL="457200" lvl="1" indent="0" algn="just">
              <a:lnSpc>
                <a:spcPct val="110000"/>
              </a:lnSpc>
              <a:spcBef>
                <a:spcPts val="0"/>
              </a:spcBef>
              <a:buClr>
                <a:srgbClr val="004A99"/>
              </a:buClr>
              <a:buNone/>
              <a:defRPr/>
            </a:pPr>
            <a:r>
              <a:rPr lang="cs-CZ" sz="2000" dirty="0" smtClean="0">
                <a:solidFill>
                  <a:srgbClr val="002060"/>
                </a:solidFill>
              </a:rPr>
              <a:t>Stanoviska správce povodí ani vyjádření správce vodního toku </a:t>
            </a:r>
            <a:r>
              <a:rPr lang="cs-CZ" sz="2000" dirty="0" smtClean="0">
                <a:solidFill>
                  <a:srgbClr val="FF0000"/>
                </a:solidFill>
              </a:rPr>
              <a:t>NEJSOU PRO VÚ ZÁVAZNÁ</a:t>
            </a:r>
          </a:p>
          <a:p>
            <a:pPr marL="457200" lvl="1" indent="0" algn="just">
              <a:lnSpc>
                <a:spcPct val="110000"/>
              </a:lnSpc>
              <a:spcBef>
                <a:spcPts val="1200"/>
              </a:spcBef>
              <a:buClr>
                <a:srgbClr val="004A99"/>
              </a:buClr>
              <a:buNone/>
              <a:defRPr/>
            </a:pPr>
            <a:r>
              <a:rPr lang="cs-CZ" sz="1800" dirty="0">
                <a:solidFill>
                  <a:srgbClr val="002060"/>
                </a:solidFill>
              </a:rPr>
              <a:t>	</a:t>
            </a:r>
            <a:endParaRPr lang="cs-CZ" sz="1800" dirty="0" smtClean="0">
              <a:solidFill>
                <a:srgbClr val="002060"/>
              </a:solidFill>
            </a:endParaRPr>
          </a:p>
          <a:p>
            <a:pPr marL="457200" lvl="1" indent="0" algn="just">
              <a:lnSpc>
                <a:spcPct val="110000"/>
              </a:lnSpc>
              <a:spcBef>
                <a:spcPts val="1200"/>
              </a:spcBef>
              <a:buClr>
                <a:srgbClr val="004A99"/>
              </a:buClr>
              <a:buNone/>
              <a:defRPr/>
            </a:pPr>
            <a:endParaRPr lang="cs-CZ" sz="1800" b="1" dirty="0" smtClean="0">
              <a:solidFill>
                <a:srgbClr val="002060"/>
              </a:solidFill>
            </a:endParaRPr>
          </a:p>
          <a:p>
            <a:pPr marL="914400" lvl="2" indent="0" algn="just">
              <a:lnSpc>
                <a:spcPct val="110000"/>
              </a:lnSpc>
              <a:buClr>
                <a:srgbClr val="004A99"/>
              </a:buClr>
              <a:buNone/>
              <a:defRPr/>
            </a:pPr>
            <a:endParaRPr lang="cs-CZ" altLang="cs-CZ" sz="1600" dirty="0" smtClean="0">
              <a:solidFill>
                <a:srgbClr val="002060"/>
              </a:solidFill>
            </a:endParaRPr>
          </a:p>
          <a:p>
            <a:pPr marL="457200" lvl="1" indent="0" algn="just">
              <a:lnSpc>
                <a:spcPct val="110000"/>
              </a:lnSpc>
              <a:buClr>
                <a:srgbClr val="004A99"/>
              </a:buClr>
              <a:buNone/>
              <a:defRPr/>
            </a:pPr>
            <a:endParaRPr lang="cs-CZ" altLang="cs-CZ" sz="2000" dirty="0" smtClean="0">
              <a:solidFill>
                <a:srgbClr val="002060"/>
              </a:solidFill>
            </a:endParaRPr>
          </a:p>
          <a:p>
            <a:pPr marL="457200" lvl="1" indent="0" algn="just">
              <a:lnSpc>
                <a:spcPct val="110000"/>
              </a:lnSpc>
              <a:buClr>
                <a:srgbClr val="004A99"/>
              </a:buClr>
              <a:buNone/>
              <a:defRPr/>
            </a:pPr>
            <a:r>
              <a:rPr lang="cs-CZ" sz="1600" b="1" dirty="0" smtClean="0">
                <a:solidFill>
                  <a:srgbClr val="002060"/>
                </a:solidFill>
              </a:rPr>
              <a:t>	</a:t>
            </a:r>
            <a:endParaRPr lang="cs-CZ" sz="1600" b="1" dirty="0">
              <a:solidFill>
                <a:srgbClr val="FF0000"/>
              </a:solidFill>
              <a:cs typeface="Arial" panose="020B0604020202020204" pitchFamily="34" charset="0"/>
            </a:endParaRPr>
          </a:p>
        </p:txBody>
      </p:sp>
      <p:sp>
        <p:nvSpPr>
          <p:cNvPr id="7" name="Nadpis 4"/>
          <p:cNvSpPr txBox="1">
            <a:spLocks/>
          </p:cNvSpPr>
          <p:nvPr/>
        </p:nvSpPr>
        <p:spPr>
          <a:xfrm>
            <a:off x="439219" y="480267"/>
            <a:ext cx="11069289" cy="749231"/>
          </a:xfrm>
          <a:prstGeom prst="rect">
            <a:avLst/>
          </a:prstGeom>
          <a:solidFill>
            <a:schemeClr val="accent6">
              <a:lumMod val="90000"/>
              <a:lumOff val="10000"/>
              <a:alpha val="54000"/>
            </a:schemeClr>
          </a:solidFill>
          <a:ln w="76200">
            <a:solidFill>
              <a:schemeClr val="bg1"/>
            </a:solidFill>
          </a:ln>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s-CZ" dirty="0" smtClean="0">
                <a:solidFill>
                  <a:schemeClr val="bg1"/>
                </a:solidFill>
              </a:rPr>
              <a:t>		</a:t>
            </a:r>
            <a:r>
              <a:rPr lang="cs-CZ" b="1" dirty="0">
                <a:solidFill>
                  <a:schemeClr val="bg1"/>
                </a:solidFill>
                <a:latin typeface="+mn-lt"/>
              </a:rPr>
              <a:t>2021 - SEMINÁŘ VODOPRÁVNÍCH ÚŘADŮ </a:t>
            </a:r>
          </a:p>
        </p:txBody>
      </p:sp>
      <p:pic>
        <p:nvPicPr>
          <p:cNvPr id="5" name="Logo MZe"/>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2731" y="480267"/>
            <a:ext cx="1546794" cy="667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ástupný symbol pro obsah 2"/>
          <p:cNvSpPr txBox="1">
            <a:spLocks/>
          </p:cNvSpPr>
          <p:nvPr/>
        </p:nvSpPr>
        <p:spPr>
          <a:xfrm>
            <a:off x="613327" y="1607799"/>
            <a:ext cx="10895181" cy="484521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Clr>
                <a:srgbClr val="004A99"/>
              </a:buClr>
              <a:buFont typeface="Arial" panose="020B0604020202020204" pitchFamily="34" charset="0"/>
              <a:buNone/>
              <a:defRPr/>
            </a:pPr>
            <a:r>
              <a:rPr lang="cs-CZ" sz="2200" dirty="0" smtClean="0">
                <a:solidFill>
                  <a:srgbClr val="002060"/>
                </a:solidFill>
                <a:latin typeface="+mj-lt"/>
                <a:cs typeface="Arial" panose="020B0604020202020204" pitchFamily="34" charset="0"/>
              </a:rPr>
              <a:t>          </a:t>
            </a:r>
            <a:endParaRPr lang="cs-CZ" sz="2999" b="1" dirty="0">
              <a:latin typeface="Arial (nadpisy)"/>
              <a:cs typeface="Arial" panose="020B0604020202020204" pitchFamily="34" charset="0"/>
            </a:endParaRPr>
          </a:p>
        </p:txBody>
      </p:sp>
    </p:spTree>
    <p:extLst>
      <p:ext uri="{BB962C8B-B14F-4D97-AF65-F5344CB8AC3E}">
        <p14:creationId xmlns:p14="http://schemas.microsoft.com/office/powerpoint/2010/main" val="26549338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3"/>
          </p:nvPr>
        </p:nvSpPr>
        <p:spPr>
          <a:xfrm>
            <a:off x="457691" y="1607800"/>
            <a:ext cx="10895181" cy="4845213"/>
          </a:xfrm>
        </p:spPr>
        <p:txBody>
          <a:bodyPr rtlCol="0">
            <a:noAutofit/>
          </a:bodyPr>
          <a:lstStyle/>
          <a:p>
            <a:pPr marL="407113" indent="-407113" algn="just">
              <a:lnSpc>
                <a:spcPct val="110000"/>
              </a:lnSpc>
              <a:buClr>
                <a:srgbClr val="004A99"/>
              </a:buClr>
              <a:defRPr/>
            </a:pPr>
            <a:r>
              <a:rPr lang="cs-CZ" b="1" dirty="0" smtClean="0">
                <a:solidFill>
                  <a:schemeClr val="accent5">
                    <a:lumMod val="50000"/>
                  </a:schemeClr>
                </a:solidFill>
              </a:rPr>
              <a:t>NSS </a:t>
            </a:r>
            <a:r>
              <a:rPr lang="cs-CZ" b="1" dirty="0" err="1" smtClean="0">
                <a:solidFill>
                  <a:schemeClr val="accent5">
                    <a:lumMod val="50000"/>
                  </a:schemeClr>
                </a:solidFill>
              </a:rPr>
              <a:t>Afs</a:t>
            </a:r>
            <a:r>
              <a:rPr lang="cs-CZ" b="1" dirty="0" smtClean="0">
                <a:solidFill>
                  <a:schemeClr val="accent5">
                    <a:lumMod val="50000"/>
                  </a:schemeClr>
                </a:solidFill>
              </a:rPr>
              <a:t> 267/2017-38 ze dne 27.2.2019 … „nepřezkoumatelnost“</a:t>
            </a:r>
            <a:endParaRPr lang="en-US" b="1" dirty="0" smtClean="0">
              <a:solidFill>
                <a:schemeClr val="accent5">
                  <a:lumMod val="50000"/>
                </a:schemeClr>
              </a:solidFill>
            </a:endParaRPr>
          </a:p>
          <a:p>
            <a:pPr marL="407113" indent="-407113" algn="just">
              <a:lnSpc>
                <a:spcPct val="110000"/>
              </a:lnSpc>
              <a:buClr>
                <a:srgbClr val="004A99"/>
              </a:buClr>
              <a:defRPr/>
            </a:pPr>
            <a:r>
              <a:rPr lang="cs-CZ" sz="1600" dirty="0">
                <a:solidFill>
                  <a:schemeClr val="accent5">
                    <a:lumMod val="50000"/>
                  </a:schemeClr>
                </a:solidFill>
              </a:rPr>
              <a:t>Současně je ovšem nutné zdůraznit, že </a:t>
            </a:r>
            <a:r>
              <a:rPr lang="cs-CZ" sz="1600" b="1" dirty="0">
                <a:solidFill>
                  <a:schemeClr val="accent5">
                    <a:lumMod val="50000"/>
                  </a:schemeClr>
                </a:solidFill>
              </a:rPr>
              <a:t>nepřezkoumatelnost rozhodnutí pro nedostatek důvodů</a:t>
            </a:r>
            <a:r>
              <a:rPr lang="cs-CZ" sz="1600" dirty="0">
                <a:solidFill>
                  <a:schemeClr val="accent5">
                    <a:lumMod val="50000"/>
                  </a:schemeClr>
                </a:solidFill>
              </a:rPr>
              <a:t> musí být vykládána ve svém skutečném smyslu, tj. jako nemožnost přezkoumat určité rozhodnutí pro </a:t>
            </a:r>
            <a:r>
              <a:rPr lang="cs-CZ" sz="1600" b="1" dirty="0">
                <a:solidFill>
                  <a:srgbClr val="FF0000"/>
                </a:solidFill>
              </a:rPr>
              <a:t>nemožnost zjistit v něm jeho obsah nebo důvody</a:t>
            </a:r>
            <a:r>
              <a:rPr lang="cs-CZ" sz="1600" dirty="0">
                <a:solidFill>
                  <a:schemeClr val="accent5">
                    <a:lumMod val="50000"/>
                  </a:schemeClr>
                </a:solidFill>
              </a:rPr>
              <a:t>, </a:t>
            </a:r>
            <a:r>
              <a:rPr lang="cs-CZ" sz="1600" b="1" dirty="0">
                <a:solidFill>
                  <a:schemeClr val="accent5">
                    <a:lumMod val="50000"/>
                  </a:schemeClr>
                </a:solidFill>
              </a:rPr>
              <a:t>pro které bylo vydáno </a:t>
            </a:r>
            <a:r>
              <a:rPr lang="cs-CZ" sz="1600" dirty="0" smtClean="0">
                <a:solidFill>
                  <a:schemeClr val="accent5">
                    <a:lumMod val="50000"/>
                  </a:schemeClr>
                </a:solidFill>
              </a:rPr>
              <a:t>… </a:t>
            </a:r>
            <a:r>
              <a:rPr lang="cs-CZ" sz="1600" dirty="0" smtClean="0">
                <a:solidFill>
                  <a:srgbClr val="FF0000"/>
                </a:solidFill>
              </a:rPr>
              <a:t>Není </a:t>
            </a:r>
            <a:r>
              <a:rPr lang="cs-CZ" sz="1600" dirty="0">
                <a:solidFill>
                  <a:srgbClr val="FF0000"/>
                </a:solidFill>
              </a:rPr>
              <a:t>přípustné</a:t>
            </a:r>
            <a:r>
              <a:rPr lang="cs-CZ" sz="1600" dirty="0">
                <a:solidFill>
                  <a:schemeClr val="accent5">
                    <a:lumMod val="50000"/>
                  </a:schemeClr>
                </a:solidFill>
              </a:rPr>
              <a:t> institut nepřezkoumatelnosti libovolně rozšiřovat a </a:t>
            </a:r>
            <a:r>
              <a:rPr lang="cs-CZ" sz="1600" dirty="0">
                <a:solidFill>
                  <a:srgbClr val="FF0000"/>
                </a:solidFill>
              </a:rPr>
              <a:t>vztáhnout jej i na případy</a:t>
            </a:r>
            <a:r>
              <a:rPr lang="cs-CZ" sz="1600" dirty="0">
                <a:solidFill>
                  <a:schemeClr val="accent5">
                    <a:lumMod val="50000"/>
                  </a:schemeClr>
                </a:solidFill>
              </a:rPr>
              <a:t>, kdy se správní orgán, resp. soud </a:t>
            </a:r>
            <a:r>
              <a:rPr lang="cs-CZ" sz="1600" dirty="0">
                <a:solidFill>
                  <a:srgbClr val="FF0000"/>
                </a:solidFill>
              </a:rPr>
              <a:t>podstatou námitky účastníka řízení řádně zabývá a vysvětlí</a:t>
            </a:r>
            <a:r>
              <a:rPr lang="cs-CZ" sz="1600" dirty="0">
                <a:solidFill>
                  <a:schemeClr val="accent5">
                    <a:lumMod val="50000"/>
                  </a:schemeClr>
                </a:solidFill>
              </a:rPr>
              <a:t>, proč nepovažuje argumentaci účastníka za správnou, </a:t>
            </a:r>
            <a:r>
              <a:rPr lang="cs-CZ" sz="1600" dirty="0">
                <a:solidFill>
                  <a:srgbClr val="FF0000"/>
                </a:solidFill>
              </a:rPr>
              <a:t>byť výslovně </a:t>
            </a:r>
            <a:r>
              <a:rPr lang="cs-CZ" sz="1600" dirty="0">
                <a:solidFill>
                  <a:schemeClr val="accent5">
                    <a:lumMod val="50000"/>
                  </a:schemeClr>
                </a:solidFill>
              </a:rPr>
              <a:t>v odůvodnění rozhodnutí </a:t>
            </a:r>
            <a:r>
              <a:rPr lang="cs-CZ" sz="1600" dirty="0">
                <a:solidFill>
                  <a:srgbClr val="FF0000"/>
                </a:solidFill>
              </a:rPr>
              <a:t>nereaguje na všechny </a:t>
            </a:r>
            <a:r>
              <a:rPr lang="cs-CZ" sz="1600" dirty="0">
                <a:solidFill>
                  <a:schemeClr val="accent5">
                    <a:lumMod val="50000"/>
                  </a:schemeClr>
                </a:solidFill>
              </a:rPr>
              <a:t>myslitelné aspekty vznesené námitky a dopustí se (toliko) dílčího nedostatku odůvodnění. </a:t>
            </a:r>
            <a:r>
              <a:rPr lang="cs-CZ" sz="1600" b="1" dirty="0">
                <a:solidFill>
                  <a:srgbClr val="FF0000"/>
                </a:solidFill>
              </a:rPr>
              <a:t>Zrušení rozhodnutí pro nepřezkoumatelnost </a:t>
            </a:r>
            <a:r>
              <a:rPr lang="cs-CZ" sz="1600" dirty="0">
                <a:solidFill>
                  <a:schemeClr val="accent5">
                    <a:lumMod val="50000"/>
                  </a:schemeClr>
                </a:solidFill>
              </a:rPr>
              <a:t>je vyhrazeno těm nejzávažnějším vadám rozhodnutí, kdy </a:t>
            </a:r>
            <a:r>
              <a:rPr lang="cs-CZ" sz="1600" b="1" dirty="0">
                <a:solidFill>
                  <a:srgbClr val="FF0000"/>
                </a:solidFill>
              </a:rPr>
              <a:t>pro absenci důvodů či pro nesrozumitelnost skutečně nelze rozhodnutí meritorně přezkoumat. </a:t>
            </a:r>
            <a:endParaRPr lang="cs-CZ" sz="1600" b="1" dirty="0" smtClean="0">
              <a:solidFill>
                <a:srgbClr val="FF0000"/>
              </a:solidFill>
            </a:endParaRPr>
          </a:p>
          <a:p>
            <a:pPr marL="407113" indent="-407113" algn="just">
              <a:lnSpc>
                <a:spcPct val="110000"/>
              </a:lnSpc>
              <a:buClr>
                <a:srgbClr val="004A99"/>
              </a:buClr>
              <a:defRPr/>
            </a:pPr>
            <a:r>
              <a:rPr lang="cs-CZ" sz="1600" b="1" dirty="0" smtClean="0">
                <a:solidFill>
                  <a:srgbClr val="FF0000"/>
                </a:solidFill>
              </a:rPr>
              <a:t>Nepřezkoumatelnost</a:t>
            </a:r>
            <a:r>
              <a:rPr lang="cs-CZ" sz="1600" dirty="0" smtClean="0">
                <a:solidFill>
                  <a:schemeClr val="accent5">
                    <a:lumMod val="50000"/>
                  </a:schemeClr>
                </a:solidFill>
              </a:rPr>
              <a:t> </a:t>
            </a:r>
            <a:r>
              <a:rPr lang="cs-CZ" sz="1600" dirty="0">
                <a:solidFill>
                  <a:schemeClr val="accent5">
                    <a:lumMod val="50000"/>
                  </a:schemeClr>
                </a:solidFill>
              </a:rPr>
              <a:t>rozhodnutí pro nedostatek důvodů tak má místo zejména </a:t>
            </a:r>
            <a:r>
              <a:rPr lang="cs-CZ" sz="1600" b="1" dirty="0">
                <a:solidFill>
                  <a:srgbClr val="FF0000"/>
                </a:solidFill>
              </a:rPr>
              <a:t>tehdy, opomene-li </a:t>
            </a:r>
            <a:r>
              <a:rPr lang="cs-CZ" sz="1600" dirty="0">
                <a:solidFill>
                  <a:schemeClr val="accent5">
                    <a:lumMod val="50000"/>
                  </a:schemeClr>
                </a:solidFill>
              </a:rPr>
              <a:t>správní orgán či soud </a:t>
            </a:r>
            <a:r>
              <a:rPr lang="cs-CZ" sz="1600" b="1" dirty="0">
                <a:solidFill>
                  <a:srgbClr val="FF0000"/>
                </a:solidFill>
              </a:rPr>
              <a:t>na námitku účastníka zcela (tedy i implicitně) reagovat </a:t>
            </a:r>
            <a:r>
              <a:rPr lang="cs-CZ" sz="1600" dirty="0">
                <a:solidFill>
                  <a:schemeClr val="accent5">
                    <a:lumMod val="50000"/>
                  </a:schemeClr>
                </a:solidFill>
              </a:rPr>
              <a:t>(srov. rozsudky Nejvyššího správního soudu ze dne 17. 1. 2013, čj. 1 </a:t>
            </a:r>
            <a:r>
              <a:rPr lang="cs-CZ" sz="1600" dirty="0" err="1">
                <a:solidFill>
                  <a:schemeClr val="accent5">
                    <a:lumMod val="50000"/>
                  </a:schemeClr>
                </a:solidFill>
              </a:rPr>
              <a:t>Afs</a:t>
            </a:r>
            <a:r>
              <a:rPr lang="cs-CZ" sz="1600" dirty="0">
                <a:solidFill>
                  <a:schemeClr val="accent5">
                    <a:lumMod val="50000"/>
                  </a:schemeClr>
                </a:solidFill>
              </a:rPr>
              <a:t> 92/2012-45, či ze dne 29. 6. 2017, čj. 2 As 337/2016-64). Přehlédnout pak nelze ani fakt, že </a:t>
            </a:r>
            <a:r>
              <a:rPr lang="cs-CZ" sz="1600" b="1" u="sng" dirty="0">
                <a:solidFill>
                  <a:srgbClr val="FF0000"/>
                </a:solidFill>
              </a:rPr>
              <a:t>správní orgány a soudy nemají povinnost vypořádat se s každou dílčí námitkou, pokud proti tvrzení účastníka řízení postaví právní názor, v jehož konkurenci námitky jako celek neobstojí; </a:t>
            </a:r>
            <a:r>
              <a:rPr lang="cs-CZ" sz="1600" dirty="0">
                <a:solidFill>
                  <a:schemeClr val="accent5">
                    <a:lumMod val="50000"/>
                  </a:schemeClr>
                </a:solidFill>
              </a:rPr>
              <a:t>takový postup shledal ústavně konformním i Ústavní soud (srov. nález ze dne 12. 2. 2009, </a:t>
            </a:r>
            <a:r>
              <a:rPr lang="cs-CZ" sz="1600" dirty="0" err="1">
                <a:solidFill>
                  <a:schemeClr val="accent5">
                    <a:lumMod val="50000"/>
                  </a:schemeClr>
                </a:solidFill>
              </a:rPr>
              <a:t>sp</a:t>
            </a:r>
            <a:r>
              <a:rPr lang="cs-CZ" sz="1600" dirty="0">
                <a:solidFill>
                  <a:schemeClr val="accent5">
                    <a:lumMod val="50000"/>
                  </a:schemeClr>
                </a:solidFill>
              </a:rPr>
              <a:t>. zn. III. ÚS 989/08, a rozsudek NSS ze dne 12. 3. 2015, čj. 9 As 221/2014-43). </a:t>
            </a:r>
            <a:endParaRPr lang="cs-CZ" sz="1600" dirty="0">
              <a:solidFill>
                <a:srgbClr val="002060"/>
              </a:solidFill>
              <a:cs typeface="Arial" panose="020B0604020202020204" pitchFamily="34" charset="0"/>
            </a:endParaRPr>
          </a:p>
          <a:p>
            <a:pPr marL="0" indent="0" algn="ctr">
              <a:lnSpc>
                <a:spcPct val="110000"/>
              </a:lnSpc>
              <a:buClr>
                <a:srgbClr val="004A99"/>
              </a:buClr>
              <a:buNone/>
              <a:defRPr/>
            </a:pPr>
            <a:r>
              <a:rPr lang="cs-CZ" sz="2200" dirty="0">
                <a:solidFill>
                  <a:srgbClr val="002060"/>
                </a:solidFill>
                <a:latin typeface="+mj-lt"/>
                <a:cs typeface="Arial" panose="020B0604020202020204" pitchFamily="34" charset="0"/>
              </a:rPr>
              <a:t>           </a:t>
            </a:r>
            <a:endParaRPr lang="cs-CZ" sz="2999" b="1" dirty="0">
              <a:latin typeface="Arial (nadpisy)"/>
              <a:cs typeface="Arial" panose="020B0604020202020204" pitchFamily="34" charset="0"/>
            </a:endParaRPr>
          </a:p>
        </p:txBody>
      </p:sp>
      <p:sp>
        <p:nvSpPr>
          <p:cNvPr id="7" name="Nadpis 4"/>
          <p:cNvSpPr txBox="1">
            <a:spLocks/>
          </p:cNvSpPr>
          <p:nvPr/>
        </p:nvSpPr>
        <p:spPr>
          <a:xfrm>
            <a:off x="439219" y="460733"/>
            <a:ext cx="11069289" cy="749231"/>
          </a:xfrm>
          <a:prstGeom prst="rect">
            <a:avLst/>
          </a:prstGeom>
          <a:solidFill>
            <a:schemeClr val="accent6">
              <a:lumMod val="90000"/>
              <a:lumOff val="10000"/>
              <a:alpha val="54000"/>
            </a:schemeClr>
          </a:solidFill>
          <a:ln w="76200">
            <a:solidFill>
              <a:schemeClr val="bg1"/>
            </a:solidFill>
          </a:ln>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s-CZ" dirty="0" smtClean="0">
                <a:solidFill>
                  <a:schemeClr val="bg1"/>
                </a:solidFill>
              </a:rPr>
              <a:t>		</a:t>
            </a:r>
            <a:r>
              <a:rPr lang="cs-CZ" b="1" dirty="0">
                <a:solidFill>
                  <a:schemeClr val="bg1"/>
                </a:solidFill>
                <a:latin typeface="+mn-lt"/>
              </a:rPr>
              <a:t>2021 - SEMINÁŘ VODOPRÁVNÍCH ÚŘADŮ </a:t>
            </a:r>
          </a:p>
        </p:txBody>
      </p:sp>
      <p:pic>
        <p:nvPicPr>
          <p:cNvPr id="5" name="Logo MZe"/>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2731" y="480267"/>
            <a:ext cx="1546794" cy="667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38005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3"/>
          </p:nvPr>
        </p:nvSpPr>
        <p:spPr>
          <a:xfrm>
            <a:off x="457691" y="1607800"/>
            <a:ext cx="10895181" cy="4845213"/>
          </a:xfrm>
        </p:spPr>
        <p:txBody>
          <a:bodyPr rtlCol="0">
            <a:noAutofit/>
          </a:bodyPr>
          <a:lstStyle/>
          <a:p>
            <a:pPr marL="407113" indent="-407113" algn="just">
              <a:lnSpc>
                <a:spcPct val="110000"/>
              </a:lnSpc>
              <a:buClr>
                <a:srgbClr val="004A99"/>
              </a:buClr>
              <a:defRPr/>
            </a:pPr>
            <a:r>
              <a:rPr lang="cs-CZ" b="1" dirty="0" smtClean="0">
                <a:solidFill>
                  <a:schemeClr val="accent5">
                    <a:lumMod val="50000"/>
                  </a:schemeClr>
                </a:solidFill>
              </a:rPr>
              <a:t>NSS 9 As 338/2017-32 ze dne 9.8.2018</a:t>
            </a:r>
            <a:endParaRPr lang="en-US" b="1" dirty="0" smtClean="0">
              <a:solidFill>
                <a:schemeClr val="accent5">
                  <a:lumMod val="50000"/>
                </a:schemeClr>
              </a:solidFill>
            </a:endParaRPr>
          </a:p>
          <a:p>
            <a:pPr marL="407113" indent="-407113" algn="just">
              <a:lnSpc>
                <a:spcPct val="110000"/>
              </a:lnSpc>
              <a:buClr>
                <a:srgbClr val="004A99"/>
              </a:buClr>
              <a:defRPr/>
            </a:pPr>
            <a:r>
              <a:rPr lang="cs-CZ" sz="2000" b="1" dirty="0" smtClean="0">
                <a:solidFill>
                  <a:srgbClr val="FF0000"/>
                </a:solidFill>
              </a:rPr>
              <a:t>Faktická neexistence stavby </a:t>
            </a:r>
            <a:r>
              <a:rPr lang="cs-CZ" sz="2000" dirty="0" smtClean="0">
                <a:solidFill>
                  <a:srgbClr val="002060"/>
                </a:solidFill>
              </a:rPr>
              <a:t>znamená, že stavba také </a:t>
            </a:r>
            <a:r>
              <a:rPr lang="cs-CZ" sz="2000" b="1" dirty="0" smtClean="0">
                <a:solidFill>
                  <a:srgbClr val="FF0000"/>
                </a:solidFill>
              </a:rPr>
              <a:t>přestala existovat z pohledu stavebního a vodního práva</a:t>
            </a:r>
            <a:r>
              <a:rPr lang="cs-CZ" sz="2000" dirty="0" smtClean="0">
                <a:solidFill>
                  <a:srgbClr val="002060"/>
                </a:solidFill>
              </a:rPr>
              <a:t>. Pro její obnovení či znovuvybudování by proto bylo třeba získat příslušné stavební povolení jako pro každou jinou „novou“ stavbu, tedy ani nález původních zbytků stavby nemůže odůvodnit to, aby stavba byla znovu vybudována pod záminkou „udržovacích prací“.</a:t>
            </a:r>
          </a:p>
          <a:p>
            <a:pPr marL="407113" indent="-407113" algn="just">
              <a:lnSpc>
                <a:spcPct val="110000"/>
              </a:lnSpc>
              <a:buClr>
                <a:srgbClr val="004A99"/>
              </a:buClr>
              <a:defRPr/>
            </a:pPr>
            <a:endParaRPr lang="cs-CZ" sz="1600" dirty="0" smtClean="0">
              <a:solidFill>
                <a:srgbClr val="002060"/>
              </a:solidFill>
            </a:endParaRPr>
          </a:p>
        </p:txBody>
      </p:sp>
      <p:sp>
        <p:nvSpPr>
          <p:cNvPr id="7" name="Nadpis 4"/>
          <p:cNvSpPr txBox="1">
            <a:spLocks/>
          </p:cNvSpPr>
          <p:nvPr/>
        </p:nvSpPr>
        <p:spPr>
          <a:xfrm>
            <a:off x="439219" y="460733"/>
            <a:ext cx="11069289" cy="749231"/>
          </a:xfrm>
          <a:prstGeom prst="rect">
            <a:avLst/>
          </a:prstGeom>
          <a:solidFill>
            <a:schemeClr val="accent6">
              <a:lumMod val="90000"/>
              <a:lumOff val="10000"/>
              <a:alpha val="54000"/>
            </a:schemeClr>
          </a:solidFill>
          <a:ln w="76200">
            <a:solidFill>
              <a:schemeClr val="bg1"/>
            </a:solidFill>
          </a:ln>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s-CZ" dirty="0" smtClean="0">
                <a:solidFill>
                  <a:schemeClr val="bg1"/>
                </a:solidFill>
              </a:rPr>
              <a:t>		</a:t>
            </a:r>
            <a:r>
              <a:rPr lang="cs-CZ" b="1" dirty="0">
                <a:solidFill>
                  <a:schemeClr val="bg1"/>
                </a:solidFill>
                <a:latin typeface="+mn-lt"/>
              </a:rPr>
              <a:t>2021 - SEMINÁŘ VODOPRÁVNÍCH ÚŘADŮ </a:t>
            </a:r>
          </a:p>
        </p:txBody>
      </p:sp>
      <p:pic>
        <p:nvPicPr>
          <p:cNvPr id="5" name="Logo MZe"/>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2731" y="480267"/>
            <a:ext cx="1546794" cy="667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75971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3"/>
          </p:nvPr>
        </p:nvSpPr>
        <p:spPr>
          <a:xfrm>
            <a:off x="457691" y="1607800"/>
            <a:ext cx="10895181" cy="4845213"/>
          </a:xfrm>
        </p:spPr>
        <p:txBody>
          <a:bodyPr rtlCol="0">
            <a:noAutofit/>
          </a:bodyPr>
          <a:lstStyle/>
          <a:p>
            <a:pPr marL="407113" indent="-407113" algn="just">
              <a:lnSpc>
                <a:spcPct val="110000"/>
              </a:lnSpc>
              <a:buClr>
                <a:srgbClr val="004A99"/>
              </a:buClr>
              <a:defRPr/>
            </a:pPr>
            <a:r>
              <a:rPr lang="cs-CZ" b="1" dirty="0" smtClean="0">
                <a:solidFill>
                  <a:schemeClr val="accent5">
                    <a:lumMod val="50000"/>
                  </a:schemeClr>
                </a:solidFill>
              </a:rPr>
              <a:t>NSS 1 As 350/2019-43 ze dne 22.4.2020 … „změna obsahu MŘ“</a:t>
            </a:r>
            <a:endParaRPr lang="en-US" b="1" dirty="0" smtClean="0">
              <a:solidFill>
                <a:schemeClr val="accent5">
                  <a:lumMod val="50000"/>
                </a:schemeClr>
              </a:solidFill>
            </a:endParaRPr>
          </a:p>
          <a:p>
            <a:pPr marL="407113" indent="-407113" algn="just">
              <a:lnSpc>
                <a:spcPct val="110000"/>
              </a:lnSpc>
              <a:buClr>
                <a:srgbClr val="004A99"/>
              </a:buClr>
              <a:defRPr/>
            </a:pPr>
            <a:r>
              <a:rPr lang="cs-CZ" sz="1600" dirty="0" smtClean="0">
                <a:solidFill>
                  <a:srgbClr val="002060"/>
                </a:solidFill>
              </a:rPr>
              <a:t>Pokud </a:t>
            </a:r>
            <a:r>
              <a:rPr lang="cs-CZ" sz="1600" dirty="0">
                <a:solidFill>
                  <a:srgbClr val="002060"/>
                </a:solidFill>
              </a:rPr>
              <a:t>jde o možnosti změny obsahu navrhovaného manipulačního řádu </a:t>
            </a:r>
            <a:r>
              <a:rPr lang="cs-CZ" sz="1600" dirty="0" smtClean="0">
                <a:solidFill>
                  <a:srgbClr val="002060"/>
                </a:solidFill>
              </a:rPr>
              <a:t>správním orgánem</a:t>
            </a:r>
            <a:r>
              <a:rPr lang="cs-CZ" sz="1600" dirty="0">
                <a:solidFill>
                  <a:srgbClr val="002060"/>
                </a:solidFill>
              </a:rPr>
              <a:t>, vysvětlily již oba správní orgány a krajský soud, že </a:t>
            </a:r>
            <a:r>
              <a:rPr lang="cs-CZ" sz="1600" b="1" dirty="0">
                <a:solidFill>
                  <a:srgbClr val="FF0000"/>
                </a:solidFill>
              </a:rPr>
              <a:t>pokud je vedeno řízení o </a:t>
            </a:r>
            <a:r>
              <a:rPr lang="cs-CZ" sz="1600" b="1" dirty="0" smtClean="0">
                <a:solidFill>
                  <a:srgbClr val="FF0000"/>
                </a:solidFill>
              </a:rPr>
              <a:t>žádosti, může </a:t>
            </a:r>
            <a:r>
              <a:rPr lang="cs-CZ" sz="1600" b="1" dirty="0">
                <a:solidFill>
                  <a:srgbClr val="FF0000"/>
                </a:solidFill>
              </a:rPr>
              <a:t>správní orgán rozhodnout jen v limitech podané žádosti </a:t>
            </a:r>
            <a:r>
              <a:rPr lang="cs-CZ" sz="1600" dirty="0">
                <a:solidFill>
                  <a:srgbClr val="002060"/>
                </a:solidFill>
              </a:rPr>
              <a:t>(v této souvislosti viz </a:t>
            </a:r>
            <a:r>
              <a:rPr lang="cs-CZ" sz="1600" dirty="0" smtClean="0">
                <a:solidFill>
                  <a:srgbClr val="002060"/>
                </a:solidFill>
              </a:rPr>
              <a:t>také rozsudek </a:t>
            </a:r>
            <a:r>
              <a:rPr lang="cs-CZ" sz="1600" dirty="0">
                <a:solidFill>
                  <a:srgbClr val="002060"/>
                </a:solidFill>
              </a:rPr>
              <a:t>Nejvyššího správního soudu ze dne 10. 1. 2013, čj. 4 </a:t>
            </a:r>
            <a:r>
              <a:rPr lang="cs-CZ" sz="1600" dirty="0" err="1">
                <a:solidFill>
                  <a:srgbClr val="002060"/>
                </a:solidFill>
              </a:rPr>
              <a:t>Ads</a:t>
            </a:r>
            <a:r>
              <a:rPr lang="cs-CZ" sz="1600" dirty="0">
                <a:solidFill>
                  <a:srgbClr val="002060"/>
                </a:solidFill>
              </a:rPr>
              <a:t> 108/2012 - 31, č. </a:t>
            </a:r>
            <a:r>
              <a:rPr lang="cs-CZ" sz="1600" dirty="0" smtClean="0">
                <a:solidFill>
                  <a:srgbClr val="002060"/>
                </a:solidFill>
              </a:rPr>
              <a:t>2815/2013 Sb</a:t>
            </a:r>
            <a:r>
              <a:rPr lang="cs-CZ" sz="1600" dirty="0">
                <a:solidFill>
                  <a:srgbClr val="002060"/>
                </a:solidFill>
              </a:rPr>
              <a:t>. NSS). V souladu s touto obecnou zásadou proto </a:t>
            </a:r>
            <a:r>
              <a:rPr lang="cs-CZ" sz="1600" b="1" dirty="0">
                <a:solidFill>
                  <a:srgbClr val="002060"/>
                </a:solidFill>
              </a:rPr>
              <a:t>správní orgány nemohly </a:t>
            </a:r>
            <a:r>
              <a:rPr lang="cs-CZ" sz="1600" b="1" dirty="0" smtClean="0">
                <a:solidFill>
                  <a:srgbClr val="002060"/>
                </a:solidFill>
              </a:rPr>
              <a:t>schválit manipulační </a:t>
            </a:r>
            <a:r>
              <a:rPr lang="cs-CZ" sz="1600" b="1" dirty="0">
                <a:solidFill>
                  <a:srgbClr val="002060"/>
                </a:solidFill>
              </a:rPr>
              <a:t>řád v jiné podobě, než bylo navrhováno. </a:t>
            </a:r>
            <a:r>
              <a:rPr lang="cs-CZ" sz="1600" dirty="0">
                <a:solidFill>
                  <a:srgbClr val="002060"/>
                </a:solidFill>
              </a:rPr>
              <a:t>Pokud by návrh manipulačního řádu </a:t>
            </a:r>
            <a:r>
              <a:rPr lang="cs-CZ" sz="1600" dirty="0" smtClean="0">
                <a:solidFill>
                  <a:srgbClr val="002060"/>
                </a:solidFill>
              </a:rPr>
              <a:t>byl v </a:t>
            </a:r>
            <a:r>
              <a:rPr lang="cs-CZ" sz="1600" dirty="0">
                <a:solidFill>
                  <a:srgbClr val="002060"/>
                </a:solidFill>
              </a:rPr>
              <a:t>rozporu s právními předpisy, bylo na místě jen jeho zamítnutí</a:t>
            </a:r>
            <a:r>
              <a:rPr lang="cs-CZ" sz="1600" dirty="0" smtClean="0">
                <a:solidFill>
                  <a:srgbClr val="002060"/>
                </a:solidFill>
              </a:rPr>
              <a:t>.</a:t>
            </a:r>
          </a:p>
          <a:p>
            <a:pPr marL="407113" indent="-407113" algn="just">
              <a:lnSpc>
                <a:spcPct val="110000"/>
              </a:lnSpc>
              <a:buClr>
                <a:srgbClr val="004A99"/>
              </a:buClr>
              <a:defRPr/>
            </a:pPr>
            <a:r>
              <a:rPr lang="cs-CZ" sz="1600" dirty="0" smtClean="0">
                <a:solidFill>
                  <a:srgbClr val="002060"/>
                </a:solidFill>
              </a:rPr>
              <a:t>… Stejně tak </a:t>
            </a:r>
            <a:r>
              <a:rPr lang="cs-CZ" sz="1600" dirty="0">
                <a:solidFill>
                  <a:srgbClr val="002060"/>
                </a:solidFill>
              </a:rPr>
              <a:t>vodoprávní úřad </a:t>
            </a:r>
            <a:r>
              <a:rPr lang="cs-CZ" sz="1600" b="1" dirty="0">
                <a:solidFill>
                  <a:srgbClr val="FF0000"/>
                </a:solidFill>
              </a:rPr>
              <a:t>při stanovení podmínek </a:t>
            </a:r>
            <a:r>
              <a:rPr lang="cs-CZ" sz="1600" dirty="0">
                <a:solidFill>
                  <a:srgbClr val="002060"/>
                </a:solidFill>
              </a:rPr>
              <a:t>pro vydání rozhodnutí o schválení </a:t>
            </a:r>
            <a:r>
              <a:rPr lang="cs-CZ" sz="1600" dirty="0" smtClean="0">
                <a:solidFill>
                  <a:srgbClr val="002060"/>
                </a:solidFill>
              </a:rPr>
              <a:t>manipulačního řádu </a:t>
            </a:r>
            <a:r>
              <a:rPr lang="cs-CZ" sz="1600" b="1" dirty="0">
                <a:solidFill>
                  <a:srgbClr val="FF0000"/>
                </a:solidFill>
              </a:rPr>
              <a:t>může žadatele omezit jen v limitech stanovených zákonem</a:t>
            </a:r>
            <a:r>
              <a:rPr lang="cs-CZ" sz="1600" b="1" dirty="0">
                <a:solidFill>
                  <a:srgbClr val="002060"/>
                </a:solidFill>
              </a:rPr>
              <a:t> </a:t>
            </a:r>
            <a:r>
              <a:rPr lang="cs-CZ" sz="1600" dirty="0">
                <a:solidFill>
                  <a:srgbClr val="002060"/>
                </a:solidFill>
              </a:rPr>
              <a:t>a příslušnými </a:t>
            </a:r>
            <a:r>
              <a:rPr lang="cs-CZ" sz="1600" dirty="0" smtClean="0">
                <a:solidFill>
                  <a:srgbClr val="002060"/>
                </a:solidFill>
              </a:rPr>
              <a:t>veřejnoprávními povoleními </a:t>
            </a:r>
            <a:r>
              <a:rPr lang="cs-CZ" sz="1600" dirty="0">
                <a:solidFill>
                  <a:srgbClr val="002060"/>
                </a:solidFill>
              </a:rPr>
              <a:t>k ochraně veřejného zájmu. Není však oprávněn sám manipulační řád </a:t>
            </a:r>
            <a:r>
              <a:rPr lang="cs-CZ" sz="1600" dirty="0" smtClean="0">
                <a:solidFill>
                  <a:srgbClr val="002060"/>
                </a:solidFill>
              </a:rPr>
              <a:t>vytvářet, nebo </a:t>
            </a:r>
            <a:r>
              <a:rPr lang="cs-CZ" sz="1600" dirty="0">
                <a:solidFill>
                  <a:srgbClr val="002060"/>
                </a:solidFill>
              </a:rPr>
              <a:t>jej za žadatele měnit či doplňovat. Tento závěr, důsledně respektující dispoziční </a:t>
            </a:r>
            <a:r>
              <a:rPr lang="cs-CZ" sz="1600" dirty="0" smtClean="0">
                <a:solidFill>
                  <a:srgbClr val="002060"/>
                </a:solidFill>
              </a:rPr>
              <a:t>právo žadatele</a:t>
            </a:r>
            <a:r>
              <a:rPr lang="cs-CZ" sz="1600" dirty="0">
                <a:solidFill>
                  <a:srgbClr val="002060"/>
                </a:solidFill>
              </a:rPr>
              <a:t>, ostatně odpovídá i realitě procesní úpravy. Pokud by totiž vodoprávní úřad </a:t>
            </a:r>
            <a:r>
              <a:rPr lang="cs-CZ" sz="1600" dirty="0" smtClean="0">
                <a:solidFill>
                  <a:srgbClr val="002060"/>
                </a:solidFill>
              </a:rPr>
              <a:t>schválil manipulační </a:t>
            </a:r>
            <a:r>
              <a:rPr lang="cs-CZ" sz="1600" dirty="0">
                <a:solidFill>
                  <a:srgbClr val="002060"/>
                </a:solidFill>
              </a:rPr>
              <a:t>řád v podobě, která by neodpovídala žadatelovým představám, nic by mu </a:t>
            </a:r>
            <a:r>
              <a:rPr lang="cs-CZ" sz="1600" dirty="0" smtClean="0">
                <a:solidFill>
                  <a:srgbClr val="002060"/>
                </a:solidFill>
              </a:rPr>
              <a:t>nebránilo vzít </a:t>
            </a:r>
            <a:r>
              <a:rPr lang="cs-CZ" sz="1600" dirty="0">
                <a:solidFill>
                  <a:srgbClr val="002060"/>
                </a:solidFill>
              </a:rPr>
              <a:t>návrh na schválení zpět a tím docílit zastavení řízení o jeho žádosti.</a:t>
            </a:r>
          </a:p>
          <a:p>
            <a:pPr marL="407113" indent="-407113" algn="just">
              <a:lnSpc>
                <a:spcPct val="110000"/>
              </a:lnSpc>
              <a:buClr>
                <a:srgbClr val="004A99"/>
              </a:buClr>
              <a:defRPr/>
            </a:pPr>
            <a:endParaRPr lang="cs-CZ" sz="1600" dirty="0" smtClean="0">
              <a:solidFill>
                <a:srgbClr val="002060"/>
              </a:solidFill>
            </a:endParaRPr>
          </a:p>
        </p:txBody>
      </p:sp>
      <p:sp>
        <p:nvSpPr>
          <p:cNvPr id="7" name="Nadpis 4"/>
          <p:cNvSpPr txBox="1">
            <a:spLocks/>
          </p:cNvSpPr>
          <p:nvPr/>
        </p:nvSpPr>
        <p:spPr>
          <a:xfrm>
            <a:off x="439219" y="460733"/>
            <a:ext cx="11069289" cy="749231"/>
          </a:xfrm>
          <a:prstGeom prst="rect">
            <a:avLst/>
          </a:prstGeom>
          <a:solidFill>
            <a:schemeClr val="accent6">
              <a:lumMod val="90000"/>
              <a:lumOff val="10000"/>
              <a:alpha val="54000"/>
            </a:schemeClr>
          </a:solidFill>
          <a:ln w="76200">
            <a:solidFill>
              <a:schemeClr val="bg1"/>
            </a:solidFill>
          </a:ln>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s-CZ" dirty="0" smtClean="0">
                <a:solidFill>
                  <a:schemeClr val="bg1"/>
                </a:solidFill>
              </a:rPr>
              <a:t>		</a:t>
            </a:r>
            <a:r>
              <a:rPr lang="cs-CZ" b="1" dirty="0">
                <a:solidFill>
                  <a:schemeClr val="bg1"/>
                </a:solidFill>
                <a:latin typeface="+mn-lt"/>
              </a:rPr>
              <a:t>2021 - SEMINÁŘ VODOPRÁVNÍCH ÚŘADŮ </a:t>
            </a:r>
          </a:p>
        </p:txBody>
      </p:sp>
      <p:pic>
        <p:nvPicPr>
          <p:cNvPr id="5" name="Logo MZe"/>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2731" y="480267"/>
            <a:ext cx="1546794" cy="667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32527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3"/>
          </p:nvPr>
        </p:nvSpPr>
        <p:spPr>
          <a:xfrm>
            <a:off x="498411" y="1607800"/>
            <a:ext cx="10895181" cy="4845213"/>
          </a:xfrm>
        </p:spPr>
        <p:txBody>
          <a:bodyPr rtlCol="0">
            <a:noAutofit/>
          </a:bodyPr>
          <a:lstStyle/>
          <a:p>
            <a:pPr marL="457200" lvl="1" indent="0" algn="just">
              <a:lnSpc>
                <a:spcPct val="110000"/>
              </a:lnSpc>
              <a:buClr>
                <a:srgbClr val="004A99"/>
              </a:buClr>
              <a:buNone/>
              <a:defRPr/>
            </a:pPr>
            <a:r>
              <a:rPr lang="cs-CZ" altLang="cs-CZ" sz="2000" dirty="0">
                <a:solidFill>
                  <a:srgbClr val="002060"/>
                </a:solidFill>
              </a:rPr>
              <a:t>Kdy bude novelizována </a:t>
            </a:r>
            <a:r>
              <a:rPr lang="cs-CZ" altLang="cs-CZ" sz="2000" b="1" dirty="0">
                <a:solidFill>
                  <a:srgbClr val="FF0000"/>
                </a:solidFill>
              </a:rPr>
              <a:t>vyhláška č. 183/2018 Sb</a:t>
            </a:r>
            <a:r>
              <a:rPr lang="cs-CZ" altLang="cs-CZ" sz="2000" dirty="0">
                <a:solidFill>
                  <a:srgbClr val="002060"/>
                </a:solidFill>
              </a:rPr>
              <a:t>. tedy kdy bude doplněna o přílohy (formuláře) na ohlášení vodních děl podle </a:t>
            </a:r>
            <a:r>
              <a:rPr lang="cs-CZ" altLang="cs-CZ" sz="2000" b="1" dirty="0">
                <a:solidFill>
                  <a:srgbClr val="002060"/>
                </a:solidFill>
              </a:rPr>
              <a:t>§ 15a odst. 3 </a:t>
            </a:r>
            <a:r>
              <a:rPr lang="cs-CZ" altLang="cs-CZ" sz="2000" dirty="0">
                <a:solidFill>
                  <a:srgbClr val="002060"/>
                </a:solidFill>
              </a:rPr>
              <a:t>vodního zákona a ohlášení terénních úprav </a:t>
            </a:r>
            <a:r>
              <a:rPr lang="cs-CZ" altLang="cs-CZ" sz="2000" b="1" dirty="0">
                <a:solidFill>
                  <a:srgbClr val="002060"/>
                </a:solidFill>
              </a:rPr>
              <a:t>podle § 15b </a:t>
            </a:r>
            <a:r>
              <a:rPr lang="cs-CZ" altLang="cs-CZ" sz="2000" dirty="0">
                <a:solidFill>
                  <a:srgbClr val="002060"/>
                </a:solidFill>
              </a:rPr>
              <a:t>vodního </a:t>
            </a:r>
            <a:r>
              <a:rPr lang="cs-CZ" altLang="cs-CZ" sz="2000" dirty="0" smtClean="0">
                <a:solidFill>
                  <a:srgbClr val="002060"/>
                </a:solidFill>
              </a:rPr>
              <a:t>zákona?</a:t>
            </a:r>
            <a:endParaRPr lang="cs-CZ" altLang="cs-CZ" sz="2000" dirty="0">
              <a:solidFill>
                <a:srgbClr val="002060"/>
              </a:solidFill>
            </a:endParaRPr>
          </a:p>
          <a:p>
            <a:pPr lvl="1" algn="just">
              <a:lnSpc>
                <a:spcPct val="110000"/>
              </a:lnSpc>
              <a:spcBef>
                <a:spcPts val="1800"/>
              </a:spcBef>
              <a:buClr>
                <a:srgbClr val="004A99"/>
              </a:buClr>
              <a:buFont typeface="Wingdings" panose="05000000000000000000" pitchFamily="2" charset="2"/>
              <a:buChar char="ü"/>
              <a:defRPr/>
            </a:pPr>
            <a:r>
              <a:rPr lang="cs-CZ" sz="2000" dirty="0">
                <a:solidFill>
                  <a:srgbClr val="002060"/>
                </a:solidFill>
              </a:rPr>
              <a:t>v</a:t>
            </a:r>
            <a:r>
              <a:rPr lang="cs-CZ" sz="2000" dirty="0" smtClean="0">
                <a:solidFill>
                  <a:srgbClr val="002060"/>
                </a:solidFill>
              </a:rPr>
              <a:t> současné době se s novelou vyhlášky nepočítá</a:t>
            </a:r>
          </a:p>
          <a:p>
            <a:pPr lvl="1" algn="just">
              <a:lnSpc>
                <a:spcPct val="110000"/>
              </a:lnSpc>
              <a:spcBef>
                <a:spcPts val="1800"/>
              </a:spcBef>
              <a:buClr>
                <a:srgbClr val="004A99"/>
              </a:buClr>
              <a:buFont typeface="Wingdings" panose="05000000000000000000" pitchFamily="2" charset="2"/>
              <a:buChar char="ü"/>
              <a:defRPr/>
            </a:pPr>
            <a:r>
              <a:rPr lang="cs-CZ" sz="2000" dirty="0">
                <a:solidFill>
                  <a:srgbClr val="002060"/>
                </a:solidFill>
              </a:rPr>
              <a:t>doporučujeme přijímat žádosti o ohlášení výše uvedených staveb podané jakoukoliv formou, podanou v souladu s § 45 odst. 1 a 37odst. 2 správního rádu</a:t>
            </a:r>
          </a:p>
          <a:p>
            <a:pPr marL="457200" lvl="1" indent="0" algn="just">
              <a:lnSpc>
                <a:spcPct val="110000"/>
              </a:lnSpc>
              <a:buClr>
                <a:srgbClr val="004A99"/>
              </a:buClr>
              <a:buNone/>
              <a:defRPr/>
            </a:pPr>
            <a:endParaRPr lang="cs-CZ" sz="2000" dirty="0" smtClean="0">
              <a:solidFill>
                <a:srgbClr val="002060"/>
              </a:solidFill>
            </a:endParaRPr>
          </a:p>
          <a:p>
            <a:pPr marL="914400" lvl="2" indent="0" algn="just">
              <a:lnSpc>
                <a:spcPct val="110000"/>
              </a:lnSpc>
              <a:buClr>
                <a:srgbClr val="004A99"/>
              </a:buClr>
              <a:buNone/>
              <a:defRPr/>
            </a:pPr>
            <a:endParaRPr lang="cs-CZ" altLang="cs-CZ" sz="1600" dirty="0" smtClean="0">
              <a:solidFill>
                <a:srgbClr val="002060"/>
              </a:solidFill>
            </a:endParaRPr>
          </a:p>
          <a:p>
            <a:pPr marL="457200" lvl="1" indent="0" algn="just">
              <a:lnSpc>
                <a:spcPct val="110000"/>
              </a:lnSpc>
              <a:buClr>
                <a:srgbClr val="004A99"/>
              </a:buClr>
              <a:buNone/>
              <a:defRPr/>
            </a:pPr>
            <a:endParaRPr lang="cs-CZ" altLang="cs-CZ" sz="2000" dirty="0" smtClean="0">
              <a:solidFill>
                <a:srgbClr val="002060"/>
              </a:solidFill>
            </a:endParaRPr>
          </a:p>
          <a:p>
            <a:pPr marL="457200" lvl="1" indent="0" algn="just">
              <a:lnSpc>
                <a:spcPct val="110000"/>
              </a:lnSpc>
              <a:buClr>
                <a:srgbClr val="004A99"/>
              </a:buClr>
              <a:buNone/>
              <a:defRPr/>
            </a:pPr>
            <a:r>
              <a:rPr lang="cs-CZ" sz="1600" b="1" dirty="0" smtClean="0">
                <a:solidFill>
                  <a:srgbClr val="002060"/>
                </a:solidFill>
              </a:rPr>
              <a:t>	</a:t>
            </a:r>
            <a:endParaRPr lang="cs-CZ" sz="1600" b="1" dirty="0">
              <a:solidFill>
                <a:srgbClr val="FF0000"/>
              </a:solidFill>
              <a:cs typeface="Arial" panose="020B0604020202020204" pitchFamily="34" charset="0"/>
            </a:endParaRPr>
          </a:p>
        </p:txBody>
      </p:sp>
      <p:sp>
        <p:nvSpPr>
          <p:cNvPr id="7" name="Nadpis 4"/>
          <p:cNvSpPr txBox="1">
            <a:spLocks/>
          </p:cNvSpPr>
          <p:nvPr/>
        </p:nvSpPr>
        <p:spPr>
          <a:xfrm>
            <a:off x="439219" y="480267"/>
            <a:ext cx="11069289" cy="749231"/>
          </a:xfrm>
          <a:prstGeom prst="rect">
            <a:avLst/>
          </a:prstGeom>
          <a:solidFill>
            <a:schemeClr val="accent6">
              <a:lumMod val="90000"/>
              <a:lumOff val="10000"/>
              <a:alpha val="54000"/>
            </a:schemeClr>
          </a:solidFill>
          <a:ln w="76200">
            <a:solidFill>
              <a:schemeClr val="bg1"/>
            </a:solidFill>
          </a:ln>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s-CZ" dirty="0" smtClean="0">
                <a:solidFill>
                  <a:schemeClr val="bg1"/>
                </a:solidFill>
              </a:rPr>
              <a:t>		</a:t>
            </a:r>
            <a:r>
              <a:rPr lang="cs-CZ" b="1" dirty="0">
                <a:solidFill>
                  <a:schemeClr val="bg1"/>
                </a:solidFill>
                <a:latin typeface="+mn-lt"/>
              </a:rPr>
              <a:t>2021 - SEMINÁŘ VODOPRÁVNÍCH ÚŘADŮ </a:t>
            </a:r>
          </a:p>
        </p:txBody>
      </p:sp>
      <p:pic>
        <p:nvPicPr>
          <p:cNvPr id="5" name="Logo MZe"/>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2731" y="480267"/>
            <a:ext cx="1546794" cy="667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ástupný symbol pro obsah 2"/>
          <p:cNvSpPr txBox="1">
            <a:spLocks/>
          </p:cNvSpPr>
          <p:nvPr/>
        </p:nvSpPr>
        <p:spPr>
          <a:xfrm>
            <a:off x="613327" y="1607799"/>
            <a:ext cx="10895181" cy="484521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Clr>
                <a:srgbClr val="004A99"/>
              </a:buClr>
              <a:buFont typeface="Arial" panose="020B0604020202020204" pitchFamily="34" charset="0"/>
              <a:buNone/>
              <a:defRPr/>
            </a:pPr>
            <a:r>
              <a:rPr lang="cs-CZ" sz="2200" dirty="0" smtClean="0">
                <a:solidFill>
                  <a:srgbClr val="002060"/>
                </a:solidFill>
                <a:latin typeface="+mj-lt"/>
                <a:cs typeface="Arial" panose="020B0604020202020204" pitchFamily="34" charset="0"/>
              </a:rPr>
              <a:t>          </a:t>
            </a:r>
            <a:endParaRPr lang="cs-CZ" sz="2999" b="1" dirty="0">
              <a:latin typeface="Arial (nadpisy)"/>
              <a:cs typeface="Arial" panose="020B0604020202020204" pitchFamily="34" charset="0"/>
            </a:endParaRPr>
          </a:p>
        </p:txBody>
      </p:sp>
    </p:spTree>
    <p:extLst>
      <p:ext uri="{BB962C8B-B14F-4D97-AF65-F5344CB8AC3E}">
        <p14:creationId xmlns:p14="http://schemas.microsoft.com/office/powerpoint/2010/main" val="39657416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3"/>
          </p:nvPr>
        </p:nvSpPr>
        <p:spPr>
          <a:xfrm>
            <a:off x="498411" y="1607800"/>
            <a:ext cx="10895181" cy="4845213"/>
          </a:xfrm>
        </p:spPr>
        <p:txBody>
          <a:bodyPr rtlCol="0">
            <a:noAutofit/>
          </a:bodyPr>
          <a:lstStyle/>
          <a:p>
            <a:pPr marL="457200" lvl="1" indent="0" algn="just">
              <a:lnSpc>
                <a:spcPct val="110000"/>
              </a:lnSpc>
              <a:buClr>
                <a:srgbClr val="004A99"/>
              </a:buClr>
              <a:buNone/>
              <a:defRPr/>
            </a:pPr>
            <a:r>
              <a:rPr lang="cs-CZ" altLang="cs-CZ" sz="2000" dirty="0" smtClean="0">
                <a:solidFill>
                  <a:srgbClr val="002060"/>
                </a:solidFill>
              </a:rPr>
              <a:t>Jak </a:t>
            </a:r>
            <a:r>
              <a:rPr lang="cs-CZ" altLang="cs-CZ" sz="2000" dirty="0">
                <a:solidFill>
                  <a:srgbClr val="002060"/>
                </a:solidFill>
              </a:rPr>
              <a:t>postupovat v případě, že vlastník pozemku nesouhlasí se </a:t>
            </a:r>
            <a:r>
              <a:rPr lang="cs-CZ" altLang="cs-CZ" sz="2000" b="1" dirty="0">
                <a:solidFill>
                  <a:srgbClr val="FF0000"/>
                </a:solidFill>
              </a:rPr>
              <a:t>zápisem</a:t>
            </a:r>
            <a:r>
              <a:rPr lang="cs-CZ" altLang="cs-CZ" sz="2000" b="1" dirty="0">
                <a:solidFill>
                  <a:srgbClr val="002060"/>
                </a:solidFill>
              </a:rPr>
              <a:t> hráze stávajícího vodního díla </a:t>
            </a:r>
            <a:r>
              <a:rPr lang="cs-CZ" altLang="cs-CZ" sz="2000" dirty="0">
                <a:solidFill>
                  <a:srgbClr val="002060"/>
                </a:solidFill>
              </a:rPr>
              <a:t>(nádrže vybudované před 1.1.2002) do </a:t>
            </a:r>
            <a:r>
              <a:rPr lang="cs-CZ" altLang="cs-CZ" sz="2000" b="1" dirty="0">
                <a:solidFill>
                  <a:srgbClr val="FF0000"/>
                </a:solidFill>
              </a:rPr>
              <a:t>katastru nemovitostí</a:t>
            </a:r>
            <a:r>
              <a:rPr lang="cs-CZ" altLang="cs-CZ" sz="2000" dirty="0">
                <a:solidFill>
                  <a:srgbClr val="002060"/>
                </a:solidFill>
              </a:rPr>
              <a:t>. Bez souhlasu vlastníka pozemku katastrální úřad zápis </a:t>
            </a:r>
            <a:r>
              <a:rPr lang="cs-CZ" altLang="cs-CZ" sz="2000" dirty="0" smtClean="0">
                <a:solidFill>
                  <a:srgbClr val="002060"/>
                </a:solidFill>
              </a:rPr>
              <a:t>neprovede?</a:t>
            </a:r>
            <a:endParaRPr lang="cs-CZ" altLang="cs-CZ" sz="2000" dirty="0">
              <a:solidFill>
                <a:srgbClr val="002060"/>
              </a:solidFill>
            </a:endParaRPr>
          </a:p>
          <a:p>
            <a:pPr lvl="1" algn="just">
              <a:lnSpc>
                <a:spcPct val="110000"/>
              </a:lnSpc>
              <a:spcBef>
                <a:spcPts val="1800"/>
              </a:spcBef>
              <a:buClr>
                <a:srgbClr val="004A99"/>
              </a:buClr>
              <a:buFont typeface="Wingdings" panose="05000000000000000000" pitchFamily="2" charset="2"/>
              <a:buChar char="ü"/>
              <a:defRPr/>
            </a:pPr>
            <a:r>
              <a:rPr lang="cs-CZ" sz="2000" dirty="0">
                <a:solidFill>
                  <a:srgbClr val="002060"/>
                </a:solidFill>
              </a:rPr>
              <a:t>jedná o vodní dílo, evidované v katastru nemovitostí podle § 20 vodního </a:t>
            </a:r>
            <a:r>
              <a:rPr lang="cs-CZ" sz="2000" dirty="0">
                <a:solidFill>
                  <a:srgbClr val="002060"/>
                </a:solidFill>
              </a:rPr>
              <a:t>zákona</a:t>
            </a:r>
          </a:p>
          <a:p>
            <a:pPr lvl="1" algn="just">
              <a:lnSpc>
                <a:spcPct val="110000"/>
              </a:lnSpc>
              <a:spcBef>
                <a:spcPts val="1800"/>
              </a:spcBef>
              <a:buClr>
                <a:srgbClr val="004A99"/>
              </a:buClr>
              <a:buFont typeface="Wingdings" panose="05000000000000000000" pitchFamily="2" charset="2"/>
              <a:buChar char="ü"/>
              <a:defRPr/>
            </a:pPr>
            <a:r>
              <a:rPr lang="cs-CZ" sz="2000" dirty="0" smtClean="0">
                <a:solidFill>
                  <a:srgbClr val="002060"/>
                </a:solidFill>
              </a:rPr>
              <a:t>není </a:t>
            </a:r>
            <a:r>
              <a:rPr lang="cs-CZ" sz="2000" dirty="0">
                <a:solidFill>
                  <a:srgbClr val="002060"/>
                </a:solidFill>
              </a:rPr>
              <a:t>v kompetenci vodoprávního úřadu vymáhat na vlastníkovi pozemku nebo vodního díla, aby jej v katastru nemovitostí nechal </a:t>
            </a:r>
            <a:r>
              <a:rPr lang="cs-CZ" sz="2000" dirty="0" smtClean="0">
                <a:solidFill>
                  <a:srgbClr val="002060"/>
                </a:solidFill>
              </a:rPr>
              <a:t>evidovat - vodoprávní </a:t>
            </a:r>
            <a:r>
              <a:rPr lang="cs-CZ" sz="2000" dirty="0">
                <a:solidFill>
                  <a:srgbClr val="002060"/>
                </a:solidFill>
              </a:rPr>
              <a:t>úřad může pouze upozornit vlastníka, že se o takové vodní dílo jedná. </a:t>
            </a:r>
            <a:endParaRPr lang="cs-CZ" sz="2000" dirty="0" smtClean="0">
              <a:solidFill>
                <a:srgbClr val="002060"/>
              </a:solidFill>
            </a:endParaRPr>
          </a:p>
          <a:p>
            <a:pPr lvl="1" algn="just">
              <a:lnSpc>
                <a:spcPct val="110000"/>
              </a:lnSpc>
              <a:spcBef>
                <a:spcPts val="1800"/>
              </a:spcBef>
              <a:buClr>
                <a:srgbClr val="004A99"/>
              </a:buClr>
              <a:buFont typeface="Wingdings" panose="05000000000000000000" pitchFamily="2" charset="2"/>
              <a:buChar char="ü"/>
              <a:defRPr/>
            </a:pPr>
            <a:r>
              <a:rPr lang="cs-CZ" sz="2000" dirty="0">
                <a:solidFill>
                  <a:srgbClr val="002060"/>
                </a:solidFill>
              </a:rPr>
              <a:t>v</a:t>
            </a:r>
            <a:r>
              <a:rPr lang="cs-CZ" sz="2000" dirty="0" smtClean="0">
                <a:solidFill>
                  <a:srgbClr val="002060"/>
                </a:solidFill>
              </a:rPr>
              <a:t>odoprávní úřad </a:t>
            </a:r>
            <a:r>
              <a:rPr lang="cs-CZ" sz="2000" dirty="0">
                <a:solidFill>
                  <a:srgbClr val="002060"/>
                </a:solidFill>
              </a:rPr>
              <a:t>může uvědomit místně příslušný </a:t>
            </a:r>
            <a:r>
              <a:rPr lang="cs-CZ" sz="2000" b="1" dirty="0">
                <a:solidFill>
                  <a:srgbClr val="002060"/>
                </a:solidFill>
              </a:rPr>
              <a:t>katastrální úřad</a:t>
            </a:r>
            <a:r>
              <a:rPr lang="cs-CZ" sz="2000" dirty="0">
                <a:solidFill>
                  <a:srgbClr val="002060"/>
                </a:solidFill>
              </a:rPr>
              <a:t>, že je zde vodní dílo, které zápisu do katastru nemovitostí podléhá, ale není evidováno. Příslušným k vymáhání povinností, vyplývajících z katastrálního zákona, je katastrální úřad.</a:t>
            </a:r>
          </a:p>
          <a:p>
            <a:pPr marL="914400" lvl="2" indent="0" algn="just">
              <a:lnSpc>
                <a:spcPct val="110000"/>
              </a:lnSpc>
              <a:buClr>
                <a:srgbClr val="004A99"/>
              </a:buClr>
              <a:buNone/>
              <a:defRPr/>
            </a:pPr>
            <a:endParaRPr lang="cs-CZ" altLang="cs-CZ" sz="1600" dirty="0" smtClean="0">
              <a:solidFill>
                <a:srgbClr val="002060"/>
              </a:solidFill>
            </a:endParaRPr>
          </a:p>
          <a:p>
            <a:pPr marL="457200" lvl="1" indent="0" algn="just">
              <a:lnSpc>
                <a:spcPct val="110000"/>
              </a:lnSpc>
              <a:buClr>
                <a:srgbClr val="004A99"/>
              </a:buClr>
              <a:buNone/>
              <a:defRPr/>
            </a:pPr>
            <a:endParaRPr lang="cs-CZ" altLang="cs-CZ" sz="2000" dirty="0" smtClean="0">
              <a:solidFill>
                <a:srgbClr val="002060"/>
              </a:solidFill>
            </a:endParaRPr>
          </a:p>
          <a:p>
            <a:pPr marL="457200" lvl="1" indent="0" algn="just">
              <a:lnSpc>
                <a:spcPct val="110000"/>
              </a:lnSpc>
              <a:buClr>
                <a:srgbClr val="004A99"/>
              </a:buClr>
              <a:buNone/>
              <a:defRPr/>
            </a:pPr>
            <a:r>
              <a:rPr lang="cs-CZ" sz="1600" b="1" dirty="0" smtClean="0">
                <a:solidFill>
                  <a:srgbClr val="002060"/>
                </a:solidFill>
              </a:rPr>
              <a:t>	</a:t>
            </a:r>
            <a:endParaRPr lang="cs-CZ" sz="1600" b="1" dirty="0">
              <a:solidFill>
                <a:srgbClr val="FF0000"/>
              </a:solidFill>
              <a:cs typeface="Arial" panose="020B0604020202020204" pitchFamily="34" charset="0"/>
            </a:endParaRPr>
          </a:p>
        </p:txBody>
      </p:sp>
      <p:sp>
        <p:nvSpPr>
          <p:cNvPr id="7" name="Nadpis 4"/>
          <p:cNvSpPr txBox="1">
            <a:spLocks/>
          </p:cNvSpPr>
          <p:nvPr/>
        </p:nvSpPr>
        <p:spPr>
          <a:xfrm>
            <a:off x="439219" y="480267"/>
            <a:ext cx="11069289" cy="749231"/>
          </a:xfrm>
          <a:prstGeom prst="rect">
            <a:avLst/>
          </a:prstGeom>
          <a:solidFill>
            <a:schemeClr val="accent6">
              <a:lumMod val="90000"/>
              <a:lumOff val="10000"/>
              <a:alpha val="54000"/>
            </a:schemeClr>
          </a:solidFill>
          <a:ln w="76200">
            <a:solidFill>
              <a:schemeClr val="bg1"/>
            </a:solidFill>
          </a:ln>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s-CZ" dirty="0" smtClean="0">
                <a:solidFill>
                  <a:schemeClr val="bg1"/>
                </a:solidFill>
              </a:rPr>
              <a:t>		</a:t>
            </a:r>
            <a:r>
              <a:rPr lang="cs-CZ" b="1" dirty="0">
                <a:solidFill>
                  <a:schemeClr val="bg1"/>
                </a:solidFill>
                <a:latin typeface="+mn-lt"/>
              </a:rPr>
              <a:t>2021 - SEMINÁŘ VODOPRÁVNÍCH ÚŘADŮ </a:t>
            </a:r>
          </a:p>
        </p:txBody>
      </p:sp>
      <p:pic>
        <p:nvPicPr>
          <p:cNvPr id="5" name="Logo MZe"/>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2731" y="480267"/>
            <a:ext cx="1546794" cy="667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ástupný symbol pro obsah 2"/>
          <p:cNvSpPr txBox="1">
            <a:spLocks/>
          </p:cNvSpPr>
          <p:nvPr/>
        </p:nvSpPr>
        <p:spPr>
          <a:xfrm>
            <a:off x="613327" y="1607799"/>
            <a:ext cx="10895181" cy="484521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Clr>
                <a:srgbClr val="004A99"/>
              </a:buClr>
              <a:buFont typeface="Arial" panose="020B0604020202020204" pitchFamily="34" charset="0"/>
              <a:buNone/>
              <a:defRPr/>
            </a:pPr>
            <a:r>
              <a:rPr lang="cs-CZ" sz="2200" dirty="0" smtClean="0">
                <a:solidFill>
                  <a:srgbClr val="002060"/>
                </a:solidFill>
                <a:latin typeface="+mj-lt"/>
                <a:cs typeface="Arial" panose="020B0604020202020204" pitchFamily="34" charset="0"/>
              </a:rPr>
              <a:t>          </a:t>
            </a:r>
            <a:endParaRPr lang="cs-CZ" sz="2999" b="1" dirty="0">
              <a:latin typeface="Arial (nadpisy)"/>
              <a:cs typeface="Arial" panose="020B0604020202020204" pitchFamily="34" charset="0"/>
            </a:endParaRPr>
          </a:p>
        </p:txBody>
      </p:sp>
    </p:spTree>
    <p:extLst>
      <p:ext uri="{BB962C8B-B14F-4D97-AF65-F5344CB8AC3E}">
        <p14:creationId xmlns:p14="http://schemas.microsoft.com/office/powerpoint/2010/main" val="17746942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3"/>
          </p:nvPr>
        </p:nvSpPr>
        <p:spPr>
          <a:xfrm>
            <a:off x="457691" y="1607800"/>
            <a:ext cx="10895181" cy="4845213"/>
          </a:xfrm>
        </p:spPr>
        <p:txBody>
          <a:bodyPr rtlCol="0">
            <a:noAutofit/>
          </a:bodyPr>
          <a:lstStyle/>
          <a:p>
            <a:pPr marL="0" indent="0" algn="just">
              <a:lnSpc>
                <a:spcPct val="110000"/>
              </a:lnSpc>
              <a:buClr>
                <a:srgbClr val="004A99"/>
              </a:buClr>
              <a:buNone/>
              <a:defRPr/>
            </a:pPr>
            <a:endParaRPr lang="cs-CZ" sz="1600" dirty="0" smtClean="0">
              <a:solidFill>
                <a:srgbClr val="002060"/>
              </a:solidFill>
            </a:endParaRPr>
          </a:p>
          <a:p>
            <a:pPr marL="0" indent="0" algn="just">
              <a:lnSpc>
                <a:spcPct val="110000"/>
              </a:lnSpc>
              <a:buClr>
                <a:srgbClr val="004A99"/>
              </a:buClr>
              <a:buNone/>
              <a:defRPr/>
            </a:pPr>
            <a:endParaRPr lang="cs-CZ" sz="1600" dirty="0">
              <a:solidFill>
                <a:srgbClr val="002060"/>
              </a:solidFill>
            </a:endParaRPr>
          </a:p>
          <a:p>
            <a:pPr marL="0" indent="0" algn="ctr">
              <a:lnSpc>
                <a:spcPct val="110000"/>
              </a:lnSpc>
              <a:buClr>
                <a:srgbClr val="004A99"/>
              </a:buClr>
              <a:buNone/>
              <a:defRPr/>
            </a:pPr>
            <a:r>
              <a:rPr lang="cs-CZ" sz="4000" dirty="0" smtClean="0">
                <a:solidFill>
                  <a:srgbClr val="002060"/>
                </a:solidFill>
              </a:rPr>
              <a:t>Děkuji </a:t>
            </a:r>
            <a:r>
              <a:rPr lang="cs-CZ" sz="4000" dirty="0">
                <a:solidFill>
                  <a:srgbClr val="002060"/>
                </a:solidFill>
              </a:rPr>
              <a:t>Vám za pozornost</a:t>
            </a:r>
            <a:r>
              <a:rPr lang="cs-CZ" sz="2400" dirty="0" smtClean="0">
                <a:solidFill>
                  <a:srgbClr val="002060"/>
                </a:solidFill>
              </a:rPr>
              <a:t>.</a:t>
            </a:r>
          </a:p>
          <a:p>
            <a:pPr marL="0" indent="0" algn="ctr">
              <a:lnSpc>
                <a:spcPct val="110000"/>
              </a:lnSpc>
              <a:buClr>
                <a:srgbClr val="004A99"/>
              </a:buClr>
              <a:buNone/>
              <a:defRPr/>
            </a:pPr>
            <a:endParaRPr lang="cs-CZ" sz="1600" dirty="0">
              <a:solidFill>
                <a:srgbClr val="002060"/>
              </a:solidFill>
            </a:endParaRPr>
          </a:p>
          <a:p>
            <a:pPr marL="0" indent="0" algn="ctr">
              <a:lnSpc>
                <a:spcPct val="110000"/>
              </a:lnSpc>
              <a:buClr>
                <a:srgbClr val="004A99"/>
              </a:buClr>
              <a:buNone/>
              <a:defRPr/>
            </a:pPr>
            <a:endParaRPr lang="cs-CZ" sz="1600" dirty="0">
              <a:solidFill>
                <a:srgbClr val="002060"/>
              </a:solidFill>
            </a:endParaRPr>
          </a:p>
        </p:txBody>
      </p:sp>
      <p:sp>
        <p:nvSpPr>
          <p:cNvPr id="7" name="Nadpis 4"/>
          <p:cNvSpPr txBox="1">
            <a:spLocks/>
          </p:cNvSpPr>
          <p:nvPr/>
        </p:nvSpPr>
        <p:spPr>
          <a:xfrm>
            <a:off x="439219" y="460733"/>
            <a:ext cx="11069289" cy="749231"/>
          </a:xfrm>
          <a:prstGeom prst="rect">
            <a:avLst/>
          </a:prstGeom>
          <a:solidFill>
            <a:schemeClr val="accent6">
              <a:lumMod val="90000"/>
              <a:lumOff val="10000"/>
              <a:alpha val="54000"/>
            </a:schemeClr>
          </a:solidFill>
          <a:ln w="76200">
            <a:solidFill>
              <a:schemeClr val="bg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s-CZ" dirty="0" smtClean="0">
                <a:solidFill>
                  <a:schemeClr val="bg1"/>
                </a:solidFill>
              </a:rPr>
              <a:t>		</a:t>
            </a:r>
            <a:endParaRPr lang="cs-CZ" b="1" dirty="0">
              <a:solidFill>
                <a:schemeClr val="bg1"/>
              </a:solidFill>
              <a:latin typeface="+mn-lt"/>
            </a:endParaRPr>
          </a:p>
        </p:txBody>
      </p:sp>
      <p:pic>
        <p:nvPicPr>
          <p:cNvPr id="5" name="Logo MZe"/>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2731" y="480267"/>
            <a:ext cx="1546794" cy="667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Nadpis 4"/>
          <p:cNvSpPr txBox="1">
            <a:spLocks/>
          </p:cNvSpPr>
          <p:nvPr/>
        </p:nvSpPr>
        <p:spPr>
          <a:xfrm>
            <a:off x="457690" y="460732"/>
            <a:ext cx="11050817" cy="749232"/>
          </a:xfrm>
          <a:prstGeom prst="rect">
            <a:avLst/>
          </a:prstGeom>
          <a:solidFill>
            <a:schemeClr val="accent6">
              <a:lumMod val="90000"/>
              <a:lumOff val="10000"/>
              <a:alpha val="54000"/>
            </a:schemeClr>
          </a:solidFill>
          <a:ln w="76200">
            <a:solidFill>
              <a:schemeClr val="bg1"/>
            </a:solidFill>
          </a:ln>
        </p:spPr>
        <p:txBody>
          <a:bodyPr vert="horz" lIns="91440" tIns="45720" rIns="91440" bIns="45720" rtlCol="0" anchor="ctr">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cs-CZ" dirty="0" smtClean="0">
                <a:solidFill>
                  <a:schemeClr val="bg1"/>
                </a:solidFill>
              </a:rPr>
              <a:t>	</a:t>
            </a:r>
            <a:r>
              <a:rPr lang="cs-CZ" sz="4400" b="1" dirty="0">
                <a:solidFill>
                  <a:schemeClr val="bg1"/>
                </a:solidFill>
                <a:latin typeface="+mn-lt"/>
              </a:rPr>
              <a:t>2021 - SEMINÁŘ VODOPRÁVNÍCH ÚŘADŮ </a:t>
            </a:r>
          </a:p>
        </p:txBody>
      </p:sp>
      <p:pic>
        <p:nvPicPr>
          <p:cNvPr id="2" name="Obrázek 1"/>
          <p:cNvPicPr>
            <a:picLocks noChangeAspect="1"/>
          </p:cNvPicPr>
          <p:nvPr/>
        </p:nvPicPr>
        <p:blipFill>
          <a:blip r:embed="rId3"/>
          <a:stretch>
            <a:fillRect/>
          </a:stretch>
        </p:blipFill>
        <p:spPr>
          <a:xfrm>
            <a:off x="3545769" y="3319272"/>
            <a:ext cx="4659992" cy="2713117"/>
          </a:xfrm>
          <a:prstGeom prst="rect">
            <a:avLst/>
          </a:prstGeom>
        </p:spPr>
      </p:pic>
    </p:spTree>
    <p:extLst>
      <p:ext uri="{BB962C8B-B14F-4D97-AF65-F5344CB8AC3E}">
        <p14:creationId xmlns:p14="http://schemas.microsoft.com/office/powerpoint/2010/main" val="25131456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3"/>
          </p:nvPr>
        </p:nvSpPr>
        <p:spPr>
          <a:xfrm>
            <a:off x="498411" y="1607800"/>
            <a:ext cx="10895181" cy="4845213"/>
          </a:xfrm>
        </p:spPr>
        <p:txBody>
          <a:bodyPr rtlCol="0">
            <a:noAutofit/>
          </a:bodyPr>
          <a:lstStyle/>
          <a:p>
            <a:pPr marL="457200" lvl="1" indent="0" algn="just">
              <a:lnSpc>
                <a:spcPct val="110000"/>
              </a:lnSpc>
              <a:spcBef>
                <a:spcPts val="2400"/>
              </a:spcBef>
              <a:buClr>
                <a:srgbClr val="004A99"/>
              </a:buClr>
              <a:buNone/>
              <a:defRPr/>
            </a:pPr>
            <a:r>
              <a:rPr lang="cs-CZ" altLang="cs-CZ" sz="1800" dirty="0" smtClean="0">
                <a:solidFill>
                  <a:srgbClr val="002060"/>
                </a:solidFill>
              </a:rPr>
              <a:t>V </a:t>
            </a:r>
            <a:r>
              <a:rPr lang="cs-CZ" altLang="cs-CZ" sz="1800" dirty="0">
                <a:solidFill>
                  <a:srgbClr val="002060"/>
                </a:solidFill>
              </a:rPr>
              <a:t>žádosti </a:t>
            </a:r>
            <a:r>
              <a:rPr lang="cs-CZ" altLang="cs-CZ" sz="1800" dirty="0" smtClean="0">
                <a:solidFill>
                  <a:srgbClr val="002060"/>
                </a:solidFill>
              </a:rPr>
              <a:t>o povolení k nakládání s vodami i </a:t>
            </a:r>
            <a:r>
              <a:rPr lang="cs-CZ" altLang="cs-CZ" sz="1800" dirty="0">
                <a:solidFill>
                  <a:srgbClr val="002060"/>
                </a:solidFill>
              </a:rPr>
              <a:t>doloženém HG posudku jsou </a:t>
            </a:r>
            <a:r>
              <a:rPr lang="cs-CZ" altLang="cs-CZ" sz="1800" b="1" dirty="0" smtClean="0">
                <a:solidFill>
                  <a:srgbClr val="FF0000"/>
                </a:solidFill>
              </a:rPr>
              <a:t>naddimenzované </a:t>
            </a:r>
            <a:r>
              <a:rPr lang="cs-CZ" altLang="cs-CZ" sz="1800" b="1" dirty="0">
                <a:solidFill>
                  <a:srgbClr val="FF0000"/>
                </a:solidFill>
              </a:rPr>
              <a:t>hodnoty </a:t>
            </a:r>
            <a:r>
              <a:rPr lang="cs-CZ" altLang="cs-CZ" sz="1800" dirty="0">
                <a:solidFill>
                  <a:srgbClr val="002060"/>
                </a:solidFill>
              </a:rPr>
              <a:t>pro </a:t>
            </a:r>
            <a:r>
              <a:rPr lang="cs-CZ" altLang="cs-CZ" sz="1800" b="1" dirty="0">
                <a:solidFill>
                  <a:srgbClr val="002060"/>
                </a:solidFill>
              </a:rPr>
              <a:t>odběr podzemní </a:t>
            </a:r>
            <a:r>
              <a:rPr lang="cs-CZ" altLang="cs-CZ" sz="1800" b="1" dirty="0" smtClean="0">
                <a:solidFill>
                  <a:srgbClr val="002060"/>
                </a:solidFill>
              </a:rPr>
              <a:t>vody</a:t>
            </a:r>
            <a:r>
              <a:rPr lang="cs-CZ" altLang="cs-CZ" sz="1800" dirty="0" smtClean="0">
                <a:solidFill>
                  <a:srgbClr val="002060"/>
                </a:solidFill>
              </a:rPr>
              <a:t>. </a:t>
            </a:r>
            <a:r>
              <a:rPr lang="cs-CZ" altLang="cs-CZ" sz="1800" dirty="0">
                <a:solidFill>
                  <a:srgbClr val="002060"/>
                </a:solidFill>
              </a:rPr>
              <a:t>Jakým způsobem může VÚ vyvrátit údaje v posudku nebo požadovat snížení hodnot pro odběr vody?</a:t>
            </a:r>
          </a:p>
          <a:p>
            <a:pPr lvl="1" algn="just">
              <a:lnSpc>
                <a:spcPct val="110000"/>
              </a:lnSpc>
              <a:spcBef>
                <a:spcPts val="1200"/>
              </a:spcBef>
              <a:buClr>
                <a:srgbClr val="004A99"/>
              </a:buClr>
              <a:buFont typeface="Wingdings" panose="05000000000000000000" pitchFamily="2" charset="2"/>
              <a:buChar char="ü"/>
              <a:defRPr/>
            </a:pPr>
            <a:r>
              <a:rPr lang="cs-CZ" sz="1800" dirty="0">
                <a:solidFill>
                  <a:srgbClr val="002060"/>
                </a:solidFill>
              </a:rPr>
              <a:t>pokud žadatel předloží vyjádření hydrogeologa že je záměr možný, žádosti by mělo být </a:t>
            </a:r>
            <a:r>
              <a:rPr lang="cs-CZ" sz="1800" b="1" dirty="0" smtClean="0">
                <a:solidFill>
                  <a:srgbClr val="FF0000"/>
                </a:solidFill>
              </a:rPr>
              <a:t>vyhověno</a:t>
            </a:r>
          </a:p>
          <a:p>
            <a:pPr lvl="1" algn="just">
              <a:lnSpc>
                <a:spcPct val="110000"/>
              </a:lnSpc>
              <a:spcBef>
                <a:spcPts val="600"/>
              </a:spcBef>
              <a:buClr>
                <a:srgbClr val="004A99"/>
              </a:buClr>
              <a:buFont typeface="Wingdings" panose="05000000000000000000" pitchFamily="2" charset="2"/>
              <a:buChar char="ü"/>
              <a:defRPr/>
            </a:pPr>
            <a:r>
              <a:rPr lang="cs-CZ" sz="1800" dirty="0">
                <a:solidFill>
                  <a:srgbClr val="002060"/>
                </a:solidFill>
              </a:rPr>
              <a:t>pokud má VÚ </a:t>
            </a:r>
            <a:r>
              <a:rPr lang="cs-CZ" sz="1800" dirty="0">
                <a:solidFill>
                  <a:srgbClr val="FF0000"/>
                </a:solidFill>
              </a:rPr>
              <a:t>důvodnou</a:t>
            </a:r>
            <a:r>
              <a:rPr lang="cs-CZ" sz="1800" dirty="0">
                <a:solidFill>
                  <a:srgbClr val="002060"/>
                </a:solidFill>
              </a:rPr>
              <a:t> pochybnost o správnosti hydrogeologického posouzení může si nechat zpracovat oponentní posouzení, případně dle § 54 odst. 4 požádá správce povod</a:t>
            </a:r>
            <a:r>
              <a:rPr lang="cs-CZ" sz="1800" dirty="0" smtClean="0">
                <a:solidFill>
                  <a:srgbClr val="002060"/>
                </a:solidFill>
              </a:rPr>
              <a:t>í</a:t>
            </a:r>
            <a:endParaRPr lang="cs-CZ" sz="1800" dirty="0">
              <a:solidFill>
                <a:srgbClr val="002060"/>
              </a:solidFill>
            </a:endParaRPr>
          </a:p>
          <a:p>
            <a:pPr marL="457200" lvl="1" indent="0" algn="just">
              <a:lnSpc>
                <a:spcPct val="110000"/>
              </a:lnSpc>
              <a:buClr>
                <a:srgbClr val="004A99"/>
              </a:buClr>
              <a:buNone/>
              <a:defRPr/>
            </a:pPr>
            <a:endParaRPr lang="cs-CZ" sz="2000" dirty="0" smtClean="0">
              <a:solidFill>
                <a:srgbClr val="002060"/>
              </a:solidFill>
            </a:endParaRPr>
          </a:p>
          <a:p>
            <a:pPr marL="914400" lvl="2" indent="0" algn="just">
              <a:lnSpc>
                <a:spcPct val="110000"/>
              </a:lnSpc>
              <a:buClr>
                <a:srgbClr val="004A99"/>
              </a:buClr>
              <a:buNone/>
              <a:defRPr/>
            </a:pPr>
            <a:endParaRPr lang="cs-CZ" altLang="cs-CZ" sz="1600" dirty="0" smtClean="0">
              <a:solidFill>
                <a:srgbClr val="002060"/>
              </a:solidFill>
            </a:endParaRPr>
          </a:p>
          <a:p>
            <a:pPr marL="457200" lvl="1" indent="0" algn="just">
              <a:lnSpc>
                <a:spcPct val="110000"/>
              </a:lnSpc>
              <a:buClr>
                <a:srgbClr val="004A99"/>
              </a:buClr>
              <a:buNone/>
              <a:defRPr/>
            </a:pPr>
            <a:endParaRPr lang="cs-CZ" altLang="cs-CZ" sz="2000" dirty="0" smtClean="0">
              <a:solidFill>
                <a:srgbClr val="002060"/>
              </a:solidFill>
            </a:endParaRPr>
          </a:p>
          <a:p>
            <a:pPr marL="457200" lvl="1" indent="0" algn="just">
              <a:lnSpc>
                <a:spcPct val="110000"/>
              </a:lnSpc>
              <a:buClr>
                <a:srgbClr val="004A99"/>
              </a:buClr>
              <a:buNone/>
              <a:defRPr/>
            </a:pPr>
            <a:r>
              <a:rPr lang="cs-CZ" sz="1600" b="1" dirty="0" smtClean="0">
                <a:solidFill>
                  <a:srgbClr val="002060"/>
                </a:solidFill>
              </a:rPr>
              <a:t>	</a:t>
            </a:r>
            <a:endParaRPr lang="cs-CZ" sz="1600" b="1" dirty="0">
              <a:solidFill>
                <a:srgbClr val="FF0000"/>
              </a:solidFill>
              <a:cs typeface="Arial" panose="020B0604020202020204" pitchFamily="34" charset="0"/>
            </a:endParaRPr>
          </a:p>
        </p:txBody>
      </p:sp>
      <p:sp>
        <p:nvSpPr>
          <p:cNvPr id="7" name="Nadpis 4"/>
          <p:cNvSpPr txBox="1">
            <a:spLocks/>
          </p:cNvSpPr>
          <p:nvPr/>
        </p:nvSpPr>
        <p:spPr>
          <a:xfrm>
            <a:off x="439219" y="480267"/>
            <a:ext cx="11069289" cy="749231"/>
          </a:xfrm>
          <a:prstGeom prst="rect">
            <a:avLst/>
          </a:prstGeom>
          <a:solidFill>
            <a:schemeClr val="accent6">
              <a:lumMod val="90000"/>
              <a:lumOff val="10000"/>
              <a:alpha val="54000"/>
            </a:schemeClr>
          </a:solidFill>
          <a:ln w="76200">
            <a:solidFill>
              <a:schemeClr val="bg1"/>
            </a:solidFill>
          </a:ln>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s-CZ" dirty="0" smtClean="0">
                <a:solidFill>
                  <a:schemeClr val="bg1"/>
                </a:solidFill>
              </a:rPr>
              <a:t>		</a:t>
            </a:r>
            <a:r>
              <a:rPr lang="cs-CZ" b="1" dirty="0">
                <a:solidFill>
                  <a:schemeClr val="bg1"/>
                </a:solidFill>
                <a:latin typeface="+mn-lt"/>
              </a:rPr>
              <a:t>2021 - SEMINÁŘ VODOPRÁVNÍCH ÚŘADŮ </a:t>
            </a:r>
          </a:p>
        </p:txBody>
      </p:sp>
      <p:pic>
        <p:nvPicPr>
          <p:cNvPr id="5" name="Logo MZe"/>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2731" y="480267"/>
            <a:ext cx="1546794" cy="667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ástupný symbol pro obsah 2"/>
          <p:cNvSpPr txBox="1">
            <a:spLocks/>
          </p:cNvSpPr>
          <p:nvPr/>
        </p:nvSpPr>
        <p:spPr>
          <a:xfrm>
            <a:off x="613327" y="1607799"/>
            <a:ext cx="10895181" cy="484521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Clr>
                <a:srgbClr val="004A99"/>
              </a:buClr>
              <a:buFont typeface="Arial" panose="020B0604020202020204" pitchFamily="34" charset="0"/>
              <a:buNone/>
              <a:defRPr/>
            </a:pPr>
            <a:r>
              <a:rPr lang="cs-CZ" sz="2200" dirty="0" smtClean="0">
                <a:solidFill>
                  <a:srgbClr val="002060"/>
                </a:solidFill>
                <a:latin typeface="+mj-lt"/>
                <a:cs typeface="Arial" panose="020B0604020202020204" pitchFamily="34" charset="0"/>
              </a:rPr>
              <a:t>          </a:t>
            </a:r>
            <a:endParaRPr lang="cs-CZ" sz="2999" b="1" dirty="0">
              <a:latin typeface="Arial (nadpisy)"/>
              <a:cs typeface="Arial" panose="020B0604020202020204" pitchFamily="34" charset="0"/>
            </a:endParaRPr>
          </a:p>
        </p:txBody>
      </p:sp>
    </p:spTree>
    <p:extLst>
      <p:ext uri="{BB962C8B-B14F-4D97-AF65-F5344CB8AC3E}">
        <p14:creationId xmlns:p14="http://schemas.microsoft.com/office/powerpoint/2010/main" val="34987061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3"/>
          </p:nvPr>
        </p:nvSpPr>
        <p:spPr>
          <a:xfrm>
            <a:off x="498411" y="1607800"/>
            <a:ext cx="10895181" cy="4845213"/>
          </a:xfrm>
        </p:spPr>
        <p:txBody>
          <a:bodyPr rtlCol="0">
            <a:noAutofit/>
          </a:bodyPr>
          <a:lstStyle/>
          <a:p>
            <a:pPr marL="457200" lvl="1" indent="0" algn="just">
              <a:lnSpc>
                <a:spcPct val="110000"/>
              </a:lnSpc>
              <a:buClr>
                <a:srgbClr val="004A99"/>
              </a:buClr>
              <a:buNone/>
              <a:defRPr/>
            </a:pPr>
            <a:r>
              <a:rPr lang="cs-CZ" altLang="cs-CZ" sz="1800" dirty="0" smtClean="0">
                <a:solidFill>
                  <a:srgbClr val="002060"/>
                </a:solidFill>
              </a:rPr>
              <a:t>Lze </a:t>
            </a:r>
            <a:r>
              <a:rPr lang="cs-CZ" altLang="cs-CZ" sz="1800" dirty="0">
                <a:solidFill>
                  <a:srgbClr val="002060"/>
                </a:solidFill>
              </a:rPr>
              <a:t>dát do </a:t>
            </a:r>
            <a:r>
              <a:rPr lang="cs-CZ" altLang="cs-CZ" sz="1800" b="1" dirty="0">
                <a:solidFill>
                  <a:srgbClr val="002060"/>
                </a:solidFill>
              </a:rPr>
              <a:t>podmínek rozhodnutí </a:t>
            </a:r>
            <a:r>
              <a:rPr lang="cs-CZ" altLang="cs-CZ" sz="1800" dirty="0">
                <a:solidFill>
                  <a:srgbClr val="002060"/>
                </a:solidFill>
              </a:rPr>
              <a:t>- povinnost provést </a:t>
            </a:r>
            <a:r>
              <a:rPr lang="cs-CZ" altLang="cs-CZ" sz="1800" b="1" dirty="0">
                <a:solidFill>
                  <a:srgbClr val="FF0000"/>
                </a:solidFill>
              </a:rPr>
              <a:t>měření hladin </a:t>
            </a:r>
            <a:r>
              <a:rPr lang="cs-CZ" altLang="cs-CZ" sz="1800" dirty="0">
                <a:solidFill>
                  <a:srgbClr val="002060"/>
                </a:solidFill>
              </a:rPr>
              <a:t>v okolních legálních vodních dílech (před, při vrtání a po), nebo povinnost provést čerpací zkoušku</a:t>
            </a:r>
            <a:r>
              <a:rPr lang="cs-CZ" altLang="cs-CZ" sz="1800" dirty="0" smtClean="0">
                <a:solidFill>
                  <a:srgbClr val="002060"/>
                </a:solidFill>
              </a:rPr>
              <a:t>?</a:t>
            </a:r>
          </a:p>
          <a:p>
            <a:pPr marL="457200" lvl="1" indent="0" algn="just">
              <a:lnSpc>
                <a:spcPct val="110000"/>
              </a:lnSpc>
              <a:buClr>
                <a:srgbClr val="004A99"/>
              </a:buClr>
              <a:buNone/>
              <a:defRPr/>
            </a:pPr>
            <a:r>
              <a:rPr lang="cs-CZ" altLang="cs-CZ" sz="1800" dirty="0" smtClean="0">
                <a:solidFill>
                  <a:srgbClr val="002060"/>
                </a:solidFill>
              </a:rPr>
              <a:t>Lze </a:t>
            </a:r>
            <a:r>
              <a:rPr lang="cs-CZ" altLang="cs-CZ" sz="1800" dirty="0">
                <a:solidFill>
                  <a:srgbClr val="002060"/>
                </a:solidFill>
              </a:rPr>
              <a:t>uložit povinnost </a:t>
            </a:r>
            <a:r>
              <a:rPr lang="cs-CZ" altLang="cs-CZ" sz="1800" b="1" dirty="0">
                <a:solidFill>
                  <a:srgbClr val="FF0000"/>
                </a:solidFill>
              </a:rPr>
              <a:t>měření odběrů </a:t>
            </a:r>
            <a:r>
              <a:rPr lang="cs-CZ" altLang="cs-CZ" sz="1800" dirty="0">
                <a:solidFill>
                  <a:srgbClr val="002060"/>
                </a:solidFill>
              </a:rPr>
              <a:t>podzemní </a:t>
            </a:r>
            <a:r>
              <a:rPr lang="cs-CZ" altLang="cs-CZ" sz="1800" dirty="0" smtClean="0">
                <a:solidFill>
                  <a:srgbClr val="002060"/>
                </a:solidFill>
              </a:rPr>
              <a:t>vody u zdrojů s povoleným odběrem nižším, než 1000m</a:t>
            </a:r>
            <a:r>
              <a:rPr lang="cs-CZ" altLang="cs-CZ" sz="1800" baseline="30000" dirty="0" smtClean="0">
                <a:solidFill>
                  <a:srgbClr val="002060"/>
                </a:solidFill>
              </a:rPr>
              <a:t>3</a:t>
            </a:r>
            <a:r>
              <a:rPr lang="cs-CZ" altLang="cs-CZ" sz="1800" dirty="0" smtClean="0">
                <a:solidFill>
                  <a:srgbClr val="002060"/>
                </a:solidFill>
              </a:rPr>
              <a:t>/rok?</a:t>
            </a:r>
          </a:p>
          <a:p>
            <a:pPr lvl="1" algn="just">
              <a:lnSpc>
                <a:spcPct val="110000"/>
              </a:lnSpc>
              <a:spcBef>
                <a:spcPts val="1200"/>
              </a:spcBef>
              <a:buClr>
                <a:srgbClr val="004A99"/>
              </a:buClr>
              <a:buFont typeface="Wingdings" panose="05000000000000000000" pitchFamily="2" charset="2"/>
              <a:buChar char="ü"/>
              <a:defRPr/>
            </a:pPr>
            <a:r>
              <a:rPr lang="cs-CZ" sz="1800" dirty="0">
                <a:solidFill>
                  <a:srgbClr val="002060"/>
                </a:solidFill>
              </a:rPr>
              <a:t>Tyto povinnosti </a:t>
            </a:r>
            <a:r>
              <a:rPr lang="cs-CZ" sz="1800" b="1" dirty="0" smtClean="0">
                <a:solidFill>
                  <a:srgbClr val="FF0000"/>
                </a:solidFill>
              </a:rPr>
              <a:t>lze</a:t>
            </a:r>
            <a:r>
              <a:rPr lang="cs-CZ" sz="1800" dirty="0" smtClean="0">
                <a:solidFill>
                  <a:srgbClr val="002060"/>
                </a:solidFill>
              </a:rPr>
              <a:t> </a:t>
            </a:r>
            <a:r>
              <a:rPr lang="cs-CZ" sz="1800" dirty="0">
                <a:solidFill>
                  <a:srgbClr val="002060"/>
                </a:solidFill>
              </a:rPr>
              <a:t>dát do podmínek rozhodnutí – </a:t>
            </a:r>
            <a:r>
              <a:rPr lang="cs-CZ" sz="1800" b="1" dirty="0">
                <a:solidFill>
                  <a:srgbClr val="002060"/>
                </a:solidFill>
              </a:rPr>
              <a:t>NSS 3 As 433/2019 </a:t>
            </a:r>
            <a:r>
              <a:rPr lang="cs-CZ" sz="1800" b="1" dirty="0" smtClean="0">
                <a:solidFill>
                  <a:srgbClr val="002060"/>
                </a:solidFill>
              </a:rPr>
              <a:t>– 167 ze dne 18.3.2021</a:t>
            </a:r>
          </a:p>
          <a:p>
            <a:pPr marL="457200" lvl="1" indent="0" algn="just">
              <a:lnSpc>
                <a:spcPct val="110000"/>
              </a:lnSpc>
              <a:buClr>
                <a:srgbClr val="004A99"/>
              </a:buClr>
              <a:buNone/>
              <a:defRPr/>
            </a:pPr>
            <a:r>
              <a:rPr lang="cs-CZ" sz="1800" i="1" dirty="0" smtClean="0">
                <a:solidFill>
                  <a:srgbClr val="002060"/>
                </a:solidFill>
              </a:rPr>
              <a:t>„…</a:t>
            </a:r>
            <a:r>
              <a:rPr lang="cs-CZ" sz="1800" i="1" dirty="0" smtClean="0">
                <a:solidFill>
                  <a:srgbClr val="002060"/>
                </a:solidFill>
              </a:rPr>
              <a:t>má-li </a:t>
            </a:r>
            <a:r>
              <a:rPr lang="cs-CZ" sz="1800" i="1" dirty="0">
                <a:solidFill>
                  <a:srgbClr val="002060"/>
                </a:solidFill>
              </a:rPr>
              <a:t>být výkon veřejné </a:t>
            </a:r>
            <a:r>
              <a:rPr lang="cs-CZ" sz="1800" i="1" dirty="0" smtClean="0">
                <a:solidFill>
                  <a:srgbClr val="002060"/>
                </a:solidFill>
              </a:rPr>
              <a:t>správy efektivní</a:t>
            </a:r>
            <a:r>
              <a:rPr lang="cs-CZ" sz="1800" i="1" dirty="0">
                <a:solidFill>
                  <a:srgbClr val="002060"/>
                </a:solidFill>
              </a:rPr>
              <a:t>, je třeba odběr podzemních vod regulovat a kontrolovat i v nespočtu dalších případů</a:t>
            </a:r>
            <a:r>
              <a:rPr lang="cs-CZ" sz="1800" i="1" dirty="0" smtClean="0">
                <a:solidFill>
                  <a:srgbClr val="002060"/>
                </a:solidFill>
              </a:rPr>
              <a:t>, na </a:t>
            </a:r>
            <a:r>
              <a:rPr lang="cs-CZ" sz="1800" i="1" dirty="0">
                <a:solidFill>
                  <a:srgbClr val="002060"/>
                </a:solidFill>
              </a:rPr>
              <a:t>něž se nevztahuje § 10 odst. 1 vodního zákona, který pro zde vyjmenované případy </a:t>
            </a:r>
            <a:r>
              <a:rPr lang="cs-CZ" sz="1800" i="1" dirty="0" smtClean="0">
                <a:solidFill>
                  <a:srgbClr val="002060"/>
                </a:solidFill>
              </a:rPr>
              <a:t>stanoví povinnost </a:t>
            </a:r>
            <a:r>
              <a:rPr lang="cs-CZ" sz="1800" i="1" dirty="0">
                <a:solidFill>
                  <a:srgbClr val="002060"/>
                </a:solidFill>
              </a:rPr>
              <a:t>provádět měření odběru podzemních vod </a:t>
            </a:r>
            <a:r>
              <a:rPr lang="cs-CZ" sz="1800" i="1" dirty="0" smtClean="0">
                <a:solidFill>
                  <a:srgbClr val="002060"/>
                </a:solidFill>
              </a:rPr>
              <a:t>vždy</a:t>
            </a:r>
            <a:r>
              <a:rPr lang="cs-CZ" sz="1800" i="1" dirty="0" smtClean="0">
                <a:solidFill>
                  <a:srgbClr val="002060"/>
                </a:solidFill>
              </a:rPr>
              <a:t>…“</a:t>
            </a:r>
          </a:p>
          <a:p>
            <a:pPr marL="457200" lvl="1" indent="0" algn="just">
              <a:lnSpc>
                <a:spcPct val="110000"/>
              </a:lnSpc>
              <a:buClr>
                <a:srgbClr val="004A99"/>
              </a:buClr>
              <a:buNone/>
              <a:defRPr/>
            </a:pPr>
            <a:endParaRPr lang="cs-CZ" sz="1800" i="1" dirty="0">
              <a:solidFill>
                <a:srgbClr val="002060"/>
              </a:solidFill>
            </a:endParaRPr>
          </a:p>
          <a:p>
            <a:pPr marL="457200" lvl="1" indent="0" algn="just">
              <a:lnSpc>
                <a:spcPct val="110000"/>
              </a:lnSpc>
              <a:buClr>
                <a:srgbClr val="004A99"/>
              </a:buClr>
              <a:buNone/>
              <a:defRPr/>
            </a:pPr>
            <a:r>
              <a:rPr lang="cs-CZ" sz="1800" dirty="0" smtClean="0">
                <a:solidFill>
                  <a:srgbClr val="002060"/>
                </a:solidFill>
              </a:rPr>
              <a:t>V případě, že </a:t>
            </a:r>
            <a:r>
              <a:rPr lang="cs-CZ" sz="1800" b="1" dirty="0">
                <a:solidFill>
                  <a:srgbClr val="FF0000"/>
                </a:solidFill>
              </a:rPr>
              <a:t>není možné </a:t>
            </a:r>
            <a:r>
              <a:rPr lang="cs-CZ" sz="1800" dirty="0" smtClean="0">
                <a:solidFill>
                  <a:srgbClr val="002060"/>
                </a:solidFill>
              </a:rPr>
              <a:t>provést měření hladiny u </a:t>
            </a:r>
            <a:r>
              <a:rPr lang="cs-CZ" sz="1800" b="1" dirty="0">
                <a:solidFill>
                  <a:srgbClr val="FF0000"/>
                </a:solidFill>
              </a:rPr>
              <a:t>sousední studny      </a:t>
            </a:r>
          </a:p>
          <a:p>
            <a:pPr marL="457200" lvl="1" indent="0" algn="just">
              <a:lnSpc>
                <a:spcPct val="110000"/>
              </a:lnSpc>
              <a:buClr>
                <a:srgbClr val="004A99"/>
              </a:buClr>
              <a:buNone/>
              <a:defRPr/>
            </a:pPr>
            <a:r>
              <a:rPr lang="cs-CZ" sz="1800" dirty="0" smtClean="0">
                <a:solidFill>
                  <a:srgbClr val="002060"/>
                </a:solidFill>
              </a:rPr>
              <a:t>	 jedná se o nedodržení podmínek stavebního povolení</a:t>
            </a:r>
          </a:p>
          <a:p>
            <a:pPr marL="457200" lvl="1" indent="0" algn="just">
              <a:lnSpc>
                <a:spcPct val="110000"/>
              </a:lnSpc>
              <a:buClr>
                <a:srgbClr val="004A99"/>
              </a:buClr>
              <a:buNone/>
              <a:defRPr/>
            </a:pPr>
            <a:r>
              <a:rPr lang="cs-CZ" sz="1800" dirty="0">
                <a:solidFill>
                  <a:srgbClr val="002060"/>
                </a:solidFill>
              </a:rPr>
              <a:t>	</a:t>
            </a:r>
            <a:r>
              <a:rPr lang="cs-CZ" sz="1800" dirty="0" smtClean="0">
                <a:solidFill>
                  <a:srgbClr val="002060"/>
                </a:solidFill>
              </a:rPr>
              <a:t> jde k tíži stavebníka </a:t>
            </a:r>
          </a:p>
          <a:p>
            <a:pPr marL="457200" lvl="1" indent="0" algn="just">
              <a:lnSpc>
                <a:spcPct val="110000"/>
              </a:lnSpc>
              <a:buClr>
                <a:srgbClr val="004A99"/>
              </a:buClr>
              <a:buNone/>
              <a:defRPr/>
            </a:pPr>
            <a:r>
              <a:rPr lang="cs-CZ" sz="1800" b="1" dirty="0">
                <a:solidFill>
                  <a:srgbClr val="002060"/>
                </a:solidFill>
              </a:rPr>
              <a:t>	</a:t>
            </a:r>
            <a:r>
              <a:rPr lang="cs-CZ" sz="1800" b="1" dirty="0" smtClean="0">
                <a:solidFill>
                  <a:srgbClr val="002060"/>
                </a:solidFill>
              </a:rPr>
              <a:t> ALE nelze prokázat zavinění stavebníka – </a:t>
            </a:r>
            <a:r>
              <a:rPr lang="cs-CZ" sz="1800" dirty="0" smtClean="0">
                <a:solidFill>
                  <a:srgbClr val="002060"/>
                </a:solidFill>
              </a:rPr>
              <a:t>nedochází k odpovědnosti za přestupek (§ 15 a § 21 zákona </a:t>
            </a:r>
          </a:p>
          <a:p>
            <a:pPr marL="457200" lvl="1" indent="0" algn="just">
              <a:lnSpc>
                <a:spcPct val="110000"/>
              </a:lnSpc>
              <a:spcBef>
                <a:spcPts val="0"/>
              </a:spcBef>
              <a:buClr>
                <a:srgbClr val="004A99"/>
              </a:buClr>
              <a:buNone/>
              <a:defRPr/>
            </a:pPr>
            <a:r>
              <a:rPr lang="cs-CZ" sz="1800" dirty="0">
                <a:solidFill>
                  <a:srgbClr val="002060"/>
                </a:solidFill>
              </a:rPr>
              <a:t>	</a:t>
            </a:r>
            <a:r>
              <a:rPr lang="cs-CZ" sz="1800" dirty="0" smtClean="0">
                <a:solidFill>
                  <a:srgbClr val="002060"/>
                </a:solidFill>
              </a:rPr>
              <a:t> o přestupcích)</a:t>
            </a:r>
            <a:endParaRPr lang="cs-CZ" sz="1800" b="1" dirty="0">
              <a:solidFill>
                <a:srgbClr val="002060"/>
              </a:solidFill>
            </a:endParaRPr>
          </a:p>
          <a:p>
            <a:pPr marL="457200" lvl="1" indent="0" algn="just">
              <a:lnSpc>
                <a:spcPct val="110000"/>
              </a:lnSpc>
              <a:buClr>
                <a:srgbClr val="004A99"/>
              </a:buClr>
              <a:buNone/>
              <a:defRPr/>
            </a:pPr>
            <a:endParaRPr lang="cs-CZ" sz="1800" i="1" dirty="0" smtClean="0">
              <a:solidFill>
                <a:srgbClr val="002060"/>
              </a:solidFill>
            </a:endParaRPr>
          </a:p>
          <a:p>
            <a:pPr marL="457200" lvl="1" indent="0" algn="just">
              <a:lnSpc>
                <a:spcPct val="110000"/>
              </a:lnSpc>
              <a:buClr>
                <a:srgbClr val="004A99"/>
              </a:buClr>
              <a:buNone/>
              <a:defRPr/>
            </a:pPr>
            <a:endParaRPr lang="cs-CZ" sz="1800" dirty="0" smtClean="0">
              <a:solidFill>
                <a:srgbClr val="002060"/>
              </a:solidFill>
            </a:endParaRPr>
          </a:p>
          <a:p>
            <a:pPr marL="914400" lvl="2" indent="0" algn="just">
              <a:lnSpc>
                <a:spcPct val="110000"/>
              </a:lnSpc>
              <a:buClr>
                <a:srgbClr val="004A99"/>
              </a:buClr>
              <a:buNone/>
              <a:defRPr/>
            </a:pPr>
            <a:endParaRPr lang="cs-CZ" altLang="cs-CZ" sz="1600" dirty="0" smtClean="0">
              <a:solidFill>
                <a:srgbClr val="002060"/>
              </a:solidFill>
            </a:endParaRPr>
          </a:p>
          <a:p>
            <a:pPr marL="457200" lvl="1" indent="0" algn="just">
              <a:lnSpc>
                <a:spcPct val="110000"/>
              </a:lnSpc>
              <a:buClr>
                <a:srgbClr val="004A99"/>
              </a:buClr>
              <a:buNone/>
              <a:defRPr/>
            </a:pPr>
            <a:endParaRPr lang="cs-CZ" altLang="cs-CZ" sz="2000" dirty="0" smtClean="0">
              <a:solidFill>
                <a:srgbClr val="002060"/>
              </a:solidFill>
            </a:endParaRPr>
          </a:p>
          <a:p>
            <a:pPr marL="457200" lvl="1" indent="0" algn="just">
              <a:lnSpc>
                <a:spcPct val="110000"/>
              </a:lnSpc>
              <a:buClr>
                <a:srgbClr val="004A99"/>
              </a:buClr>
              <a:buNone/>
              <a:defRPr/>
            </a:pPr>
            <a:r>
              <a:rPr lang="cs-CZ" sz="1600" b="1" dirty="0" smtClean="0">
                <a:solidFill>
                  <a:srgbClr val="002060"/>
                </a:solidFill>
              </a:rPr>
              <a:t>	</a:t>
            </a:r>
            <a:endParaRPr lang="cs-CZ" sz="1600" b="1" dirty="0">
              <a:solidFill>
                <a:srgbClr val="FF0000"/>
              </a:solidFill>
              <a:cs typeface="Arial" panose="020B0604020202020204" pitchFamily="34" charset="0"/>
            </a:endParaRPr>
          </a:p>
        </p:txBody>
      </p:sp>
      <p:sp>
        <p:nvSpPr>
          <p:cNvPr id="7" name="Nadpis 4"/>
          <p:cNvSpPr txBox="1">
            <a:spLocks/>
          </p:cNvSpPr>
          <p:nvPr/>
        </p:nvSpPr>
        <p:spPr>
          <a:xfrm>
            <a:off x="439219" y="480267"/>
            <a:ext cx="11069289" cy="749231"/>
          </a:xfrm>
          <a:prstGeom prst="rect">
            <a:avLst/>
          </a:prstGeom>
          <a:solidFill>
            <a:schemeClr val="accent6">
              <a:lumMod val="90000"/>
              <a:lumOff val="10000"/>
              <a:alpha val="54000"/>
            </a:schemeClr>
          </a:solidFill>
          <a:ln w="76200">
            <a:solidFill>
              <a:schemeClr val="bg1"/>
            </a:solidFill>
          </a:ln>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s-CZ" dirty="0" smtClean="0">
                <a:solidFill>
                  <a:schemeClr val="bg1"/>
                </a:solidFill>
              </a:rPr>
              <a:t>		</a:t>
            </a:r>
            <a:r>
              <a:rPr lang="cs-CZ" sz="8800" b="1" dirty="0">
                <a:solidFill>
                  <a:schemeClr val="bg1"/>
                </a:solidFill>
              </a:rPr>
              <a:t> </a:t>
            </a:r>
            <a:r>
              <a:rPr lang="cs-CZ" sz="7000" b="1" dirty="0" smtClean="0">
                <a:solidFill>
                  <a:schemeClr val="bg1"/>
                </a:solidFill>
                <a:latin typeface="+mn-lt"/>
              </a:rPr>
              <a:t>2021 - SEMINÁŘ </a:t>
            </a:r>
            <a:r>
              <a:rPr lang="cs-CZ" sz="7000" b="1" dirty="0">
                <a:solidFill>
                  <a:schemeClr val="bg1"/>
                </a:solidFill>
                <a:latin typeface="+mn-lt"/>
              </a:rPr>
              <a:t>VODOPRÁVNÍCH ÚŘADŮ </a:t>
            </a:r>
          </a:p>
        </p:txBody>
      </p:sp>
      <p:pic>
        <p:nvPicPr>
          <p:cNvPr id="5" name="Logo MZe"/>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2731" y="480267"/>
            <a:ext cx="1546794" cy="667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ástupný symbol pro obsah 2"/>
          <p:cNvSpPr txBox="1">
            <a:spLocks/>
          </p:cNvSpPr>
          <p:nvPr/>
        </p:nvSpPr>
        <p:spPr>
          <a:xfrm>
            <a:off x="613327" y="1607799"/>
            <a:ext cx="10895181" cy="484521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Clr>
                <a:srgbClr val="004A99"/>
              </a:buClr>
              <a:buFont typeface="Arial" panose="020B0604020202020204" pitchFamily="34" charset="0"/>
              <a:buNone/>
              <a:defRPr/>
            </a:pPr>
            <a:r>
              <a:rPr lang="cs-CZ" sz="2200" dirty="0" smtClean="0">
                <a:solidFill>
                  <a:srgbClr val="002060"/>
                </a:solidFill>
                <a:latin typeface="+mj-lt"/>
                <a:cs typeface="Arial" panose="020B0604020202020204" pitchFamily="34" charset="0"/>
              </a:rPr>
              <a:t>          </a:t>
            </a:r>
            <a:endParaRPr lang="cs-CZ" sz="2999" b="1" dirty="0">
              <a:latin typeface="Arial (nadpisy)"/>
              <a:cs typeface="Arial" panose="020B0604020202020204" pitchFamily="34" charset="0"/>
            </a:endParaRPr>
          </a:p>
        </p:txBody>
      </p:sp>
      <p:sp>
        <p:nvSpPr>
          <p:cNvPr id="8" name="Šipka doprava 7"/>
          <p:cNvSpPr/>
          <p:nvPr/>
        </p:nvSpPr>
        <p:spPr>
          <a:xfrm>
            <a:off x="1319817" y="4927445"/>
            <a:ext cx="117764" cy="1524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Šipka doprava 8"/>
          <p:cNvSpPr/>
          <p:nvPr/>
        </p:nvSpPr>
        <p:spPr>
          <a:xfrm>
            <a:off x="1319817" y="5305746"/>
            <a:ext cx="117764" cy="1524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Šipka doprava 9"/>
          <p:cNvSpPr/>
          <p:nvPr/>
        </p:nvSpPr>
        <p:spPr>
          <a:xfrm>
            <a:off x="1323106" y="5653567"/>
            <a:ext cx="117764" cy="1524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7065561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3"/>
          </p:nvPr>
        </p:nvSpPr>
        <p:spPr>
          <a:xfrm>
            <a:off x="498411" y="1607800"/>
            <a:ext cx="5754343" cy="4845213"/>
          </a:xfrm>
        </p:spPr>
        <p:txBody>
          <a:bodyPr rtlCol="0">
            <a:noAutofit/>
          </a:bodyPr>
          <a:lstStyle/>
          <a:p>
            <a:pPr marL="457200" lvl="1" indent="0" algn="just">
              <a:lnSpc>
                <a:spcPct val="110000"/>
              </a:lnSpc>
              <a:buClr>
                <a:srgbClr val="004A99"/>
              </a:buClr>
              <a:buNone/>
              <a:defRPr/>
            </a:pPr>
            <a:r>
              <a:rPr lang="cs-CZ" altLang="cs-CZ" sz="1800" dirty="0" smtClean="0">
                <a:solidFill>
                  <a:srgbClr val="002060"/>
                </a:solidFill>
              </a:rPr>
              <a:t>Vodoprávnímu </a:t>
            </a:r>
            <a:r>
              <a:rPr lang="cs-CZ" altLang="cs-CZ" sz="1800" dirty="0">
                <a:solidFill>
                  <a:srgbClr val="002060"/>
                </a:solidFill>
              </a:rPr>
              <a:t>úřadu se přihlásil vlastník </a:t>
            </a:r>
            <a:r>
              <a:rPr lang="cs-CZ" altLang="cs-CZ" sz="1800" dirty="0" smtClean="0">
                <a:solidFill>
                  <a:srgbClr val="002060"/>
                </a:solidFill>
              </a:rPr>
              <a:t>studny, </a:t>
            </a:r>
            <a:r>
              <a:rPr lang="cs-CZ" altLang="cs-CZ" sz="1800" dirty="0">
                <a:solidFill>
                  <a:srgbClr val="002060"/>
                </a:solidFill>
              </a:rPr>
              <a:t>který </a:t>
            </a:r>
            <a:r>
              <a:rPr lang="cs-CZ" altLang="cs-CZ" sz="1800" dirty="0" smtClean="0">
                <a:solidFill>
                  <a:srgbClr val="002060"/>
                </a:solidFill>
              </a:rPr>
              <a:t>tvrdí</a:t>
            </a:r>
            <a:r>
              <a:rPr lang="cs-CZ" altLang="cs-CZ" sz="1800" dirty="0">
                <a:solidFill>
                  <a:srgbClr val="002060"/>
                </a:solidFill>
              </a:rPr>
              <a:t>, že odběr z nedávno povolené vrtané studny </a:t>
            </a:r>
            <a:r>
              <a:rPr lang="cs-CZ" altLang="cs-CZ" sz="1800" dirty="0" smtClean="0">
                <a:solidFill>
                  <a:srgbClr val="002060"/>
                </a:solidFill>
              </a:rPr>
              <a:t>způsobil </a:t>
            </a:r>
            <a:r>
              <a:rPr lang="cs-CZ" altLang="cs-CZ" sz="1800" b="1" dirty="0">
                <a:solidFill>
                  <a:srgbClr val="FF0000"/>
                </a:solidFill>
              </a:rPr>
              <a:t>ztrátu vody jeho studni</a:t>
            </a:r>
            <a:r>
              <a:rPr lang="cs-CZ" altLang="cs-CZ" sz="1800" dirty="0">
                <a:solidFill>
                  <a:srgbClr val="002060"/>
                </a:solidFill>
              </a:rPr>
              <a:t>. Náhradu za ztrátu vody provozní činností má řešit soud podle § 29 odst. 2 VZ. Je povinností VÚ šetřit příčiny této ztráty vody? Kdo by nesl důkazní břemeno? Jaké kroky by v dané věci měl vodoprávní úřad provádět v rámci vodoprávního dozoru? Může případně soud vodoprávní úřad úkolovat </a:t>
            </a:r>
            <a:r>
              <a:rPr lang="cs-CZ" altLang="cs-CZ" sz="1800" dirty="0" smtClean="0">
                <a:solidFill>
                  <a:srgbClr val="002060"/>
                </a:solidFill>
              </a:rPr>
              <a:t>součinností?</a:t>
            </a:r>
          </a:p>
          <a:p>
            <a:pPr lvl="1" algn="just">
              <a:lnSpc>
                <a:spcPct val="110000"/>
              </a:lnSpc>
              <a:spcBef>
                <a:spcPts val="1800"/>
              </a:spcBef>
              <a:buClr>
                <a:srgbClr val="004A99"/>
              </a:buClr>
              <a:buFont typeface="Wingdings" panose="05000000000000000000" pitchFamily="2" charset="2"/>
              <a:buChar char="ü"/>
              <a:defRPr/>
            </a:pPr>
            <a:r>
              <a:rPr lang="cs-CZ" sz="1800" b="1" dirty="0" smtClean="0">
                <a:solidFill>
                  <a:srgbClr val="FF0000"/>
                </a:solidFill>
              </a:rPr>
              <a:t>Důkazní břemeno leží na stěžovateli</a:t>
            </a:r>
          </a:p>
          <a:p>
            <a:pPr lvl="1" algn="just">
              <a:lnSpc>
                <a:spcPct val="110000"/>
              </a:lnSpc>
              <a:buClr>
                <a:srgbClr val="004A99"/>
              </a:buClr>
              <a:buFont typeface="Wingdings" panose="05000000000000000000" pitchFamily="2" charset="2"/>
              <a:buChar char="ü"/>
              <a:defRPr/>
            </a:pPr>
            <a:r>
              <a:rPr lang="cs-CZ" sz="1800" dirty="0">
                <a:solidFill>
                  <a:srgbClr val="002060"/>
                </a:solidFill>
              </a:rPr>
              <a:t>Soud je oprávněn požádat VÚ o součinnost</a:t>
            </a:r>
            <a:endParaRPr lang="cs-CZ" sz="1800" dirty="0" smtClean="0">
              <a:solidFill>
                <a:srgbClr val="002060"/>
              </a:solidFill>
            </a:endParaRPr>
          </a:p>
          <a:p>
            <a:pPr marL="914400" lvl="2" indent="0" algn="just">
              <a:lnSpc>
                <a:spcPct val="110000"/>
              </a:lnSpc>
              <a:buClr>
                <a:srgbClr val="004A99"/>
              </a:buClr>
              <a:buNone/>
              <a:defRPr/>
            </a:pPr>
            <a:endParaRPr lang="cs-CZ" altLang="cs-CZ" sz="1600" dirty="0" smtClean="0">
              <a:solidFill>
                <a:srgbClr val="002060"/>
              </a:solidFill>
            </a:endParaRPr>
          </a:p>
          <a:p>
            <a:pPr marL="457200" lvl="1" indent="0" algn="just">
              <a:lnSpc>
                <a:spcPct val="110000"/>
              </a:lnSpc>
              <a:buClr>
                <a:srgbClr val="004A99"/>
              </a:buClr>
              <a:buNone/>
              <a:defRPr/>
            </a:pPr>
            <a:endParaRPr lang="cs-CZ" altLang="cs-CZ" sz="2000" dirty="0" smtClean="0">
              <a:solidFill>
                <a:srgbClr val="002060"/>
              </a:solidFill>
            </a:endParaRPr>
          </a:p>
          <a:p>
            <a:pPr marL="457200" lvl="1" indent="0" algn="just">
              <a:lnSpc>
                <a:spcPct val="110000"/>
              </a:lnSpc>
              <a:buClr>
                <a:srgbClr val="004A99"/>
              </a:buClr>
              <a:buNone/>
              <a:defRPr/>
            </a:pPr>
            <a:r>
              <a:rPr lang="cs-CZ" sz="1600" b="1" dirty="0" smtClean="0">
                <a:solidFill>
                  <a:srgbClr val="002060"/>
                </a:solidFill>
              </a:rPr>
              <a:t>	</a:t>
            </a:r>
            <a:endParaRPr lang="cs-CZ" sz="1600" b="1" dirty="0">
              <a:solidFill>
                <a:srgbClr val="FF0000"/>
              </a:solidFill>
              <a:cs typeface="Arial" panose="020B0604020202020204" pitchFamily="34" charset="0"/>
            </a:endParaRPr>
          </a:p>
        </p:txBody>
      </p:sp>
      <p:sp>
        <p:nvSpPr>
          <p:cNvPr id="7" name="Nadpis 4"/>
          <p:cNvSpPr txBox="1">
            <a:spLocks/>
          </p:cNvSpPr>
          <p:nvPr/>
        </p:nvSpPr>
        <p:spPr>
          <a:xfrm>
            <a:off x="439219" y="480267"/>
            <a:ext cx="11069289" cy="749231"/>
          </a:xfrm>
          <a:prstGeom prst="rect">
            <a:avLst/>
          </a:prstGeom>
          <a:solidFill>
            <a:schemeClr val="accent6">
              <a:lumMod val="90000"/>
              <a:lumOff val="10000"/>
              <a:alpha val="54000"/>
            </a:schemeClr>
          </a:solidFill>
          <a:ln w="76200">
            <a:solidFill>
              <a:schemeClr val="bg1"/>
            </a:solidFill>
          </a:ln>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s-CZ" dirty="0" smtClean="0">
                <a:solidFill>
                  <a:schemeClr val="bg1"/>
                </a:solidFill>
              </a:rPr>
              <a:t>		</a:t>
            </a:r>
            <a:r>
              <a:rPr lang="cs-CZ" b="1" dirty="0" smtClean="0">
                <a:solidFill>
                  <a:schemeClr val="bg1"/>
                </a:solidFill>
                <a:latin typeface="+mn-lt"/>
              </a:rPr>
              <a:t>2021 - </a:t>
            </a:r>
            <a:r>
              <a:rPr lang="cs-CZ" b="1" dirty="0">
                <a:solidFill>
                  <a:schemeClr val="bg1"/>
                </a:solidFill>
                <a:latin typeface="+mn-lt"/>
              </a:rPr>
              <a:t>SEMINÁŘ VODOPRÁVNÍCH ÚŘADŮ </a:t>
            </a:r>
          </a:p>
        </p:txBody>
      </p:sp>
      <p:pic>
        <p:nvPicPr>
          <p:cNvPr id="5" name="Logo MZe"/>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2731" y="480267"/>
            <a:ext cx="1546794" cy="667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ástupný symbol pro obsah 2"/>
          <p:cNvSpPr txBox="1">
            <a:spLocks/>
          </p:cNvSpPr>
          <p:nvPr/>
        </p:nvSpPr>
        <p:spPr>
          <a:xfrm>
            <a:off x="613327" y="1607799"/>
            <a:ext cx="10895181" cy="484521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Clr>
                <a:srgbClr val="004A99"/>
              </a:buClr>
              <a:buFont typeface="Arial" panose="020B0604020202020204" pitchFamily="34" charset="0"/>
              <a:buNone/>
              <a:defRPr/>
            </a:pPr>
            <a:r>
              <a:rPr lang="cs-CZ" sz="2200" dirty="0" smtClean="0">
                <a:solidFill>
                  <a:srgbClr val="002060"/>
                </a:solidFill>
                <a:latin typeface="+mj-lt"/>
                <a:cs typeface="Arial" panose="020B0604020202020204" pitchFamily="34" charset="0"/>
              </a:rPr>
              <a:t>          </a:t>
            </a:r>
            <a:endParaRPr lang="cs-CZ" sz="2999" b="1" dirty="0">
              <a:latin typeface="Arial (nadpisy)"/>
              <a:cs typeface="Arial" panose="020B0604020202020204" pitchFamily="34" charset="0"/>
            </a:endParaRPr>
          </a:p>
        </p:txBody>
      </p:sp>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2410" y="1773261"/>
            <a:ext cx="4526995" cy="3202849"/>
          </a:xfrm>
          <a:prstGeom prst="rect">
            <a:avLst/>
          </a:prstGeom>
        </p:spPr>
      </p:pic>
    </p:spTree>
    <p:extLst>
      <p:ext uri="{BB962C8B-B14F-4D97-AF65-F5344CB8AC3E}">
        <p14:creationId xmlns:p14="http://schemas.microsoft.com/office/powerpoint/2010/main" val="2305816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3"/>
          </p:nvPr>
        </p:nvSpPr>
        <p:spPr>
          <a:xfrm>
            <a:off x="498412" y="1607800"/>
            <a:ext cx="6015600" cy="4845213"/>
          </a:xfrm>
        </p:spPr>
        <p:txBody>
          <a:bodyPr rtlCol="0">
            <a:noAutofit/>
          </a:bodyPr>
          <a:lstStyle/>
          <a:p>
            <a:pPr marL="457200" lvl="1" indent="0" algn="just">
              <a:lnSpc>
                <a:spcPct val="110000"/>
              </a:lnSpc>
              <a:buClr>
                <a:srgbClr val="004A99"/>
              </a:buClr>
              <a:buNone/>
              <a:defRPr/>
            </a:pPr>
            <a:r>
              <a:rPr lang="cs-CZ" altLang="cs-CZ" sz="2000" dirty="0" smtClean="0">
                <a:solidFill>
                  <a:srgbClr val="002060"/>
                </a:solidFill>
              </a:rPr>
              <a:t>Je </a:t>
            </a:r>
            <a:r>
              <a:rPr lang="cs-CZ" altLang="cs-CZ" sz="2000" b="1" dirty="0" smtClean="0">
                <a:solidFill>
                  <a:srgbClr val="FF0000"/>
                </a:solidFill>
              </a:rPr>
              <a:t>tůň</a:t>
            </a:r>
            <a:r>
              <a:rPr lang="cs-CZ" altLang="cs-CZ" sz="2000" dirty="0" smtClean="0">
                <a:solidFill>
                  <a:srgbClr val="002060"/>
                </a:solidFill>
              </a:rPr>
              <a:t> vodní dílo?</a:t>
            </a:r>
            <a:endParaRPr lang="cs-CZ" altLang="cs-CZ" sz="2000" dirty="0">
              <a:solidFill>
                <a:srgbClr val="002060"/>
              </a:solidFill>
            </a:endParaRPr>
          </a:p>
          <a:p>
            <a:pPr lvl="1" algn="just">
              <a:lnSpc>
                <a:spcPct val="110000"/>
              </a:lnSpc>
              <a:spcBef>
                <a:spcPts val="1800"/>
              </a:spcBef>
              <a:buClr>
                <a:srgbClr val="004A99"/>
              </a:buClr>
              <a:buFont typeface="Wingdings" panose="05000000000000000000" pitchFamily="2" charset="2"/>
              <a:buChar char="ü"/>
              <a:defRPr/>
            </a:pPr>
            <a:r>
              <a:rPr lang="cs-CZ" sz="2000" dirty="0" smtClean="0">
                <a:solidFill>
                  <a:srgbClr val="002060"/>
                </a:solidFill>
              </a:rPr>
              <a:t>Pod </a:t>
            </a:r>
            <a:r>
              <a:rPr lang="cs-CZ" sz="2000" dirty="0">
                <a:solidFill>
                  <a:srgbClr val="002060"/>
                </a:solidFill>
              </a:rPr>
              <a:t>pojmem </a:t>
            </a:r>
            <a:r>
              <a:rPr lang="cs-CZ" sz="2000" dirty="0" smtClean="0">
                <a:solidFill>
                  <a:srgbClr val="002060"/>
                </a:solidFill>
              </a:rPr>
              <a:t>tůň </a:t>
            </a:r>
            <a:r>
              <a:rPr lang="cs-CZ" sz="2000" dirty="0">
                <a:solidFill>
                  <a:srgbClr val="002060"/>
                </a:solidFill>
              </a:rPr>
              <a:t>je </a:t>
            </a:r>
            <a:r>
              <a:rPr lang="cs-CZ" sz="2000" dirty="0" smtClean="0">
                <a:solidFill>
                  <a:srgbClr val="002060"/>
                </a:solidFill>
              </a:rPr>
              <a:t>chápána "</a:t>
            </a:r>
            <a:r>
              <a:rPr lang="cs-CZ" sz="2000" i="1" dirty="0" smtClean="0">
                <a:solidFill>
                  <a:srgbClr val="002060"/>
                </a:solidFill>
              </a:rPr>
              <a:t>deprese </a:t>
            </a:r>
            <a:r>
              <a:rPr lang="cs-CZ" sz="2000" i="1" dirty="0">
                <a:solidFill>
                  <a:srgbClr val="002060"/>
                </a:solidFill>
              </a:rPr>
              <a:t>naplněná vodou, která není za normálního stavu vody spojená se samotným tokem nebo jiným </a:t>
            </a:r>
            <a:r>
              <a:rPr lang="cs-CZ" sz="2000" i="1" dirty="0" smtClean="0">
                <a:solidFill>
                  <a:srgbClr val="002060"/>
                </a:solidFill>
              </a:rPr>
              <a:t>hydrickým ekosystémem“</a:t>
            </a:r>
          </a:p>
          <a:p>
            <a:pPr marL="457200" lvl="1" indent="0" algn="just">
              <a:lnSpc>
                <a:spcPct val="110000"/>
              </a:lnSpc>
              <a:spcBef>
                <a:spcPts val="1800"/>
              </a:spcBef>
              <a:buClr>
                <a:srgbClr val="004A99"/>
              </a:buClr>
              <a:buNone/>
              <a:defRPr/>
            </a:pPr>
            <a:endParaRPr lang="cs-CZ" sz="2000" i="1" dirty="0" smtClean="0">
              <a:solidFill>
                <a:srgbClr val="002060"/>
              </a:solidFill>
            </a:endParaRPr>
          </a:p>
          <a:p>
            <a:pPr lvl="1" algn="just">
              <a:lnSpc>
                <a:spcPct val="110000"/>
              </a:lnSpc>
              <a:buClr>
                <a:srgbClr val="004A99"/>
              </a:buClr>
              <a:buFont typeface="Wingdings" panose="05000000000000000000" pitchFamily="2" charset="2"/>
              <a:buChar char="ü"/>
              <a:defRPr/>
            </a:pPr>
            <a:r>
              <a:rPr lang="cs-CZ" sz="2000" dirty="0" smtClean="0">
                <a:solidFill>
                  <a:srgbClr val="002060"/>
                </a:solidFill>
              </a:rPr>
              <a:t>Tůň </a:t>
            </a:r>
            <a:r>
              <a:rPr lang="cs-CZ" sz="2000" b="1" dirty="0" smtClean="0">
                <a:solidFill>
                  <a:srgbClr val="FF0000"/>
                </a:solidFill>
              </a:rPr>
              <a:t>nelze</a:t>
            </a:r>
            <a:r>
              <a:rPr lang="cs-CZ" sz="2000" dirty="0" smtClean="0">
                <a:solidFill>
                  <a:srgbClr val="002060"/>
                </a:solidFill>
              </a:rPr>
              <a:t> </a:t>
            </a:r>
            <a:r>
              <a:rPr lang="cs-CZ" sz="2000" dirty="0">
                <a:solidFill>
                  <a:srgbClr val="002060"/>
                </a:solidFill>
              </a:rPr>
              <a:t>obecně považovat za </a:t>
            </a:r>
            <a:r>
              <a:rPr lang="cs-CZ" sz="2000" b="1" dirty="0">
                <a:solidFill>
                  <a:srgbClr val="002060"/>
                </a:solidFill>
              </a:rPr>
              <a:t>vodní dílo</a:t>
            </a:r>
            <a:r>
              <a:rPr lang="cs-CZ" sz="2000" dirty="0">
                <a:solidFill>
                  <a:srgbClr val="002060"/>
                </a:solidFill>
              </a:rPr>
              <a:t>, </a:t>
            </a:r>
            <a:r>
              <a:rPr lang="cs-CZ" sz="2000" dirty="0" smtClean="0">
                <a:solidFill>
                  <a:srgbClr val="002060"/>
                </a:solidFill>
              </a:rPr>
              <a:t>absentují zde stavební objekty, voda zachycená v tůni je neovladatelná</a:t>
            </a:r>
          </a:p>
          <a:p>
            <a:pPr marL="457200" lvl="1" indent="0" algn="just">
              <a:lnSpc>
                <a:spcPct val="110000"/>
              </a:lnSpc>
              <a:buClr>
                <a:srgbClr val="004A99"/>
              </a:buClr>
              <a:buNone/>
              <a:defRPr/>
            </a:pPr>
            <a:endParaRPr lang="cs-CZ" sz="2000" dirty="0" smtClean="0">
              <a:solidFill>
                <a:srgbClr val="002060"/>
              </a:solidFill>
            </a:endParaRPr>
          </a:p>
          <a:p>
            <a:pPr lvl="1" algn="just">
              <a:lnSpc>
                <a:spcPct val="110000"/>
              </a:lnSpc>
              <a:buClr>
                <a:srgbClr val="004A99"/>
              </a:buClr>
              <a:buFont typeface="Wingdings" panose="05000000000000000000" pitchFamily="2" charset="2"/>
              <a:buChar char="ü"/>
              <a:defRPr/>
            </a:pPr>
            <a:r>
              <a:rPr lang="cs-CZ" sz="2000" dirty="0" smtClean="0">
                <a:solidFill>
                  <a:srgbClr val="002060"/>
                </a:solidFill>
              </a:rPr>
              <a:t>V tůni se nacházejí povrchové vody</a:t>
            </a:r>
            <a:endParaRPr lang="cs-CZ" sz="2000" dirty="0">
              <a:solidFill>
                <a:srgbClr val="002060"/>
              </a:solidFill>
            </a:endParaRPr>
          </a:p>
          <a:p>
            <a:pPr marL="457200" lvl="1" indent="0" algn="just">
              <a:lnSpc>
                <a:spcPct val="110000"/>
              </a:lnSpc>
              <a:buClr>
                <a:srgbClr val="004A99"/>
              </a:buClr>
              <a:buNone/>
              <a:defRPr/>
            </a:pPr>
            <a:endParaRPr lang="cs-CZ" sz="2000" dirty="0" smtClean="0">
              <a:solidFill>
                <a:srgbClr val="002060"/>
              </a:solidFill>
            </a:endParaRPr>
          </a:p>
          <a:p>
            <a:pPr marL="914400" lvl="2" indent="0" algn="just">
              <a:lnSpc>
                <a:spcPct val="110000"/>
              </a:lnSpc>
              <a:buClr>
                <a:srgbClr val="004A99"/>
              </a:buClr>
              <a:buNone/>
              <a:defRPr/>
            </a:pPr>
            <a:endParaRPr lang="cs-CZ" altLang="cs-CZ" sz="1600" dirty="0" smtClean="0">
              <a:solidFill>
                <a:srgbClr val="002060"/>
              </a:solidFill>
            </a:endParaRPr>
          </a:p>
          <a:p>
            <a:pPr marL="457200" lvl="1" indent="0" algn="just">
              <a:lnSpc>
                <a:spcPct val="110000"/>
              </a:lnSpc>
              <a:buClr>
                <a:srgbClr val="004A99"/>
              </a:buClr>
              <a:buNone/>
              <a:defRPr/>
            </a:pPr>
            <a:endParaRPr lang="cs-CZ" altLang="cs-CZ" sz="2000" dirty="0" smtClean="0">
              <a:solidFill>
                <a:srgbClr val="002060"/>
              </a:solidFill>
            </a:endParaRPr>
          </a:p>
          <a:p>
            <a:pPr marL="457200" lvl="1" indent="0" algn="just">
              <a:lnSpc>
                <a:spcPct val="110000"/>
              </a:lnSpc>
              <a:buClr>
                <a:srgbClr val="004A99"/>
              </a:buClr>
              <a:buNone/>
              <a:defRPr/>
            </a:pPr>
            <a:r>
              <a:rPr lang="cs-CZ" sz="1600" b="1" dirty="0" smtClean="0">
                <a:solidFill>
                  <a:srgbClr val="002060"/>
                </a:solidFill>
              </a:rPr>
              <a:t>	</a:t>
            </a:r>
            <a:endParaRPr lang="cs-CZ" sz="1600" b="1" dirty="0">
              <a:solidFill>
                <a:srgbClr val="FF0000"/>
              </a:solidFill>
              <a:cs typeface="Arial" panose="020B0604020202020204" pitchFamily="34" charset="0"/>
            </a:endParaRPr>
          </a:p>
        </p:txBody>
      </p:sp>
      <p:sp>
        <p:nvSpPr>
          <p:cNvPr id="7" name="Nadpis 4"/>
          <p:cNvSpPr txBox="1">
            <a:spLocks/>
          </p:cNvSpPr>
          <p:nvPr/>
        </p:nvSpPr>
        <p:spPr>
          <a:xfrm>
            <a:off x="439219" y="480267"/>
            <a:ext cx="11069289" cy="749231"/>
          </a:xfrm>
          <a:prstGeom prst="rect">
            <a:avLst/>
          </a:prstGeom>
          <a:solidFill>
            <a:schemeClr val="accent6">
              <a:lumMod val="90000"/>
              <a:lumOff val="10000"/>
              <a:alpha val="54000"/>
            </a:schemeClr>
          </a:solidFill>
          <a:ln w="76200">
            <a:solidFill>
              <a:schemeClr val="bg1"/>
            </a:solidFill>
          </a:ln>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s-CZ" dirty="0" smtClean="0">
                <a:solidFill>
                  <a:schemeClr val="bg1"/>
                </a:solidFill>
              </a:rPr>
              <a:t>		</a:t>
            </a:r>
            <a:r>
              <a:rPr lang="cs-CZ" dirty="0">
                <a:solidFill>
                  <a:schemeClr val="bg1"/>
                </a:solidFill>
              </a:rPr>
              <a:t> </a:t>
            </a:r>
            <a:r>
              <a:rPr lang="cs-CZ" b="1" dirty="0">
                <a:solidFill>
                  <a:schemeClr val="bg1"/>
                </a:solidFill>
                <a:latin typeface="+mn-lt"/>
              </a:rPr>
              <a:t>2021 - SEMINÁŘ VODOPRÁVNÍCH ÚŘADŮ </a:t>
            </a:r>
          </a:p>
        </p:txBody>
      </p:sp>
      <p:pic>
        <p:nvPicPr>
          <p:cNvPr id="5" name="Logo MZe"/>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2731" y="480267"/>
            <a:ext cx="1546794" cy="667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ástupný symbol pro obsah 2"/>
          <p:cNvSpPr txBox="1">
            <a:spLocks/>
          </p:cNvSpPr>
          <p:nvPr/>
        </p:nvSpPr>
        <p:spPr>
          <a:xfrm>
            <a:off x="613327" y="1607799"/>
            <a:ext cx="10895181" cy="484521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Clr>
                <a:srgbClr val="004A99"/>
              </a:buClr>
              <a:buFont typeface="Arial" panose="020B0604020202020204" pitchFamily="34" charset="0"/>
              <a:buNone/>
              <a:defRPr/>
            </a:pPr>
            <a:r>
              <a:rPr lang="cs-CZ" sz="2200" dirty="0" smtClean="0">
                <a:solidFill>
                  <a:srgbClr val="002060"/>
                </a:solidFill>
                <a:latin typeface="+mj-lt"/>
                <a:cs typeface="Arial" panose="020B0604020202020204" pitchFamily="34" charset="0"/>
              </a:rPr>
              <a:t>          </a:t>
            </a:r>
            <a:endParaRPr lang="cs-CZ" sz="2999" b="1" dirty="0">
              <a:latin typeface="Arial (nadpisy)"/>
              <a:cs typeface="Arial" panose="020B0604020202020204" pitchFamily="34" charset="0"/>
            </a:endParaRPr>
          </a:p>
        </p:txBody>
      </p:sp>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3416" y="1717179"/>
            <a:ext cx="4135686" cy="3101765"/>
          </a:xfrm>
          <a:prstGeom prst="rect">
            <a:avLst/>
          </a:prstGeom>
        </p:spPr>
      </p:pic>
    </p:spTree>
    <p:extLst>
      <p:ext uri="{BB962C8B-B14F-4D97-AF65-F5344CB8AC3E}">
        <p14:creationId xmlns:p14="http://schemas.microsoft.com/office/powerpoint/2010/main" val="28699753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3"/>
          </p:nvPr>
        </p:nvSpPr>
        <p:spPr>
          <a:xfrm>
            <a:off x="498412" y="1607800"/>
            <a:ext cx="6015600" cy="4845213"/>
          </a:xfrm>
        </p:spPr>
        <p:txBody>
          <a:bodyPr rtlCol="0">
            <a:noAutofit/>
          </a:bodyPr>
          <a:lstStyle/>
          <a:p>
            <a:pPr marL="457200" lvl="1" indent="0" algn="just">
              <a:lnSpc>
                <a:spcPct val="110000"/>
              </a:lnSpc>
              <a:buClr>
                <a:srgbClr val="004A99"/>
              </a:buClr>
              <a:buNone/>
              <a:defRPr/>
            </a:pPr>
            <a:r>
              <a:rPr lang="cs-CZ" altLang="cs-CZ" sz="2000" dirty="0" smtClean="0">
                <a:solidFill>
                  <a:srgbClr val="002060"/>
                </a:solidFill>
              </a:rPr>
              <a:t>Je </a:t>
            </a:r>
            <a:r>
              <a:rPr lang="cs-CZ" altLang="cs-CZ" sz="2000" b="1" dirty="0" smtClean="0">
                <a:solidFill>
                  <a:srgbClr val="FF0000"/>
                </a:solidFill>
              </a:rPr>
              <a:t>mokřad</a:t>
            </a:r>
            <a:r>
              <a:rPr lang="cs-CZ" altLang="cs-CZ" sz="2000" dirty="0" smtClean="0">
                <a:solidFill>
                  <a:srgbClr val="002060"/>
                </a:solidFill>
              </a:rPr>
              <a:t> vodní dílo?</a:t>
            </a:r>
            <a:endParaRPr lang="cs-CZ" altLang="cs-CZ" sz="2000" dirty="0">
              <a:solidFill>
                <a:srgbClr val="002060"/>
              </a:solidFill>
            </a:endParaRPr>
          </a:p>
          <a:p>
            <a:pPr lvl="1" algn="just">
              <a:lnSpc>
                <a:spcPct val="110000"/>
              </a:lnSpc>
              <a:spcBef>
                <a:spcPts val="1800"/>
              </a:spcBef>
              <a:buClr>
                <a:srgbClr val="004A99"/>
              </a:buClr>
              <a:buFont typeface="Wingdings" panose="05000000000000000000" pitchFamily="2" charset="2"/>
              <a:buChar char="ü"/>
              <a:defRPr/>
            </a:pPr>
            <a:r>
              <a:rPr lang="cs-CZ" sz="2000" dirty="0" smtClean="0">
                <a:solidFill>
                  <a:srgbClr val="002060"/>
                </a:solidFill>
              </a:rPr>
              <a:t>Pod </a:t>
            </a:r>
            <a:r>
              <a:rPr lang="cs-CZ" sz="2000" dirty="0">
                <a:solidFill>
                  <a:srgbClr val="002060"/>
                </a:solidFill>
              </a:rPr>
              <a:t>pojmem mokřad je chápáno "</a:t>
            </a:r>
            <a:r>
              <a:rPr lang="cs-CZ" sz="2000" i="1" dirty="0">
                <a:solidFill>
                  <a:srgbClr val="002060"/>
                </a:solidFill>
              </a:rPr>
              <a:t>území na přechodu mezi suchozemskými a vodními systémy, kde leží vodní hladina obvykle mělce pod povrchem nebo při povrchu anebo mírně nad úrovní podkladu (dna či půdního povrchu</a:t>
            </a:r>
            <a:r>
              <a:rPr lang="cs-CZ" sz="2000" i="1" dirty="0" smtClean="0">
                <a:solidFill>
                  <a:srgbClr val="002060"/>
                </a:solidFill>
              </a:rPr>
              <a:t>)“</a:t>
            </a:r>
          </a:p>
          <a:p>
            <a:pPr marL="457200" lvl="1" indent="0" algn="just">
              <a:lnSpc>
                <a:spcPct val="110000"/>
              </a:lnSpc>
              <a:spcBef>
                <a:spcPts val="1800"/>
              </a:spcBef>
              <a:buClr>
                <a:srgbClr val="004A99"/>
              </a:buClr>
              <a:buNone/>
              <a:defRPr/>
            </a:pPr>
            <a:endParaRPr lang="cs-CZ" sz="2000" i="1" dirty="0" smtClean="0">
              <a:solidFill>
                <a:srgbClr val="002060"/>
              </a:solidFill>
            </a:endParaRPr>
          </a:p>
          <a:p>
            <a:pPr lvl="1" algn="just">
              <a:lnSpc>
                <a:spcPct val="110000"/>
              </a:lnSpc>
              <a:buClr>
                <a:srgbClr val="004A99"/>
              </a:buClr>
              <a:buFont typeface="Wingdings" panose="05000000000000000000" pitchFamily="2" charset="2"/>
              <a:buChar char="ü"/>
              <a:defRPr/>
            </a:pPr>
            <a:r>
              <a:rPr lang="cs-CZ" sz="2000" dirty="0">
                <a:solidFill>
                  <a:srgbClr val="002060"/>
                </a:solidFill>
              </a:rPr>
              <a:t>Mokřad </a:t>
            </a:r>
            <a:r>
              <a:rPr lang="cs-CZ" sz="2000" b="1" dirty="0">
                <a:solidFill>
                  <a:srgbClr val="FF0000"/>
                </a:solidFill>
              </a:rPr>
              <a:t>nelze</a:t>
            </a:r>
            <a:r>
              <a:rPr lang="cs-CZ" sz="2000" dirty="0">
                <a:solidFill>
                  <a:srgbClr val="002060"/>
                </a:solidFill>
              </a:rPr>
              <a:t> obecně považovat za </a:t>
            </a:r>
            <a:r>
              <a:rPr lang="cs-CZ" sz="2000" b="1" dirty="0">
                <a:solidFill>
                  <a:srgbClr val="002060"/>
                </a:solidFill>
              </a:rPr>
              <a:t>vodní dílo</a:t>
            </a:r>
            <a:r>
              <a:rPr lang="cs-CZ" sz="2000" dirty="0">
                <a:solidFill>
                  <a:srgbClr val="002060"/>
                </a:solidFill>
              </a:rPr>
              <a:t>, jednoduché zařízení ani terénní úpravu</a:t>
            </a:r>
          </a:p>
          <a:p>
            <a:pPr marL="457200" lvl="1" indent="0" algn="just">
              <a:lnSpc>
                <a:spcPct val="110000"/>
              </a:lnSpc>
              <a:buClr>
                <a:srgbClr val="004A99"/>
              </a:buClr>
              <a:buNone/>
              <a:defRPr/>
            </a:pPr>
            <a:endParaRPr lang="cs-CZ" sz="2000" dirty="0" smtClean="0">
              <a:solidFill>
                <a:srgbClr val="002060"/>
              </a:solidFill>
            </a:endParaRPr>
          </a:p>
          <a:p>
            <a:pPr marL="914400" lvl="2" indent="0" algn="just">
              <a:lnSpc>
                <a:spcPct val="110000"/>
              </a:lnSpc>
              <a:buClr>
                <a:srgbClr val="004A99"/>
              </a:buClr>
              <a:buNone/>
              <a:defRPr/>
            </a:pPr>
            <a:endParaRPr lang="cs-CZ" altLang="cs-CZ" sz="1600" dirty="0" smtClean="0">
              <a:solidFill>
                <a:srgbClr val="002060"/>
              </a:solidFill>
            </a:endParaRPr>
          </a:p>
          <a:p>
            <a:pPr marL="457200" lvl="1" indent="0" algn="just">
              <a:lnSpc>
                <a:spcPct val="110000"/>
              </a:lnSpc>
              <a:buClr>
                <a:srgbClr val="004A99"/>
              </a:buClr>
              <a:buNone/>
              <a:defRPr/>
            </a:pPr>
            <a:endParaRPr lang="cs-CZ" altLang="cs-CZ" sz="2000" dirty="0" smtClean="0">
              <a:solidFill>
                <a:srgbClr val="002060"/>
              </a:solidFill>
            </a:endParaRPr>
          </a:p>
          <a:p>
            <a:pPr marL="457200" lvl="1" indent="0" algn="just">
              <a:lnSpc>
                <a:spcPct val="110000"/>
              </a:lnSpc>
              <a:buClr>
                <a:srgbClr val="004A99"/>
              </a:buClr>
              <a:buNone/>
              <a:defRPr/>
            </a:pPr>
            <a:r>
              <a:rPr lang="cs-CZ" sz="1600" b="1" dirty="0" smtClean="0">
                <a:solidFill>
                  <a:srgbClr val="002060"/>
                </a:solidFill>
              </a:rPr>
              <a:t>	</a:t>
            </a:r>
            <a:endParaRPr lang="cs-CZ" sz="1600" b="1" dirty="0">
              <a:solidFill>
                <a:srgbClr val="FF0000"/>
              </a:solidFill>
              <a:cs typeface="Arial" panose="020B0604020202020204" pitchFamily="34" charset="0"/>
            </a:endParaRPr>
          </a:p>
        </p:txBody>
      </p:sp>
      <p:sp>
        <p:nvSpPr>
          <p:cNvPr id="7" name="Nadpis 4"/>
          <p:cNvSpPr txBox="1">
            <a:spLocks/>
          </p:cNvSpPr>
          <p:nvPr/>
        </p:nvSpPr>
        <p:spPr>
          <a:xfrm>
            <a:off x="439219" y="480267"/>
            <a:ext cx="11069289" cy="749231"/>
          </a:xfrm>
          <a:prstGeom prst="rect">
            <a:avLst/>
          </a:prstGeom>
          <a:solidFill>
            <a:schemeClr val="accent6">
              <a:lumMod val="90000"/>
              <a:lumOff val="10000"/>
              <a:alpha val="54000"/>
            </a:schemeClr>
          </a:solidFill>
          <a:ln w="76200">
            <a:solidFill>
              <a:schemeClr val="bg1"/>
            </a:solidFill>
          </a:ln>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s-CZ" dirty="0" smtClean="0">
                <a:solidFill>
                  <a:schemeClr val="bg1"/>
                </a:solidFill>
              </a:rPr>
              <a:t>		</a:t>
            </a:r>
            <a:r>
              <a:rPr lang="cs-CZ" dirty="0">
                <a:solidFill>
                  <a:schemeClr val="bg1"/>
                </a:solidFill>
              </a:rPr>
              <a:t> </a:t>
            </a:r>
            <a:r>
              <a:rPr lang="cs-CZ" b="1" dirty="0">
                <a:solidFill>
                  <a:schemeClr val="bg1"/>
                </a:solidFill>
                <a:latin typeface="+mn-lt"/>
              </a:rPr>
              <a:t>2021 - SEMINÁŘ VODOPRÁVNÍCH ÚŘADŮ </a:t>
            </a:r>
          </a:p>
        </p:txBody>
      </p:sp>
      <p:pic>
        <p:nvPicPr>
          <p:cNvPr id="5" name="Logo MZe"/>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2731" y="480267"/>
            <a:ext cx="1546794" cy="667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ástupný symbol pro obsah 2"/>
          <p:cNvSpPr txBox="1">
            <a:spLocks/>
          </p:cNvSpPr>
          <p:nvPr/>
        </p:nvSpPr>
        <p:spPr>
          <a:xfrm>
            <a:off x="613327" y="1607799"/>
            <a:ext cx="10895181" cy="484521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Clr>
                <a:srgbClr val="004A99"/>
              </a:buClr>
              <a:buFont typeface="Arial" panose="020B0604020202020204" pitchFamily="34" charset="0"/>
              <a:buNone/>
              <a:defRPr/>
            </a:pPr>
            <a:r>
              <a:rPr lang="cs-CZ" sz="2200" dirty="0" smtClean="0">
                <a:solidFill>
                  <a:srgbClr val="002060"/>
                </a:solidFill>
                <a:latin typeface="+mj-lt"/>
                <a:cs typeface="Arial" panose="020B0604020202020204" pitchFamily="34" charset="0"/>
              </a:rPr>
              <a:t>          </a:t>
            </a:r>
            <a:endParaRPr lang="cs-CZ" sz="2999" b="1" dirty="0">
              <a:latin typeface="Arial (nadpisy)"/>
              <a:cs typeface="Arial" panose="020B0604020202020204" pitchFamily="34" charset="0"/>
            </a:endParaRPr>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6071" y="1717179"/>
            <a:ext cx="4650377" cy="3101765"/>
          </a:xfrm>
          <a:prstGeom prst="rect">
            <a:avLst/>
          </a:prstGeom>
        </p:spPr>
      </p:pic>
    </p:spTree>
    <p:extLst>
      <p:ext uri="{BB962C8B-B14F-4D97-AF65-F5344CB8AC3E}">
        <p14:creationId xmlns:p14="http://schemas.microsoft.com/office/powerpoint/2010/main" val="18217641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3"/>
          </p:nvPr>
        </p:nvSpPr>
        <p:spPr>
          <a:xfrm>
            <a:off x="498411" y="1661160"/>
            <a:ext cx="6818567" cy="4791853"/>
          </a:xfrm>
        </p:spPr>
        <p:txBody>
          <a:bodyPr rtlCol="0">
            <a:noAutofit/>
          </a:bodyPr>
          <a:lstStyle/>
          <a:p>
            <a:pPr marL="457200" lvl="1" indent="0" algn="just">
              <a:lnSpc>
                <a:spcPct val="110000"/>
              </a:lnSpc>
              <a:buClr>
                <a:srgbClr val="004A99"/>
              </a:buClr>
              <a:buNone/>
              <a:defRPr/>
            </a:pPr>
            <a:r>
              <a:rPr lang="cs-CZ" altLang="cs-CZ" sz="2000" dirty="0">
                <a:solidFill>
                  <a:srgbClr val="002060"/>
                </a:solidFill>
              </a:rPr>
              <a:t>Může </a:t>
            </a:r>
            <a:r>
              <a:rPr lang="cs-CZ" altLang="cs-CZ" sz="2000" b="1" dirty="0">
                <a:solidFill>
                  <a:srgbClr val="FF0000"/>
                </a:solidFill>
              </a:rPr>
              <a:t>vodní tok </a:t>
            </a:r>
            <a:r>
              <a:rPr lang="cs-CZ" altLang="cs-CZ" sz="2000" dirty="0">
                <a:solidFill>
                  <a:srgbClr val="002060"/>
                </a:solidFill>
              </a:rPr>
              <a:t>téci </a:t>
            </a:r>
            <a:r>
              <a:rPr lang="cs-CZ" altLang="cs-CZ" sz="2000" b="1" dirty="0">
                <a:solidFill>
                  <a:srgbClr val="FF0000"/>
                </a:solidFill>
              </a:rPr>
              <a:t>HOZ</a:t>
            </a:r>
            <a:r>
              <a:rPr lang="cs-CZ" altLang="cs-CZ" sz="2000" dirty="0" smtClean="0">
                <a:solidFill>
                  <a:srgbClr val="002060"/>
                </a:solidFill>
              </a:rPr>
              <a:t>?</a:t>
            </a:r>
            <a:endParaRPr lang="cs-CZ" altLang="cs-CZ" sz="2000" dirty="0">
              <a:solidFill>
                <a:srgbClr val="002060"/>
              </a:solidFill>
            </a:endParaRPr>
          </a:p>
          <a:p>
            <a:pPr lvl="1" algn="just">
              <a:lnSpc>
                <a:spcPct val="110000"/>
              </a:lnSpc>
              <a:spcBef>
                <a:spcPts val="1800"/>
              </a:spcBef>
              <a:buClr>
                <a:srgbClr val="004A99"/>
              </a:buClr>
              <a:buFont typeface="Wingdings" panose="05000000000000000000" pitchFamily="2" charset="2"/>
              <a:buChar char="ü"/>
              <a:defRPr/>
            </a:pPr>
            <a:r>
              <a:rPr lang="cs-CZ" sz="2000" b="1" dirty="0" smtClean="0">
                <a:solidFill>
                  <a:srgbClr val="FF0000"/>
                </a:solidFill>
              </a:rPr>
              <a:t>Ano</a:t>
            </a:r>
            <a:r>
              <a:rPr lang="cs-CZ" sz="2000" dirty="0" smtClean="0">
                <a:solidFill>
                  <a:srgbClr val="002060"/>
                </a:solidFill>
              </a:rPr>
              <a:t>, HOZ mohou být svedeny odpadní vody, srážkové vody, podzemní vody a rovněž jím může téci i vodní tok</a:t>
            </a:r>
          </a:p>
          <a:p>
            <a:pPr marL="3384000" lvl="1" algn="just">
              <a:lnSpc>
                <a:spcPct val="110000"/>
              </a:lnSpc>
              <a:spcBef>
                <a:spcPts val="2400"/>
              </a:spcBef>
              <a:buClr>
                <a:srgbClr val="004A99"/>
              </a:buClr>
              <a:buFont typeface="Wingdings" panose="05000000000000000000" pitchFamily="2" charset="2"/>
              <a:buChar char="ü"/>
              <a:defRPr/>
            </a:pPr>
            <a:r>
              <a:rPr lang="cs-CZ" sz="2000" dirty="0" smtClean="0">
                <a:solidFill>
                  <a:srgbClr val="002060"/>
                </a:solidFill>
              </a:rPr>
              <a:t>Rozhodování v pochybnostech, zda jde o vodní tok - § 43 odst. 2 vodního zákona – příslušným je </a:t>
            </a:r>
            <a:r>
              <a:rPr lang="cs-CZ" sz="2000" b="1" dirty="0" smtClean="0">
                <a:solidFill>
                  <a:srgbClr val="002060"/>
                </a:solidFill>
              </a:rPr>
              <a:t>krajský úřad</a:t>
            </a:r>
            <a:endParaRPr lang="cs-CZ" sz="2000" b="1" dirty="0">
              <a:solidFill>
                <a:srgbClr val="002060"/>
              </a:solidFill>
            </a:endParaRPr>
          </a:p>
          <a:p>
            <a:pPr marL="457200" lvl="1" indent="0" algn="just">
              <a:lnSpc>
                <a:spcPct val="110000"/>
              </a:lnSpc>
              <a:buClr>
                <a:srgbClr val="004A99"/>
              </a:buClr>
              <a:buNone/>
              <a:defRPr/>
            </a:pPr>
            <a:endParaRPr lang="cs-CZ" sz="2000" dirty="0" smtClean="0">
              <a:solidFill>
                <a:srgbClr val="002060"/>
              </a:solidFill>
            </a:endParaRPr>
          </a:p>
          <a:p>
            <a:pPr marL="914400" lvl="2" indent="0" algn="just">
              <a:lnSpc>
                <a:spcPct val="110000"/>
              </a:lnSpc>
              <a:buClr>
                <a:srgbClr val="004A99"/>
              </a:buClr>
              <a:buNone/>
              <a:defRPr/>
            </a:pPr>
            <a:endParaRPr lang="cs-CZ" altLang="cs-CZ" sz="1600" dirty="0" smtClean="0">
              <a:solidFill>
                <a:srgbClr val="002060"/>
              </a:solidFill>
            </a:endParaRPr>
          </a:p>
          <a:p>
            <a:pPr marL="457200" lvl="1" indent="0" algn="just">
              <a:lnSpc>
                <a:spcPct val="110000"/>
              </a:lnSpc>
              <a:buClr>
                <a:srgbClr val="004A99"/>
              </a:buClr>
              <a:buNone/>
              <a:defRPr/>
            </a:pPr>
            <a:endParaRPr lang="cs-CZ" altLang="cs-CZ" sz="2000" dirty="0" smtClean="0">
              <a:solidFill>
                <a:srgbClr val="002060"/>
              </a:solidFill>
            </a:endParaRPr>
          </a:p>
          <a:p>
            <a:pPr marL="457200" lvl="1" indent="0" algn="just">
              <a:lnSpc>
                <a:spcPct val="110000"/>
              </a:lnSpc>
              <a:buClr>
                <a:srgbClr val="004A99"/>
              </a:buClr>
              <a:buNone/>
              <a:defRPr/>
            </a:pPr>
            <a:r>
              <a:rPr lang="cs-CZ" sz="1600" b="1" dirty="0" smtClean="0">
                <a:solidFill>
                  <a:srgbClr val="002060"/>
                </a:solidFill>
              </a:rPr>
              <a:t>	</a:t>
            </a:r>
            <a:endParaRPr lang="cs-CZ" sz="1600" b="1" dirty="0">
              <a:solidFill>
                <a:srgbClr val="FF0000"/>
              </a:solidFill>
              <a:cs typeface="Arial" panose="020B0604020202020204" pitchFamily="34" charset="0"/>
            </a:endParaRPr>
          </a:p>
        </p:txBody>
      </p:sp>
      <p:sp>
        <p:nvSpPr>
          <p:cNvPr id="7" name="Nadpis 4"/>
          <p:cNvSpPr txBox="1">
            <a:spLocks/>
          </p:cNvSpPr>
          <p:nvPr/>
        </p:nvSpPr>
        <p:spPr>
          <a:xfrm>
            <a:off x="439219" y="480267"/>
            <a:ext cx="11069289" cy="749231"/>
          </a:xfrm>
          <a:prstGeom prst="rect">
            <a:avLst/>
          </a:prstGeom>
          <a:solidFill>
            <a:schemeClr val="accent6">
              <a:lumMod val="90000"/>
              <a:lumOff val="10000"/>
              <a:alpha val="54000"/>
            </a:schemeClr>
          </a:solidFill>
          <a:ln w="76200">
            <a:solidFill>
              <a:schemeClr val="bg1"/>
            </a:solidFill>
          </a:ln>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s-CZ" dirty="0" smtClean="0">
                <a:solidFill>
                  <a:schemeClr val="bg1"/>
                </a:solidFill>
              </a:rPr>
              <a:t>		</a:t>
            </a:r>
            <a:r>
              <a:rPr lang="cs-CZ" b="1" dirty="0">
                <a:solidFill>
                  <a:schemeClr val="bg1"/>
                </a:solidFill>
                <a:latin typeface="+mn-lt"/>
              </a:rPr>
              <a:t>2021 - SEMINÁŘ VODOPRÁVNÍCH ÚŘADŮ </a:t>
            </a:r>
          </a:p>
        </p:txBody>
      </p:sp>
      <p:pic>
        <p:nvPicPr>
          <p:cNvPr id="5" name="Logo MZe"/>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2731" y="480267"/>
            <a:ext cx="1546794" cy="667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ástupný symbol pro obsah 2"/>
          <p:cNvSpPr txBox="1">
            <a:spLocks/>
          </p:cNvSpPr>
          <p:nvPr/>
        </p:nvSpPr>
        <p:spPr>
          <a:xfrm>
            <a:off x="613327" y="1607799"/>
            <a:ext cx="10895181" cy="484521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Clr>
                <a:srgbClr val="004A99"/>
              </a:buClr>
              <a:buFont typeface="Arial" panose="020B0604020202020204" pitchFamily="34" charset="0"/>
              <a:buNone/>
              <a:defRPr/>
            </a:pPr>
            <a:r>
              <a:rPr lang="cs-CZ" sz="2200" dirty="0" smtClean="0">
                <a:solidFill>
                  <a:srgbClr val="002060"/>
                </a:solidFill>
                <a:latin typeface="+mj-lt"/>
                <a:cs typeface="Arial" panose="020B0604020202020204" pitchFamily="34" charset="0"/>
              </a:rPr>
              <a:t>          </a:t>
            </a:r>
            <a:endParaRPr lang="cs-CZ" sz="2999" b="1" dirty="0">
              <a:latin typeface="Arial (nadpisy)"/>
              <a:cs typeface="Arial" panose="020B0604020202020204" pitchFamily="34" charset="0"/>
            </a:endParaRPr>
          </a:p>
        </p:txBody>
      </p:sp>
      <p:pic>
        <p:nvPicPr>
          <p:cNvPr id="10" name="Obrázek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6057" y="3133161"/>
            <a:ext cx="2466975" cy="1847850"/>
          </a:xfrm>
          <a:prstGeom prst="rect">
            <a:avLst/>
          </a:prstGeom>
        </p:spPr>
      </p:pic>
      <p:pic>
        <p:nvPicPr>
          <p:cNvPr id="11" name="Obrázek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9094" y="1661160"/>
            <a:ext cx="4047298" cy="3301450"/>
          </a:xfrm>
          <a:prstGeom prst="rect">
            <a:avLst/>
          </a:prstGeom>
        </p:spPr>
      </p:pic>
    </p:spTree>
    <p:extLst>
      <p:ext uri="{BB962C8B-B14F-4D97-AF65-F5344CB8AC3E}">
        <p14:creationId xmlns:p14="http://schemas.microsoft.com/office/powerpoint/2010/main" val="8314210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3"/>
          </p:nvPr>
        </p:nvSpPr>
        <p:spPr>
          <a:xfrm>
            <a:off x="498411" y="1607800"/>
            <a:ext cx="10756329" cy="4845213"/>
          </a:xfrm>
        </p:spPr>
        <p:txBody>
          <a:bodyPr rtlCol="0">
            <a:noAutofit/>
          </a:bodyPr>
          <a:lstStyle/>
          <a:p>
            <a:pPr marL="457200" lvl="1" indent="0" algn="just">
              <a:lnSpc>
                <a:spcPct val="110000"/>
              </a:lnSpc>
              <a:buClr>
                <a:srgbClr val="004A99"/>
              </a:buClr>
              <a:buNone/>
              <a:defRPr/>
            </a:pPr>
            <a:r>
              <a:rPr lang="cs-CZ" altLang="cs-CZ" sz="1800" dirty="0" smtClean="0">
                <a:solidFill>
                  <a:srgbClr val="002060"/>
                </a:solidFill>
              </a:rPr>
              <a:t>Vodoprávní úřad z vlastní činnosti ví, že záměr k němuž se vyjadřuje, nelze povolit. Je </a:t>
            </a:r>
            <a:r>
              <a:rPr lang="cs-CZ" altLang="cs-CZ" sz="1800" dirty="0">
                <a:solidFill>
                  <a:srgbClr val="002060"/>
                </a:solidFill>
              </a:rPr>
              <a:t>třeba vydávat na základě žádosti negativní závazné stanovisko ke stavbě dle </a:t>
            </a:r>
            <a:r>
              <a:rPr lang="cs-CZ" altLang="cs-CZ" sz="1800" b="1" dirty="0">
                <a:solidFill>
                  <a:srgbClr val="FF0000"/>
                </a:solidFill>
              </a:rPr>
              <a:t>§ 17 </a:t>
            </a:r>
            <a:r>
              <a:rPr lang="cs-CZ" altLang="cs-CZ" sz="1800" b="1" dirty="0" smtClean="0">
                <a:solidFill>
                  <a:srgbClr val="FF0000"/>
                </a:solidFill>
              </a:rPr>
              <a:t>vodního zákona</a:t>
            </a:r>
            <a:r>
              <a:rPr lang="cs-CZ" altLang="cs-CZ" sz="1800" dirty="0" smtClean="0">
                <a:solidFill>
                  <a:srgbClr val="002060"/>
                </a:solidFill>
              </a:rPr>
              <a:t> (např. když </a:t>
            </a:r>
            <a:r>
              <a:rPr lang="cs-CZ" altLang="cs-CZ" sz="1800" dirty="0">
                <a:solidFill>
                  <a:srgbClr val="002060"/>
                </a:solidFill>
              </a:rPr>
              <a:t>záměr leží v aktivní zóně záplavového </a:t>
            </a:r>
            <a:r>
              <a:rPr lang="cs-CZ" altLang="cs-CZ" sz="1800" dirty="0" smtClean="0">
                <a:solidFill>
                  <a:srgbClr val="002060"/>
                </a:solidFill>
              </a:rPr>
              <a:t>území) </a:t>
            </a:r>
            <a:r>
              <a:rPr lang="cs-CZ" altLang="cs-CZ" sz="1800" dirty="0">
                <a:solidFill>
                  <a:srgbClr val="002060"/>
                </a:solidFill>
              </a:rPr>
              <a:t>nebo postačí např. sdělení, že záměr není možný?</a:t>
            </a:r>
          </a:p>
          <a:p>
            <a:pPr lvl="1" algn="just">
              <a:lnSpc>
                <a:spcPct val="110000"/>
              </a:lnSpc>
              <a:spcBef>
                <a:spcPts val="2400"/>
              </a:spcBef>
              <a:buClr>
                <a:srgbClr val="004A99"/>
              </a:buClr>
              <a:buFont typeface="Wingdings" panose="05000000000000000000" pitchFamily="2" charset="2"/>
              <a:buChar char="ü"/>
              <a:defRPr/>
            </a:pPr>
            <a:r>
              <a:rPr lang="cs-CZ" sz="1800" dirty="0">
                <a:solidFill>
                  <a:srgbClr val="002060"/>
                </a:solidFill>
              </a:rPr>
              <a:t>je nutné vydat </a:t>
            </a:r>
            <a:r>
              <a:rPr lang="cs-CZ" sz="1800" b="1" dirty="0">
                <a:solidFill>
                  <a:srgbClr val="FF0000"/>
                </a:solidFill>
              </a:rPr>
              <a:t>nesouhlasné závazné stanovisko </a:t>
            </a:r>
          </a:p>
          <a:p>
            <a:pPr lvl="2" algn="just">
              <a:lnSpc>
                <a:spcPct val="110000"/>
              </a:lnSpc>
              <a:spcBef>
                <a:spcPts val="2400"/>
              </a:spcBef>
              <a:buClr>
                <a:srgbClr val="004A99"/>
              </a:buClr>
              <a:buFont typeface="Wingdings" panose="05000000000000000000" pitchFamily="2" charset="2"/>
              <a:buChar char="§"/>
              <a:defRPr/>
            </a:pPr>
            <a:r>
              <a:rPr lang="cs-CZ" sz="1800" dirty="0">
                <a:solidFill>
                  <a:srgbClr val="002060"/>
                </a:solidFill>
              </a:rPr>
              <a:t>podklad pro stavební úřad</a:t>
            </a:r>
          </a:p>
          <a:p>
            <a:pPr lvl="2" algn="just">
              <a:lnSpc>
                <a:spcPct val="110000"/>
              </a:lnSpc>
              <a:spcBef>
                <a:spcPts val="2400"/>
              </a:spcBef>
              <a:buClr>
                <a:srgbClr val="004A99"/>
              </a:buClr>
              <a:buFont typeface="Wingdings" panose="05000000000000000000" pitchFamily="2" charset="2"/>
              <a:buChar char="§"/>
              <a:defRPr/>
            </a:pPr>
            <a:r>
              <a:rPr lang="cs-CZ" sz="1800" dirty="0">
                <a:solidFill>
                  <a:srgbClr val="002060"/>
                </a:solidFill>
              </a:rPr>
              <a:t>možnost opravných prostředků</a:t>
            </a:r>
          </a:p>
          <a:p>
            <a:pPr marL="914400" lvl="2" indent="0" algn="just">
              <a:lnSpc>
                <a:spcPct val="110000"/>
              </a:lnSpc>
              <a:buClr>
                <a:srgbClr val="004A99"/>
              </a:buClr>
              <a:buNone/>
              <a:defRPr/>
            </a:pPr>
            <a:endParaRPr lang="cs-CZ" altLang="cs-CZ" sz="1600" dirty="0" smtClean="0">
              <a:solidFill>
                <a:srgbClr val="002060"/>
              </a:solidFill>
            </a:endParaRPr>
          </a:p>
          <a:p>
            <a:pPr marL="457200" lvl="1" indent="0" algn="just">
              <a:lnSpc>
                <a:spcPct val="110000"/>
              </a:lnSpc>
              <a:buClr>
                <a:srgbClr val="004A99"/>
              </a:buClr>
              <a:buNone/>
              <a:defRPr/>
            </a:pPr>
            <a:endParaRPr lang="cs-CZ" altLang="cs-CZ" sz="2000" dirty="0" smtClean="0">
              <a:solidFill>
                <a:srgbClr val="002060"/>
              </a:solidFill>
            </a:endParaRPr>
          </a:p>
          <a:p>
            <a:pPr marL="457200" lvl="1" indent="0" algn="just">
              <a:lnSpc>
                <a:spcPct val="110000"/>
              </a:lnSpc>
              <a:buClr>
                <a:srgbClr val="004A99"/>
              </a:buClr>
              <a:buNone/>
              <a:defRPr/>
            </a:pPr>
            <a:r>
              <a:rPr lang="cs-CZ" sz="1600" b="1" dirty="0" smtClean="0">
                <a:solidFill>
                  <a:srgbClr val="002060"/>
                </a:solidFill>
              </a:rPr>
              <a:t>	</a:t>
            </a:r>
            <a:endParaRPr lang="cs-CZ" sz="1600" b="1" dirty="0">
              <a:solidFill>
                <a:srgbClr val="FF0000"/>
              </a:solidFill>
              <a:cs typeface="Arial" panose="020B0604020202020204" pitchFamily="34" charset="0"/>
            </a:endParaRPr>
          </a:p>
        </p:txBody>
      </p:sp>
      <p:sp>
        <p:nvSpPr>
          <p:cNvPr id="7" name="Nadpis 4"/>
          <p:cNvSpPr txBox="1">
            <a:spLocks/>
          </p:cNvSpPr>
          <p:nvPr/>
        </p:nvSpPr>
        <p:spPr>
          <a:xfrm>
            <a:off x="439219" y="480267"/>
            <a:ext cx="11069289" cy="749231"/>
          </a:xfrm>
          <a:prstGeom prst="rect">
            <a:avLst/>
          </a:prstGeom>
          <a:solidFill>
            <a:schemeClr val="accent6">
              <a:lumMod val="90000"/>
              <a:lumOff val="10000"/>
              <a:alpha val="54000"/>
            </a:schemeClr>
          </a:solidFill>
          <a:ln w="76200">
            <a:solidFill>
              <a:schemeClr val="bg1"/>
            </a:solidFill>
          </a:ln>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s-CZ" dirty="0" smtClean="0">
                <a:solidFill>
                  <a:schemeClr val="bg1"/>
                </a:solidFill>
              </a:rPr>
              <a:t>		</a:t>
            </a:r>
            <a:r>
              <a:rPr lang="cs-CZ" b="1" dirty="0">
                <a:solidFill>
                  <a:schemeClr val="bg1"/>
                </a:solidFill>
                <a:latin typeface="+mn-lt"/>
              </a:rPr>
              <a:t>2021 - SEMINÁŘ VODOPRÁVNÍCH ÚŘADŮ </a:t>
            </a:r>
          </a:p>
        </p:txBody>
      </p:sp>
      <p:pic>
        <p:nvPicPr>
          <p:cNvPr id="5" name="Logo MZe"/>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2731" y="480267"/>
            <a:ext cx="1546794" cy="667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ástupný symbol pro obsah 2"/>
          <p:cNvSpPr txBox="1">
            <a:spLocks/>
          </p:cNvSpPr>
          <p:nvPr/>
        </p:nvSpPr>
        <p:spPr>
          <a:xfrm>
            <a:off x="613327" y="1607799"/>
            <a:ext cx="10895181" cy="484521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Clr>
                <a:srgbClr val="004A99"/>
              </a:buClr>
              <a:buFont typeface="Arial" panose="020B0604020202020204" pitchFamily="34" charset="0"/>
              <a:buNone/>
              <a:defRPr/>
            </a:pPr>
            <a:r>
              <a:rPr lang="cs-CZ" sz="2200" dirty="0" smtClean="0">
                <a:solidFill>
                  <a:srgbClr val="002060"/>
                </a:solidFill>
                <a:latin typeface="+mj-lt"/>
                <a:cs typeface="Arial" panose="020B0604020202020204" pitchFamily="34" charset="0"/>
              </a:rPr>
              <a:t>          </a:t>
            </a:r>
            <a:endParaRPr lang="cs-CZ" sz="2999" b="1" dirty="0">
              <a:latin typeface="Arial (nadpisy)"/>
              <a:cs typeface="Arial" panose="020B0604020202020204" pitchFamily="34" charset="0"/>
            </a:endParaRPr>
          </a:p>
        </p:txBody>
      </p:sp>
    </p:spTree>
    <p:extLst>
      <p:ext uri="{BB962C8B-B14F-4D97-AF65-F5344CB8AC3E}">
        <p14:creationId xmlns:p14="http://schemas.microsoft.com/office/powerpoint/2010/main" val="36182803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3"/>
          </p:nvPr>
        </p:nvSpPr>
        <p:spPr>
          <a:xfrm>
            <a:off x="498411" y="1607800"/>
            <a:ext cx="10756329" cy="4845213"/>
          </a:xfrm>
        </p:spPr>
        <p:txBody>
          <a:bodyPr rtlCol="0">
            <a:noAutofit/>
          </a:bodyPr>
          <a:lstStyle/>
          <a:p>
            <a:pPr marL="457200" lvl="1" indent="0" algn="just">
              <a:lnSpc>
                <a:spcPct val="110000"/>
              </a:lnSpc>
              <a:buClr>
                <a:srgbClr val="004A99"/>
              </a:buClr>
              <a:buNone/>
              <a:defRPr/>
            </a:pPr>
            <a:r>
              <a:rPr lang="cs-CZ" altLang="cs-CZ" sz="1800" dirty="0">
                <a:solidFill>
                  <a:srgbClr val="002060"/>
                </a:solidFill>
              </a:rPr>
              <a:t>Je možné </a:t>
            </a:r>
            <a:r>
              <a:rPr lang="cs-CZ" altLang="cs-CZ" sz="1800" b="1" dirty="0">
                <a:solidFill>
                  <a:srgbClr val="FF0000"/>
                </a:solidFill>
              </a:rPr>
              <a:t>dodatečně</a:t>
            </a:r>
            <a:r>
              <a:rPr lang="cs-CZ" altLang="cs-CZ" sz="1800" b="1" dirty="0">
                <a:solidFill>
                  <a:srgbClr val="002060"/>
                </a:solidFill>
              </a:rPr>
              <a:t> povolit stavbu vodního díla</a:t>
            </a:r>
            <a:r>
              <a:rPr lang="cs-CZ" altLang="cs-CZ" sz="1800" dirty="0">
                <a:solidFill>
                  <a:srgbClr val="002060"/>
                </a:solidFill>
              </a:rPr>
              <a:t>, vybudovanou prokazatelně před 1. 1. 2002, jestliže vlastník pozemku s tím </a:t>
            </a:r>
            <a:r>
              <a:rPr lang="cs-CZ" altLang="cs-CZ" sz="1800" dirty="0" smtClean="0">
                <a:solidFill>
                  <a:srgbClr val="002060"/>
                </a:solidFill>
              </a:rPr>
              <a:t>nesouhlasí, s odkazem na </a:t>
            </a:r>
            <a:r>
              <a:rPr lang="cs-CZ" altLang="cs-CZ" sz="1800" b="1" dirty="0" smtClean="0">
                <a:solidFill>
                  <a:srgbClr val="FF0000"/>
                </a:solidFill>
              </a:rPr>
              <a:t>§ 59a </a:t>
            </a:r>
            <a:r>
              <a:rPr lang="cs-CZ" altLang="cs-CZ" sz="1800" b="1" dirty="0">
                <a:solidFill>
                  <a:srgbClr val="FF0000"/>
                </a:solidFill>
              </a:rPr>
              <a:t>vodního zákona</a:t>
            </a:r>
            <a:r>
              <a:rPr lang="cs-CZ" altLang="cs-CZ" sz="1800" dirty="0">
                <a:solidFill>
                  <a:srgbClr val="002060"/>
                </a:solidFill>
              </a:rPr>
              <a:t>? </a:t>
            </a:r>
            <a:r>
              <a:rPr lang="cs-CZ" altLang="cs-CZ" sz="1800" dirty="0" smtClean="0">
                <a:solidFill>
                  <a:srgbClr val="002060"/>
                </a:solidFill>
              </a:rPr>
              <a:t>Jedná </a:t>
            </a:r>
            <a:r>
              <a:rPr lang="cs-CZ" altLang="cs-CZ" sz="1800" dirty="0">
                <a:solidFill>
                  <a:srgbClr val="002060"/>
                </a:solidFill>
              </a:rPr>
              <a:t>o věcné břemeno ze zákona a to i v případě, že stavba byla vybudovaná bez potřebného oprávnění (povolení stavby)?</a:t>
            </a:r>
          </a:p>
          <a:p>
            <a:pPr lvl="1" algn="just">
              <a:lnSpc>
                <a:spcPct val="110000"/>
              </a:lnSpc>
              <a:spcBef>
                <a:spcPts val="2400"/>
              </a:spcBef>
              <a:buClr>
                <a:srgbClr val="004A99"/>
              </a:buClr>
              <a:buFont typeface="Wingdings" panose="05000000000000000000" pitchFamily="2" charset="2"/>
              <a:buChar char="ü"/>
              <a:defRPr/>
            </a:pPr>
            <a:r>
              <a:rPr lang="cs-CZ" sz="1800" dirty="0">
                <a:solidFill>
                  <a:srgbClr val="002060"/>
                </a:solidFill>
              </a:rPr>
              <a:t>v</a:t>
            </a:r>
            <a:r>
              <a:rPr lang="cs-CZ" sz="1800" dirty="0" smtClean="0">
                <a:solidFill>
                  <a:srgbClr val="002060"/>
                </a:solidFill>
              </a:rPr>
              <a:t>ýklad č. 97 k vodnímu zákonu   </a:t>
            </a:r>
            <a:r>
              <a:rPr lang="cs-CZ" sz="1800" dirty="0" smtClean="0">
                <a:solidFill>
                  <a:srgbClr val="002060"/>
                </a:solidFill>
                <a:hlinkClick r:id="rId2"/>
              </a:rPr>
              <a:t>http</a:t>
            </a:r>
            <a:r>
              <a:rPr lang="cs-CZ" sz="1800" dirty="0">
                <a:solidFill>
                  <a:srgbClr val="002060"/>
                </a:solidFill>
                <a:hlinkClick r:id="rId2"/>
              </a:rPr>
              <a:t>://eagri.cz/public/web/mze/voda/legislativa/vyklady/zakon-o-vodach</a:t>
            </a:r>
            <a:r>
              <a:rPr lang="cs-CZ" sz="1800" dirty="0" smtClean="0">
                <a:solidFill>
                  <a:srgbClr val="002060"/>
                </a:solidFill>
                <a:hlinkClick r:id="rId2"/>
              </a:rPr>
              <a:t>/</a:t>
            </a:r>
            <a:r>
              <a:rPr lang="cs-CZ" sz="1800" dirty="0" smtClean="0">
                <a:solidFill>
                  <a:srgbClr val="002060"/>
                </a:solidFill>
              </a:rPr>
              <a:t> </a:t>
            </a:r>
          </a:p>
          <a:p>
            <a:pPr lvl="1" algn="just">
              <a:lnSpc>
                <a:spcPct val="110000"/>
              </a:lnSpc>
              <a:spcBef>
                <a:spcPts val="1800"/>
              </a:spcBef>
              <a:buClr>
                <a:srgbClr val="004A99"/>
              </a:buClr>
              <a:buFont typeface="Wingdings" panose="05000000000000000000" pitchFamily="2" charset="2"/>
              <a:buChar char="ü"/>
              <a:defRPr/>
            </a:pPr>
            <a:r>
              <a:rPr lang="pt-BR" sz="1800" dirty="0">
                <a:solidFill>
                  <a:srgbClr val="002060"/>
                </a:solidFill>
              </a:rPr>
              <a:t>§ 59a </a:t>
            </a:r>
            <a:r>
              <a:rPr lang="cs-CZ" sz="1800" dirty="0" smtClean="0">
                <a:solidFill>
                  <a:srgbClr val="002060"/>
                </a:solidFill>
              </a:rPr>
              <a:t>vodního zákona </a:t>
            </a:r>
            <a:r>
              <a:rPr lang="pt-BR" sz="1800" b="1" dirty="0" smtClean="0">
                <a:solidFill>
                  <a:srgbClr val="FF0000"/>
                </a:solidFill>
              </a:rPr>
              <a:t>nerozlišuje</a:t>
            </a:r>
            <a:r>
              <a:rPr lang="pt-BR" sz="1800" dirty="0">
                <a:solidFill>
                  <a:srgbClr val="002060"/>
                </a:solidFill>
              </a:rPr>
              <a:t>, zda se jedná o vodní dílo </a:t>
            </a:r>
            <a:r>
              <a:rPr lang="pt-BR" sz="1800" dirty="0" smtClean="0">
                <a:solidFill>
                  <a:srgbClr val="002060"/>
                </a:solidFill>
              </a:rPr>
              <a:t>povolené</a:t>
            </a:r>
            <a:endParaRPr lang="cs-CZ" sz="1800" dirty="0" smtClean="0">
              <a:solidFill>
                <a:srgbClr val="002060"/>
              </a:solidFill>
            </a:endParaRPr>
          </a:p>
          <a:p>
            <a:pPr marL="2196000" lvl="5" indent="0" algn="just">
              <a:lnSpc>
                <a:spcPct val="110000"/>
              </a:lnSpc>
              <a:spcBef>
                <a:spcPts val="600"/>
              </a:spcBef>
              <a:buClr>
                <a:srgbClr val="004A99"/>
              </a:buClr>
              <a:buNone/>
              <a:defRPr/>
            </a:pPr>
            <a:r>
              <a:rPr lang="cs-CZ" dirty="0" smtClean="0">
                <a:solidFill>
                  <a:srgbClr val="002060"/>
                </a:solidFill>
              </a:rPr>
              <a:t>	</a:t>
            </a:r>
            <a:r>
              <a:rPr lang="cs-CZ" b="1" dirty="0" smtClean="0">
                <a:solidFill>
                  <a:srgbClr val="002060"/>
                </a:solidFill>
              </a:rPr>
              <a:t>ANO </a:t>
            </a:r>
            <a:r>
              <a:rPr lang="cs-CZ" b="1" dirty="0">
                <a:solidFill>
                  <a:srgbClr val="002060"/>
                </a:solidFill>
              </a:rPr>
              <a:t>– jedná se o </a:t>
            </a:r>
            <a:r>
              <a:rPr lang="cs-CZ" b="1" dirty="0" smtClean="0">
                <a:solidFill>
                  <a:srgbClr val="002060"/>
                </a:solidFill>
              </a:rPr>
              <a:t>věcné </a:t>
            </a:r>
            <a:r>
              <a:rPr lang="cs-CZ" b="1" dirty="0">
                <a:solidFill>
                  <a:srgbClr val="002060"/>
                </a:solidFill>
              </a:rPr>
              <a:t>břemeno ze zákona</a:t>
            </a:r>
          </a:p>
          <a:p>
            <a:pPr lvl="1" algn="just">
              <a:lnSpc>
                <a:spcPct val="110000"/>
              </a:lnSpc>
              <a:spcBef>
                <a:spcPts val="1800"/>
              </a:spcBef>
              <a:buClr>
                <a:srgbClr val="004A99"/>
              </a:buClr>
              <a:buFont typeface="Wingdings" panose="05000000000000000000" pitchFamily="2" charset="2"/>
              <a:buChar char="ü"/>
              <a:defRPr/>
            </a:pPr>
            <a:r>
              <a:rPr lang="cs-CZ" sz="1800" dirty="0" smtClean="0">
                <a:solidFill>
                  <a:srgbClr val="002060"/>
                </a:solidFill>
              </a:rPr>
              <a:t>vybudováním </a:t>
            </a:r>
            <a:r>
              <a:rPr lang="cs-CZ" sz="1800" dirty="0">
                <a:solidFill>
                  <a:srgbClr val="002060"/>
                </a:solidFill>
              </a:rPr>
              <a:t>vodního díla se rozumí jeho faktické zhotovení, bez ohledu na okamžik udělení souhlasu s užíváním stavby </a:t>
            </a:r>
            <a:endParaRPr lang="cs-CZ" sz="1800" dirty="0" smtClean="0">
              <a:solidFill>
                <a:srgbClr val="002060"/>
              </a:solidFill>
            </a:endParaRPr>
          </a:p>
          <a:p>
            <a:pPr marL="914400" lvl="2" indent="0" algn="just">
              <a:lnSpc>
                <a:spcPct val="110000"/>
              </a:lnSpc>
              <a:buClr>
                <a:srgbClr val="004A99"/>
              </a:buClr>
              <a:buNone/>
              <a:defRPr/>
            </a:pPr>
            <a:endParaRPr lang="cs-CZ" altLang="cs-CZ" sz="1600" dirty="0" smtClean="0">
              <a:solidFill>
                <a:srgbClr val="002060"/>
              </a:solidFill>
            </a:endParaRPr>
          </a:p>
          <a:p>
            <a:pPr marL="457200" lvl="1" indent="0" algn="just">
              <a:lnSpc>
                <a:spcPct val="110000"/>
              </a:lnSpc>
              <a:buClr>
                <a:srgbClr val="004A99"/>
              </a:buClr>
              <a:buNone/>
              <a:defRPr/>
            </a:pPr>
            <a:endParaRPr lang="cs-CZ" altLang="cs-CZ" sz="2000" dirty="0" smtClean="0">
              <a:solidFill>
                <a:srgbClr val="002060"/>
              </a:solidFill>
            </a:endParaRPr>
          </a:p>
          <a:p>
            <a:pPr marL="457200" lvl="1" indent="0" algn="just">
              <a:lnSpc>
                <a:spcPct val="110000"/>
              </a:lnSpc>
              <a:buClr>
                <a:srgbClr val="004A99"/>
              </a:buClr>
              <a:buNone/>
              <a:defRPr/>
            </a:pPr>
            <a:r>
              <a:rPr lang="cs-CZ" sz="1600" b="1" dirty="0" smtClean="0">
                <a:solidFill>
                  <a:srgbClr val="002060"/>
                </a:solidFill>
              </a:rPr>
              <a:t>	</a:t>
            </a:r>
            <a:endParaRPr lang="cs-CZ" sz="1600" b="1" dirty="0">
              <a:solidFill>
                <a:srgbClr val="FF0000"/>
              </a:solidFill>
              <a:cs typeface="Arial" panose="020B0604020202020204" pitchFamily="34" charset="0"/>
            </a:endParaRPr>
          </a:p>
        </p:txBody>
      </p:sp>
      <p:sp>
        <p:nvSpPr>
          <p:cNvPr id="7" name="Nadpis 4"/>
          <p:cNvSpPr txBox="1">
            <a:spLocks/>
          </p:cNvSpPr>
          <p:nvPr/>
        </p:nvSpPr>
        <p:spPr>
          <a:xfrm>
            <a:off x="439219" y="480267"/>
            <a:ext cx="11069289" cy="749231"/>
          </a:xfrm>
          <a:prstGeom prst="rect">
            <a:avLst/>
          </a:prstGeom>
          <a:solidFill>
            <a:schemeClr val="accent6">
              <a:lumMod val="90000"/>
              <a:lumOff val="10000"/>
              <a:alpha val="54000"/>
            </a:schemeClr>
          </a:solidFill>
          <a:ln w="76200">
            <a:solidFill>
              <a:schemeClr val="bg1"/>
            </a:solidFill>
          </a:ln>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s-CZ" dirty="0" smtClean="0">
                <a:solidFill>
                  <a:schemeClr val="bg1"/>
                </a:solidFill>
              </a:rPr>
              <a:t>		</a:t>
            </a:r>
            <a:r>
              <a:rPr lang="cs-CZ" b="1" dirty="0">
                <a:solidFill>
                  <a:schemeClr val="bg1"/>
                </a:solidFill>
                <a:latin typeface="+mn-lt"/>
              </a:rPr>
              <a:t>2021 - SEMINÁŘ VODOPRÁVNÍCH ÚŘADŮ </a:t>
            </a:r>
          </a:p>
        </p:txBody>
      </p:sp>
      <p:pic>
        <p:nvPicPr>
          <p:cNvPr id="5" name="Logo MZe"/>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731" y="480267"/>
            <a:ext cx="1546794" cy="667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ástupný symbol pro obsah 2"/>
          <p:cNvSpPr txBox="1">
            <a:spLocks/>
          </p:cNvSpPr>
          <p:nvPr/>
        </p:nvSpPr>
        <p:spPr>
          <a:xfrm>
            <a:off x="613327" y="1607799"/>
            <a:ext cx="10895181" cy="484521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Clr>
                <a:srgbClr val="004A99"/>
              </a:buClr>
              <a:buFont typeface="Arial" panose="020B0604020202020204" pitchFamily="34" charset="0"/>
              <a:buNone/>
              <a:defRPr/>
            </a:pPr>
            <a:r>
              <a:rPr lang="cs-CZ" sz="2200" dirty="0" smtClean="0">
                <a:solidFill>
                  <a:srgbClr val="002060"/>
                </a:solidFill>
                <a:latin typeface="+mj-lt"/>
                <a:cs typeface="Arial" panose="020B0604020202020204" pitchFamily="34" charset="0"/>
              </a:rPr>
              <a:t>          </a:t>
            </a:r>
            <a:endParaRPr lang="cs-CZ" sz="2999" b="1" dirty="0">
              <a:latin typeface="Arial (nadpisy)"/>
              <a:cs typeface="Arial" panose="020B0604020202020204" pitchFamily="34" charset="0"/>
            </a:endParaRPr>
          </a:p>
        </p:txBody>
      </p:sp>
      <p:sp>
        <p:nvSpPr>
          <p:cNvPr id="8" name="Šipka doprava 7"/>
          <p:cNvSpPr/>
          <p:nvPr/>
        </p:nvSpPr>
        <p:spPr>
          <a:xfrm>
            <a:off x="3109653" y="3846372"/>
            <a:ext cx="117764" cy="1524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39516550"/>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4451</TotalTime>
  <Words>1805</Words>
  <Application>Microsoft Office PowerPoint</Application>
  <PresentationFormat>Širokoúhlá obrazovka</PresentationFormat>
  <Paragraphs>155</Paragraphs>
  <Slides>17</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17</vt:i4>
      </vt:variant>
    </vt:vector>
  </HeadingPairs>
  <TitlesOfParts>
    <vt:vector size="23" baseType="lpstr">
      <vt:lpstr>Arial</vt:lpstr>
      <vt:lpstr>Arial (nadpisy)</vt:lpstr>
      <vt:lpstr>Calibri</vt:lpstr>
      <vt:lpstr>Calibri Light</vt:lpstr>
      <vt:lpstr>Wingdings</vt:lpstr>
      <vt:lpstr>Motiv Office</vt:lpstr>
      <vt:lpstr>Metodická doporučení z kontrol,  odvolacích a mimoodvolacích řízení, často kladené otázky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MZe ČR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Hoskovcová Petra</dc:creator>
  <cp:lastModifiedBy>Němcová Halka</cp:lastModifiedBy>
  <cp:revision>174</cp:revision>
  <cp:lastPrinted>2021-10-05T08:10:22Z</cp:lastPrinted>
  <dcterms:created xsi:type="dcterms:W3CDTF">2021-02-24T18:19:24Z</dcterms:created>
  <dcterms:modified xsi:type="dcterms:W3CDTF">2021-11-18T12:22:43Z</dcterms:modified>
</cp:coreProperties>
</file>