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80" r:id="rId2"/>
    <p:sldId id="274" r:id="rId3"/>
    <p:sldId id="275" r:id="rId4"/>
    <p:sldId id="276" r:id="rId5"/>
    <p:sldId id="277" r:id="rId6"/>
    <p:sldId id="278" r:id="rId7"/>
    <p:sldId id="282" r:id="rId8"/>
    <p:sldId id="279" r:id="rId9"/>
    <p:sldId id="283" r:id="rId10"/>
    <p:sldId id="285" r:id="rId11"/>
    <p:sldId id="281" r:id="rId12"/>
    <p:sldId id="284" r:id="rId13"/>
    <p:sldId id="286" r:id="rId14"/>
    <p:sldId id="271" r:id="rId15"/>
  </p:sldIdLst>
  <p:sldSz cx="24387175" cy="13716000"/>
  <p:notesSz cx="666273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354" autoAdjust="0"/>
  </p:normalViewPr>
  <p:slideViewPr>
    <p:cSldViewPr snapToGrid="0" showGuides="1">
      <p:cViewPr varScale="1">
        <p:scale>
          <a:sx n="51" d="100"/>
          <a:sy n="51" d="100"/>
        </p:scale>
        <p:origin x="936" y="96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4012" y="1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49595554-8F69-49B8-BDBB-E0E6A0916DE8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4012" y="9428585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2A3B6D41-9E1B-4217-A17C-2D4B0B66B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052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7186" cy="498055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4012" y="2"/>
            <a:ext cx="2887186" cy="498055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01B07FA9-DE9C-409F-85F2-97F44B920B82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" y="1239838"/>
            <a:ext cx="5957888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0" tIns="45345" rIns="90690" bIns="453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274" y="4777195"/>
            <a:ext cx="5330190" cy="3908614"/>
          </a:xfrm>
          <a:prstGeom prst="rect">
            <a:avLst/>
          </a:prstGeom>
        </p:spPr>
        <p:txBody>
          <a:bodyPr vert="horz" lIns="90690" tIns="45345" rIns="90690" bIns="45345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887186" cy="498054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4012" y="9428585"/>
            <a:ext cx="2887186" cy="498054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368384A4-C56D-4B31-91D3-4CC689CA89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61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40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267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66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1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22800"/>
            <a:ext cx="1522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1522800"/>
            <a:ext cx="10440000" cy="3420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CC887BD-1330-4E6F-92EE-65D69E01A7EE}"/>
              </a:ext>
            </a:extLst>
          </p:cNvPr>
          <p:cNvCxnSpPr/>
          <p:nvPr userDrawn="1"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3215692"/>
            <a:ext cx="3133350" cy="1353315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3214934"/>
            <a:ext cx="3133350" cy="1353315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160000"/>
            <a:ext cx="2880000" cy="720000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4140000"/>
            <a:ext cx="1044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1990800"/>
            <a:ext cx="10440000" cy="1980000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 anchorCtr="0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2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pic>
        <p:nvPicPr>
          <p:cNvPr id="9" name="Lístek s linkou tmavě modrý">
            <a:extLst>
              <a:ext uri="{FF2B5EF4-FFF2-40B4-BE49-F238E27FC236}">
                <a16:creationId xmlns:a16="http://schemas.microsoft.com/office/drawing/2014/main" id="{FECF6A3C-E773-4D22-822E-5EFACF374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288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516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744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972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22.10.2021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id="{FE198D1F-CAA8-4D7E-9CD4-3AC30F4CB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2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id="{862E5BC3-DD10-4465-997F-9FE3AA2E8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Lístek s linkou tmavě modrý">
            <a:extLst>
              <a:ext uri="{FF2B5EF4-FFF2-40B4-BE49-F238E27FC236}">
                <a16:creationId xmlns:a16="http://schemas.microsoft.com/office/drawing/2014/main" id="{D03EAF01-9C44-4F00-8722-52E6F8902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id="{6FA1681F-18BC-4AA2-89C6-CC1797F46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0" y="4338000"/>
            <a:ext cx="7812387" cy="3780000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Kontakty:  Jméno, adresa, e-mail, telefonní číslo</a:t>
            </a:r>
            <a:br>
              <a:rPr lang="cs-CZ" dirty="0"/>
            </a:br>
            <a:r>
              <a:rPr lang="cs-CZ" dirty="0"/>
              <a:t>Autor fotografií: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1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2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id="{69ACD24F-DBEE-434B-AD9C-84D36E9E6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7062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id="{8FF7A68B-108B-4C90-9017-3546208DC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id="{7D3C9E08-EFC7-45BA-9EE2-4FC19E8F3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 anchorCtr="0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5" name="Lístek s linkou tmavě modrý">
            <a:extLst>
              <a:ext uri="{FF2B5EF4-FFF2-40B4-BE49-F238E27FC236}">
                <a16:creationId xmlns:a16="http://schemas.microsoft.com/office/drawing/2014/main" id="{9022AE5E-DCFD-4C0E-9017-2A1064DEA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4395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22.10.2021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2" name="Lístek s linkou tmavě modrý">
            <a:extLst>
              <a:ext uri="{FF2B5EF4-FFF2-40B4-BE49-F238E27FC236}">
                <a16:creationId xmlns:a16="http://schemas.microsoft.com/office/drawing/2014/main" id="{97D4A6D7-65B2-451C-8B29-3AE3EA52E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706"/>
          <a:stretch/>
        </p:blipFill>
        <p:spPr>
          <a:xfrm flipH="1">
            <a:off x="6289620" y="2033714"/>
            <a:ext cx="525847" cy="104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217565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0800000"/>
            <a:ext cx="38160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22.10.2021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6" name="Lístek s linkou tmavě modrý">
            <a:extLst>
              <a:ext uri="{FF2B5EF4-FFF2-40B4-BE49-F238E27FC236}">
                <a16:creationId xmlns:a16="http://schemas.microsoft.com/office/drawing/2014/main" id="{3D6DC962-F10B-453F-8BA5-564F0D017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903000"/>
            <a:ext cx="129600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19798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31480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25639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012154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25632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31464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012154"/>
            <a:ext cx="4140000" cy="1566246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id="{56F4C523-F866-4D9E-B095-AE5EEB606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 anchorCtr="0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1980000"/>
            <a:ext cx="4068000" cy="12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42480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5652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701025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8424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97725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1160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id="{374B7C71-89FE-4279-A0F9-7033D01CE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21888000" cy="12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3240000"/>
            <a:ext cx="21888000" cy="922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22.10.2021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199" y="12826800"/>
            <a:ext cx="16127999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02A43B78-8D94-4A2A-B8D6-D956D5628068}"/>
              </a:ext>
            </a:extLst>
          </p:cNvPr>
          <p:cNvCxnSpPr/>
          <p:nvPr userDrawn="1"/>
        </p:nvCxnSpPr>
        <p:spPr>
          <a:xfrm>
            <a:off x="0" y="13258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98DFABD4-A214-480D-94A5-1E1544CD332E}"/>
              </a:ext>
            </a:extLst>
          </p:cNvPr>
          <p:cNvCxnSpPr/>
          <p:nvPr userDrawn="1"/>
        </p:nvCxnSpPr>
        <p:spPr>
          <a:xfrm>
            <a:off x="0" y="12466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292E6A4A-D85F-47FA-88D3-6AFDEBD14EAC}"/>
              </a:ext>
            </a:extLst>
          </p:cNvPr>
          <p:cNvCxnSpPr/>
          <p:nvPr userDrawn="1"/>
        </p:nvCxnSpPr>
        <p:spPr>
          <a:xfrm>
            <a:off x="0" y="324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CA282E34-2CFA-4C0E-88E6-0A81E1260065}"/>
              </a:ext>
            </a:extLst>
          </p:cNvPr>
          <p:cNvCxnSpPr/>
          <p:nvPr userDrawn="1"/>
        </p:nvCxnSpPr>
        <p:spPr>
          <a:xfrm>
            <a:off x="0" y="198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0EB48E79-C8D3-4A13-B2EF-7C2BF5C2F322}"/>
              </a:ext>
            </a:extLst>
          </p:cNvPr>
          <p:cNvCxnSpPr/>
          <p:nvPr userDrawn="1"/>
        </p:nvCxnSpPr>
        <p:spPr>
          <a:xfrm>
            <a:off x="0" y="4572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85" r:id="rId14"/>
    <p:sldLayoutId id="2147483682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2"/>
        </a:buClr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pos="287" userDrawn="1">
          <p15:clr>
            <a:srgbClr val="F26B43"/>
          </p15:clr>
        </p15:guide>
        <p15:guide id="4" pos="15075" userDrawn="1">
          <p15:clr>
            <a:srgbClr val="F26B43"/>
          </p15:clr>
        </p15:guide>
        <p15:guide id="5" orient="horz" pos="283" userDrawn="1">
          <p15:clr>
            <a:srgbClr val="F26B43"/>
          </p15:clr>
        </p15:guide>
        <p15:guide id="6" orient="horz" pos="8357" userDrawn="1">
          <p15:clr>
            <a:srgbClr val="F26B43"/>
          </p15:clr>
        </p15:guide>
        <p15:guide id="7" orient="horz" pos="1236" userDrawn="1">
          <p15:clr>
            <a:srgbClr val="F26B43"/>
          </p15:clr>
        </p15:guide>
        <p15:guide id="8" orient="horz" pos="2029" userDrawn="1">
          <p15:clr>
            <a:srgbClr val="F26B43"/>
          </p15:clr>
        </p15:guide>
        <p15:guide id="9" orient="horz" pos="7858" userDrawn="1">
          <p15:clr>
            <a:srgbClr val="F26B43"/>
          </p15:clr>
        </p15:guide>
        <p15:guide id="10" pos="786" userDrawn="1">
          <p15:clr>
            <a:srgbClr val="F26B43"/>
          </p15:clr>
        </p15:guide>
        <p15:guide id="11" pos="14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3" y="477079"/>
            <a:ext cx="23244815" cy="12801600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25. a 26. října 2021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460243" y="4134678"/>
            <a:ext cx="10440000" cy="82085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4114800" y="1990799"/>
            <a:ext cx="10825200" cy="20842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5400" dirty="0" smtClean="0"/>
              <a:t/>
            </a:r>
            <a:br>
              <a:rPr lang="cs-CZ" sz="5400" dirty="0" smtClean="0"/>
            </a:br>
            <a:r>
              <a:rPr lang="cs-CZ" sz="5400" dirty="0" smtClean="0"/>
              <a:t>Novela vodního zákona</a:t>
            </a:r>
            <a:endParaRPr lang="cs-CZ" sz="5400" b="0" dirty="0">
              <a:solidFill>
                <a:schemeClr val="tx1"/>
              </a:solidFill>
            </a:endParaRPr>
          </a:p>
        </p:txBody>
      </p:sp>
      <p:pic>
        <p:nvPicPr>
          <p:cNvPr id="8" name="Logo MZe">
            <a:extLst>
              <a:ext uri="{FF2B5EF4-FFF2-40B4-BE49-F238E27FC236}">
                <a16:creationId xmlns:a16="http://schemas.microsoft.com/office/drawing/2014/main" id="{DA531F35-4064-445C-B666-A301F89A6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9" y="3311293"/>
            <a:ext cx="3133350" cy="1353315"/>
          </a:xfrm>
          <a:prstGeom prst="rect">
            <a:avLst/>
          </a:prstGeom>
        </p:spPr>
      </p:pic>
      <p:cxnSp>
        <p:nvCxnSpPr>
          <p:cNvPr id="9" name="Svislá linka">
            <a:extLst>
              <a:ext uri="{FF2B5EF4-FFF2-40B4-BE49-F238E27FC236}">
                <a16:creationId xmlns:a16="http://schemas.microsoft.com/office/drawing/2014/main" id="{CCC7CE16-A853-4FB5-9503-EB361932F740}"/>
              </a:ext>
            </a:extLst>
          </p:cNvPr>
          <p:cNvCxnSpPr/>
          <p:nvPr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9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</a:t>
            </a:r>
            <a:r>
              <a:rPr lang="cs-CZ" dirty="0" smtClean="0"/>
              <a:t>SOUVISEJÍCÍ 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Změna zákona o ochraně zemědělského půdního fondu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/>
              <a:t>Souhlasu </a:t>
            </a:r>
            <a:r>
              <a:rPr lang="cs-CZ" sz="3600" dirty="0"/>
              <a:t>orgánu ochrany </a:t>
            </a:r>
            <a:r>
              <a:rPr lang="cs-CZ" sz="3600" dirty="0" smtClean="0"/>
              <a:t>ZPF není </a:t>
            </a:r>
            <a:r>
              <a:rPr lang="cs-CZ" sz="3600" dirty="0"/>
              <a:t>třeba k odnětí zemědělské půdy pro významný krajinný </a:t>
            </a:r>
            <a:r>
              <a:rPr lang="cs-CZ" sz="3600" dirty="0" smtClean="0"/>
              <a:t>prvek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/>
              <a:t>Odvody </a:t>
            </a:r>
            <a:r>
              <a:rPr lang="cs-CZ" sz="3600" dirty="0"/>
              <a:t>za trvale odňatou půdu se nestanoví pro retenční nádrže a </a:t>
            </a:r>
            <a:r>
              <a:rPr lang="cs-CZ" sz="3600" dirty="0" smtClean="0"/>
              <a:t>rybníky</a:t>
            </a:r>
            <a:endParaRPr lang="cs-CZ" sz="3600" dirty="0"/>
          </a:p>
          <a:p>
            <a:pPr lvl="1">
              <a:buFont typeface="Arial" panose="020B0604020202020204" pitchFamily="34" charset="0"/>
              <a:buChar char="•"/>
            </a:pPr>
            <a:endParaRPr lang="cs-CZ" sz="3600" b="1" dirty="0" smtClean="0"/>
          </a:p>
          <a:p>
            <a:r>
              <a:rPr lang="cs-CZ" sz="3600" b="1" dirty="0" smtClean="0"/>
              <a:t>Změna zákona o ochraně veřejného zdraví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/>
              <a:t>Zavedeny definice „užitková voda“ a „šedá voda“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/>
              <a:t>Možnosti využití užitkové vody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5243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změny vodního zákona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sz="3900" dirty="0"/>
              <a:t>Zpřesnění povinnosti stavebníků (§ 5 odst. 3) zabezpečit zásobování vodou, likvidaci odpadních vod a odvádění srážkových vod, vymezením přípustných způsobů likvidace odpadních vod a doplněním preferovaných způsobů řešení srážkových vod</a:t>
            </a:r>
            <a:r>
              <a:rPr lang="cs-CZ" sz="3900" dirty="0" smtClean="0"/>
              <a:t>.</a:t>
            </a:r>
          </a:p>
          <a:p>
            <a:pPr algn="just"/>
            <a:r>
              <a:rPr lang="cs-CZ" sz="3900" dirty="0" smtClean="0"/>
              <a:t>Zohlednění cílů ochrany vod, jejich hospodárné využívání a vytváření podmínek pro snižování nepříznivých účinků povodní a sucha ve stanoviscích vodoprávních úřadů k územně plánovací dokumentaci (§ 5a).</a:t>
            </a:r>
          </a:p>
          <a:p>
            <a:pPr algn="just"/>
            <a:r>
              <a:rPr lang="cs-CZ" sz="3900" dirty="0" smtClean="0"/>
              <a:t>Úprava ustanovení k vypouštění odpadních vod z odlehčovacích komor (§ 8 odst. 3 </a:t>
            </a:r>
            <a:r>
              <a:rPr lang="cs-CZ" sz="3900" dirty="0" err="1" smtClean="0"/>
              <a:t>písm.g</a:t>
            </a:r>
            <a:r>
              <a:rPr lang="cs-CZ" sz="3900" dirty="0" smtClean="0"/>
              <a:t>))</a:t>
            </a:r>
          </a:p>
          <a:p>
            <a:pPr algn="just"/>
            <a:r>
              <a:rPr lang="cs-CZ" sz="3900" dirty="0"/>
              <a:t>Zavedení povinnosti oprávněného měřit </a:t>
            </a:r>
            <a:r>
              <a:rPr lang="cs-CZ" sz="3900" dirty="0" smtClean="0"/>
              <a:t>(od r. 2022) množství </a:t>
            </a:r>
            <a:r>
              <a:rPr lang="cs-CZ" sz="3900" dirty="0"/>
              <a:t>odebírané povrchové a podzemní vody (§ 10 odst. 1) </a:t>
            </a:r>
            <a:r>
              <a:rPr lang="cs-CZ" sz="3900" dirty="0" smtClean="0"/>
              <a:t>při </a:t>
            </a:r>
            <a:r>
              <a:rPr lang="cs-CZ" sz="3900" dirty="0"/>
              <a:t>povoleném množství alespoň 1 000 m</a:t>
            </a:r>
            <a:r>
              <a:rPr lang="cs-CZ" sz="3900" baseline="30000" dirty="0"/>
              <a:t>3</a:t>
            </a:r>
            <a:r>
              <a:rPr lang="cs-CZ" sz="3900" dirty="0"/>
              <a:t> rok nebo 100 m</a:t>
            </a:r>
            <a:r>
              <a:rPr lang="cs-CZ" sz="3900" baseline="30000" dirty="0"/>
              <a:t>3</a:t>
            </a:r>
            <a:r>
              <a:rPr lang="cs-CZ" sz="3900" dirty="0"/>
              <a:t> za měsíc a předávat výsledky měření správci povodí</a:t>
            </a:r>
            <a:r>
              <a:rPr lang="cs-CZ" sz="3900" dirty="0" smtClean="0"/>
              <a:t>.</a:t>
            </a:r>
          </a:p>
          <a:p>
            <a:pPr algn="just"/>
            <a:r>
              <a:rPr lang="cs-CZ" sz="3900" dirty="0" smtClean="0"/>
              <a:t>Zohlednění rekreační plavby při povolování vodních děl (§ 15 odst. 8) a při stanovení minimálního zůstatkového průtoku (§ 36).</a:t>
            </a:r>
          </a:p>
          <a:p>
            <a:r>
              <a:rPr lang="cs-CZ" sz="3900" dirty="0" smtClean="0"/>
              <a:t>Ohlášení odstranění vodního díla za účelem obnovy přirozeného koryta vodního toku (§ 15c)</a:t>
            </a:r>
          </a:p>
          <a:p>
            <a:pPr algn="just"/>
            <a:r>
              <a:rPr lang="cs-CZ" sz="3900" dirty="0" smtClean="0"/>
              <a:t>Zavedení povinnosti žadatele o souhlas k vrtům pro využívání </a:t>
            </a:r>
            <a:r>
              <a:rPr lang="cs-CZ" sz="3900" dirty="0" err="1" smtClean="0"/>
              <a:t>energ</a:t>
            </a:r>
            <a:r>
              <a:rPr lang="cs-CZ" sz="3900" dirty="0" smtClean="0"/>
              <a:t>. potenciálu nebo ke geologickým pracím předložit vyjádření hydrogeologa v případě, že se záměr nachází v ochranném pásmu stanoveném podle lázeňského zákona.</a:t>
            </a:r>
          </a:p>
          <a:p>
            <a:pPr algn="just"/>
            <a:r>
              <a:rPr lang="cs-CZ" sz="3900" dirty="0" smtClean="0"/>
              <a:t>Zpřesnění </a:t>
            </a:r>
            <a:r>
              <a:rPr lang="cs-CZ" sz="3900" dirty="0"/>
              <a:t>ustanovení zahrnujících posouzení možnosti zhoršení stavu nebo ekologického potenciálu útvaru povrchové vody nebo stavu útvaru podzemní vody a podmínek pro udělení výjimky pro záměr vedoucí ke zhoršení </a:t>
            </a:r>
            <a:r>
              <a:rPr lang="cs-CZ" sz="3900" dirty="0" smtClean="0"/>
              <a:t>stavu (§ 17 odst. 6, § 23a odst. 8 až 10, § 54 odst. 4, § 104 odst. 9, § 115 odst. 21).</a:t>
            </a:r>
          </a:p>
          <a:p>
            <a:pPr algn="just"/>
            <a:r>
              <a:rPr lang="cs-CZ" sz="3900" dirty="0" smtClean="0"/>
              <a:t>Zpřesnění rozsahu evidence a vedení ISVS (§ 21 odst. 2, § 22 odst. 3 a 4), doplnění pojmů (§ 2).</a:t>
            </a:r>
          </a:p>
        </p:txBody>
      </p:sp>
    </p:spTree>
    <p:extLst>
      <p:ext uri="{BB962C8B-B14F-4D97-AF65-F5344CB8AC3E}">
        <p14:creationId xmlns:p14="http://schemas.microsoft.com/office/powerpoint/2010/main" val="20261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</a:t>
            </a:r>
            <a:r>
              <a:rPr lang="cs-CZ" dirty="0"/>
              <a:t>změny vodního zákona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sz="3600" dirty="0"/>
              <a:t>Úprava oprávnění zaměstnanců správců povodí a pověřených odborných subjektů při výkonu jejich činnosti při zjišťování a hodnocením stavu povrchových a podzemních vod (§ 21 odst. 7) + sankce za neumožnění vstupu.</a:t>
            </a:r>
          </a:p>
          <a:p>
            <a:pPr algn="just"/>
            <a:r>
              <a:rPr lang="cs-CZ" sz="3600" dirty="0" smtClean="0"/>
              <a:t>Rozšíření </a:t>
            </a:r>
            <a:r>
              <a:rPr lang="cs-CZ" sz="3600" dirty="0"/>
              <a:t>povinnosti (§ 22 odst. 2) ohlašovat správci povodí pro potřeby vodohospodářské bilance výsledky měření na všechny osoby, které jsou podle § 10 odst. 1 a 2 povinny měřit množství vody se kterou </a:t>
            </a:r>
            <a:r>
              <a:rPr lang="cs-CZ" sz="3600" dirty="0" smtClean="0"/>
              <a:t>nakládají + sankce.</a:t>
            </a:r>
            <a:endParaRPr lang="cs-CZ" sz="3600" dirty="0"/>
          </a:p>
          <a:p>
            <a:r>
              <a:rPr lang="cs-CZ" sz="3600" dirty="0" smtClean="0"/>
              <a:t>Zpřesnění </a:t>
            </a:r>
            <a:r>
              <a:rPr lang="cs-CZ" sz="3600" dirty="0"/>
              <a:t>podmínek pro vypouštění odpadních vod do vod podzemních (§ 38 odst. 9</a:t>
            </a:r>
            <a:r>
              <a:rPr lang="cs-CZ" sz="3600" dirty="0" smtClean="0"/>
              <a:t>).</a:t>
            </a:r>
          </a:p>
          <a:p>
            <a:pPr algn="just"/>
            <a:r>
              <a:rPr lang="cs-CZ" sz="3600" dirty="0" smtClean="0"/>
              <a:t>Doplnění podmínek pro skladování látek určených pro úpravu vody na vodu pitnou a pro čištění komunálních odpadních vod (§ 39 odst. 4).</a:t>
            </a:r>
          </a:p>
          <a:p>
            <a:r>
              <a:rPr lang="cs-CZ" sz="3600" dirty="0" smtClean="0"/>
              <a:t>Možnost stanovení podmínek pro použití závadných látek </a:t>
            </a:r>
            <a:r>
              <a:rPr lang="cs-CZ" sz="3600" dirty="0"/>
              <a:t>v povolení výjimky </a:t>
            </a:r>
            <a:r>
              <a:rPr lang="cs-CZ" sz="3600" dirty="0" smtClean="0"/>
              <a:t>(§ 39 odst. 7) </a:t>
            </a:r>
          </a:p>
          <a:p>
            <a:r>
              <a:rPr lang="cs-CZ" sz="3600" dirty="0" smtClean="0"/>
              <a:t>Změna příslušnosti k rozhodování v pochybnostech o rozsahu povinností a oprávnění (§ 53), nově krajský úřad.</a:t>
            </a:r>
            <a:endParaRPr lang="cs-CZ" sz="3600" dirty="0"/>
          </a:p>
          <a:p>
            <a:pPr algn="just"/>
            <a:r>
              <a:rPr lang="cs-CZ" sz="3600" dirty="0" smtClean="0"/>
              <a:t>Průzkumné hydrogeologické vrty se nepovažují za vodní díla bez ohledu na to, zda odběr z nich vyžaduje či nevyžaduje povolení k nakládání s vodami (§ 55 odst.3).</a:t>
            </a:r>
          </a:p>
          <a:p>
            <a:r>
              <a:rPr lang="cs-CZ" sz="3600" dirty="0" smtClean="0"/>
              <a:t>Stanovení povinností k technickobezpečnostnímu </a:t>
            </a:r>
            <a:r>
              <a:rPr lang="cs-CZ" sz="3600" dirty="0"/>
              <a:t>dohledu </a:t>
            </a:r>
            <a:r>
              <a:rPr lang="cs-CZ" sz="3600" dirty="0" smtClean="0"/>
              <a:t>a zavedení evidence TBD (§ 61 a </a:t>
            </a:r>
            <a:r>
              <a:rPr lang="cs-CZ" sz="3600" dirty="0"/>
              <a:t>62), </a:t>
            </a:r>
            <a:r>
              <a:rPr lang="cs-CZ" sz="3600" dirty="0" smtClean="0"/>
              <a:t>doplnění pojmů </a:t>
            </a:r>
            <a:r>
              <a:rPr lang="cs-CZ" sz="3600" dirty="0"/>
              <a:t>(§ 2).</a:t>
            </a:r>
            <a:endParaRPr lang="cs-CZ" sz="3600" dirty="0" smtClean="0"/>
          </a:p>
          <a:p>
            <a:pPr algn="just"/>
            <a:r>
              <a:rPr lang="cs-CZ" sz="3600" dirty="0" smtClean="0"/>
              <a:t>Doplnění kompetencí krajského úřadu ukládat správci povodí zpracování návrhu na stanovení záplavových území, stanovit omezující podmínky v ZÚ; stanovovat výjimky ze zákazu do OPVZ I. stupně v jeho působnosti (§ 107 odst. 1). </a:t>
            </a:r>
            <a:endParaRPr lang="cs-CZ" sz="3600" dirty="0"/>
          </a:p>
          <a:p>
            <a:pPr algn="just"/>
            <a:r>
              <a:rPr lang="cs-CZ" sz="3600" dirty="0"/>
              <a:t>Zavedení působnosti krajského úřadu k projednávání přestupků (§ 125l) dle pravidla, kdo kontroluje, projednává přestupek</a:t>
            </a:r>
            <a:r>
              <a:rPr lang="cs-CZ" sz="3600" dirty="0" smtClean="0"/>
              <a:t>.</a:t>
            </a:r>
          </a:p>
          <a:p>
            <a:pPr algn="just"/>
            <a:r>
              <a:rPr lang="cs-CZ" sz="3600" dirty="0" smtClean="0"/>
              <a:t>Rozšíření výjimek z povinnosti platby za odběr povrchových vod (§ 101 odst. 4).</a:t>
            </a: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5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přijaté novely vodního zákona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600" b="1" dirty="0" smtClean="0"/>
              <a:t>Zákon </a:t>
            </a:r>
            <a:r>
              <a:rPr lang="cs-CZ" sz="3600" b="1" dirty="0"/>
              <a:t>č. 261/2021 Sb.</a:t>
            </a:r>
            <a:r>
              <a:rPr lang="cs-CZ" sz="3600" dirty="0"/>
              <a:t> (ze dne 1. června 2021), kterým se mění některé zákony v souvislosti s další elektronizací </a:t>
            </a:r>
            <a:r>
              <a:rPr lang="cs-CZ" sz="3600" dirty="0" smtClean="0"/>
              <a:t>postupů </a:t>
            </a:r>
            <a:r>
              <a:rPr lang="cs-CZ" sz="3600" dirty="0"/>
              <a:t>orgánů veřejné </a:t>
            </a:r>
            <a:r>
              <a:rPr lang="cs-CZ" sz="3600" dirty="0" smtClean="0"/>
              <a:t>moci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Účinnost 1. února 2022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ČÁST OSMDESÁTÁ PÁTÁ – Změna vodního zákona</a:t>
            </a:r>
          </a:p>
          <a:p>
            <a:pPr marL="720000" lvl="2" indent="0" algn="just">
              <a:buNone/>
            </a:pPr>
            <a:r>
              <a:rPr lang="cs-CZ" sz="3600" dirty="0"/>
              <a:t>	V § 104 se odstavce 3 až 8 zrušují. Dosavadní odstavec 9 se označuje jako odstavec 3.</a:t>
            </a:r>
          </a:p>
          <a:p>
            <a:pPr marL="0" indent="0" algn="just">
              <a:buNone/>
            </a:pPr>
            <a:endParaRPr lang="cs-CZ" sz="3600" dirty="0" smtClean="0"/>
          </a:p>
          <a:p>
            <a:pPr marL="0" indent="0" algn="just">
              <a:buNone/>
            </a:pPr>
            <a:endParaRPr lang="cs-CZ" sz="3600" dirty="0"/>
          </a:p>
          <a:p>
            <a:pPr algn="just"/>
            <a:r>
              <a:rPr lang="cs-CZ" sz="3600" b="1" dirty="0" smtClean="0"/>
              <a:t>Zákon </a:t>
            </a:r>
            <a:r>
              <a:rPr lang="cs-CZ" sz="3600" b="1" dirty="0"/>
              <a:t>č. 284/2021</a:t>
            </a:r>
            <a:r>
              <a:rPr lang="cs-CZ" sz="3600" dirty="0"/>
              <a:t> </a:t>
            </a:r>
            <a:r>
              <a:rPr lang="cs-CZ" sz="3600" b="1" dirty="0"/>
              <a:t>Sb.</a:t>
            </a:r>
            <a:r>
              <a:rPr lang="cs-CZ" sz="3600" dirty="0"/>
              <a:t> (ze dne 13. července 2021), kterým se mění některé zákony v souvislosti s přijetím stavebního zákona</a:t>
            </a:r>
            <a:endParaRPr lang="cs-CZ" sz="3600" dirty="0" smtClean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Účinnost 1. července 2023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ČÁST TŘICÁTÁ – Změna vodního zákona</a:t>
            </a:r>
          </a:p>
          <a:p>
            <a:pPr marL="720000" lvl="2" indent="0" algn="just">
              <a:buNone/>
            </a:pPr>
            <a:r>
              <a:rPr lang="cs-CZ" sz="3600" dirty="0" smtClean="0"/>
              <a:t>	</a:t>
            </a:r>
            <a:endParaRPr lang="cs-CZ" sz="36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416533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pro obrázek 1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457200"/>
            <a:ext cx="23456348" cy="12801600"/>
          </a:xfr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8F359389-F770-4572-A9CF-3ACDE4B5E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1EC619-241E-451F-A24E-56421AA5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3586" y="4338000"/>
            <a:ext cx="12960001" cy="3780000"/>
          </a:xfrm>
        </p:spPr>
        <p:txBody>
          <a:bodyPr>
            <a:normAutofit/>
          </a:bodyPr>
          <a:lstStyle/>
          <a:p>
            <a:pPr algn="ctr"/>
            <a:r>
              <a:rPr lang="cs-CZ" sz="6000" dirty="0" err="1" smtClean="0"/>
              <a:t>DĚKUJeme</a:t>
            </a:r>
            <a:r>
              <a:rPr lang="cs-CZ" sz="6000" dirty="0"/>
              <a:t/>
            </a:r>
            <a:br>
              <a:rPr lang="cs-CZ" sz="6000" dirty="0"/>
            </a:br>
            <a:r>
              <a:rPr lang="cs-CZ" sz="6000" dirty="0"/>
              <a:t>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E3BD29-4BBD-408B-9592-E82155D75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3587" y="7792278"/>
            <a:ext cx="12960000" cy="1585722"/>
          </a:xfrm>
        </p:spPr>
        <p:txBody>
          <a:bodyPr>
            <a:normAutofit/>
          </a:bodyPr>
          <a:lstStyle/>
          <a:p>
            <a:endParaRPr lang="cs-CZ" sz="3600" dirty="0" smtClean="0"/>
          </a:p>
        </p:txBody>
      </p:sp>
      <p:cxnSp>
        <p:nvCxnSpPr>
          <p:cNvPr id="7" name="Zelená horizontální linka">
            <a:extLst>
              <a:ext uri="{FF2B5EF4-FFF2-40B4-BE49-F238E27FC236}">
                <a16:creationId xmlns:a16="http://schemas.microsoft.com/office/drawing/2014/main" id="{CC4E7CF4-015C-4443-B70B-8BB3A7A9B4F6}"/>
              </a:ext>
            </a:extLst>
          </p:cNvPr>
          <p:cNvCxnSpPr/>
          <p:nvPr/>
        </p:nvCxnSpPr>
        <p:spPr>
          <a:xfrm>
            <a:off x="5713587" y="8064000"/>
            <a:ext cx="1296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Novela vodního zákona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600" b="1" dirty="0" smtClean="0"/>
              <a:t>Zákon č. 544/2020 Sb.</a:t>
            </a:r>
            <a:r>
              <a:rPr lang="cs-CZ" sz="3600" dirty="0" smtClean="0"/>
              <a:t>, kterým se mění zákon č. 254/2001 Sb., o vodách a o změně některých zákonů (vodní zákon), ve znění pozdějších předpisů, a další související zákony</a:t>
            </a:r>
          </a:p>
          <a:p>
            <a:pPr algn="just"/>
            <a:r>
              <a:rPr lang="cs-CZ" sz="3600" dirty="0" smtClean="0"/>
              <a:t>Schválen dne 1. prosince 2020, vyhlášen ve Sbírce zákonů částce 224 dne 23. prosince 2020</a:t>
            </a:r>
          </a:p>
          <a:p>
            <a:pPr algn="just"/>
            <a:r>
              <a:rPr lang="cs-CZ" sz="3600" dirty="0" smtClean="0"/>
              <a:t>Účinnost </a:t>
            </a:r>
            <a:r>
              <a:rPr lang="cs-CZ" sz="3600" dirty="0"/>
              <a:t>prvním dnem druhého kalendářního měsíce následujícího po jeho </a:t>
            </a:r>
            <a:r>
              <a:rPr lang="cs-CZ" sz="3600" dirty="0" smtClean="0"/>
              <a:t>vyhlášení, tj. 1. února 2021, s výjimkou</a:t>
            </a:r>
          </a:p>
          <a:p>
            <a:pPr marL="0" indent="0" algn="just">
              <a:buNone/>
            </a:pPr>
            <a:r>
              <a:rPr lang="cs-CZ" sz="3600" dirty="0"/>
              <a:t>	</a:t>
            </a:r>
            <a:r>
              <a:rPr lang="cs-CZ" sz="3600" dirty="0" smtClean="0"/>
              <a:t>- doplnění v § 21 odst. 2 – Údaje z evidencí se zveřejňují jako otevřená data – od 24. prosince 2023</a:t>
            </a:r>
          </a:p>
          <a:p>
            <a:pPr marL="0" indent="0" algn="just">
              <a:buNone/>
            </a:pPr>
            <a:r>
              <a:rPr lang="cs-CZ" sz="3600" dirty="0"/>
              <a:t>	</a:t>
            </a:r>
            <a:r>
              <a:rPr lang="cs-CZ" sz="3600" dirty="0" smtClean="0"/>
              <a:t>- změny zákona o ochraně veřejného zdraví – od 1. ledna 2022</a:t>
            </a:r>
            <a:endParaRPr lang="cs-CZ" sz="3600" dirty="0"/>
          </a:p>
          <a:p>
            <a:pPr algn="just"/>
            <a:endParaRPr lang="cs-CZ" sz="3600" dirty="0" smtClean="0"/>
          </a:p>
          <a:p>
            <a:pPr algn="just"/>
            <a:r>
              <a:rPr lang="cs-CZ" sz="3600" dirty="0" smtClean="0"/>
              <a:t>Předkladatel </a:t>
            </a:r>
            <a:r>
              <a:rPr lang="cs-CZ" sz="3600" dirty="0"/>
              <a:t>Ministerstvo zemědělství, spolupředkladatel Ministerstvo životního prostředí, spolupráce s odbornou pracovní skupinou. </a:t>
            </a:r>
          </a:p>
          <a:p>
            <a:pPr algn="just"/>
            <a:r>
              <a:rPr lang="cs-CZ" sz="3600" dirty="0" smtClean="0"/>
              <a:t>Cílem novely je </a:t>
            </a:r>
            <a:r>
              <a:rPr lang="cs-CZ" sz="3600" dirty="0"/>
              <a:t>nastavení operativního řízení </a:t>
            </a:r>
            <a:r>
              <a:rPr lang="cs-CZ" sz="3600" dirty="0" smtClean="0"/>
              <a:t>při zvládání </a:t>
            </a:r>
            <a:r>
              <a:rPr lang="cs-CZ" sz="3600" dirty="0"/>
              <a:t>sucha a stavu nedostatku </a:t>
            </a:r>
            <a:r>
              <a:rPr lang="cs-CZ" sz="3600" dirty="0" smtClean="0"/>
              <a:t>vody.</a:t>
            </a:r>
          </a:p>
          <a:p>
            <a:pPr algn="just"/>
            <a:r>
              <a:rPr lang="cs-CZ" sz="3600" dirty="0" smtClean="0"/>
              <a:t>Nová hlava zákona </a:t>
            </a:r>
            <a:r>
              <a:rPr lang="cs-CZ" sz="3600" b="1" dirty="0" smtClean="0"/>
              <a:t>ZVLÁDÁNÍ SUCHA A STAVU NEDOSTATKU VODY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2520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VYMEZENÍ POJMŮ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SUCHO</a:t>
            </a:r>
          </a:p>
          <a:p>
            <a:pPr marL="0" indent="0" algn="just">
              <a:buNone/>
            </a:pPr>
            <a:r>
              <a:rPr lang="cs-CZ" sz="3600" dirty="0" smtClean="0"/>
              <a:t>	Suchem se </a:t>
            </a:r>
            <a:r>
              <a:rPr lang="cs-CZ" sz="3600" dirty="0"/>
              <a:t>pro </a:t>
            </a:r>
            <a:r>
              <a:rPr lang="cs-CZ" sz="3600" dirty="0" smtClean="0"/>
              <a:t>účely nové hlavy </a:t>
            </a:r>
            <a:r>
              <a:rPr lang="cs-CZ" sz="3600" dirty="0"/>
              <a:t>rozumí hydrologické sucho jako výkyv </a:t>
            </a:r>
            <a:r>
              <a:rPr lang="cs-CZ" sz="3600" dirty="0" smtClean="0"/>
              <a:t>hydrologického cyklu</a:t>
            </a:r>
            <a:r>
              <a:rPr lang="cs-CZ" sz="3600" dirty="0"/>
              <a:t>, </a:t>
            </a:r>
            <a:r>
              <a:rPr lang="cs-CZ" sz="3600" dirty="0" smtClean="0"/>
              <a:t>který 	vzniká zejména </a:t>
            </a:r>
            <a:r>
              <a:rPr lang="cs-CZ" sz="3600" dirty="0"/>
              <a:t>v důsledku deficitu srážek a projevuje se poklesem průtoků ve vodních tocích </a:t>
            </a:r>
            <a:r>
              <a:rPr lang="cs-CZ" sz="3600" dirty="0" smtClean="0"/>
              <a:t>a hladiny 	podzemních vod</a:t>
            </a:r>
            <a:r>
              <a:rPr lang="cs-CZ" sz="3600" dirty="0"/>
              <a:t>.</a:t>
            </a:r>
            <a:r>
              <a:rPr lang="cs-CZ" sz="3600" dirty="0" smtClean="0"/>
              <a:t>	</a:t>
            </a:r>
            <a:endParaRPr lang="cs-CZ" sz="3600" dirty="0"/>
          </a:p>
          <a:p>
            <a:endParaRPr lang="cs-CZ" sz="3600" dirty="0" smtClean="0"/>
          </a:p>
          <a:p>
            <a:endParaRPr lang="cs-CZ" sz="3600" dirty="0" smtClean="0"/>
          </a:p>
          <a:p>
            <a:r>
              <a:rPr lang="cs-CZ" sz="3600" dirty="0" smtClean="0"/>
              <a:t>STAV NEDOSTATKU VODY</a:t>
            </a:r>
          </a:p>
          <a:p>
            <a:pPr marL="0" indent="0" algn="just">
              <a:buNone/>
            </a:pPr>
            <a:r>
              <a:rPr lang="cs-CZ" sz="3600" dirty="0" smtClean="0"/>
              <a:t>	</a:t>
            </a:r>
            <a:r>
              <a:rPr lang="cs-CZ" sz="3600" dirty="0"/>
              <a:t>Stavem nedostatku vody se </a:t>
            </a:r>
            <a:r>
              <a:rPr lang="cs-CZ" sz="3600" dirty="0" smtClean="0"/>
              <a:t>rozumí dočasný </a:t>
            </a:r>
            <a:r>
              <a:rPr lang="cs-CZ" sz="3600" dirty="0"/>
              <a:t>stav s možným dopadem </a:t>
            </a:r>
            <a:r>
              <a:rPr lang="cs-CZ" sz="3600" dirty="0" smtClean="0"/>
              <a:t>na základní </a:t>
            </a:r>
            <a:r>
              <a:rPr lang="cs-CZ" sz="3600" dirty="0"/>
              <a:t>lidské potřeby, </a:t>
            </a:r>
            <a:r>
              <a:rPr lang="cs-CZ" sz="3600" dirty="0" smtClean="0"/>
              <a:t>	hospodářskou </a:t>
            </a:r>
            <a:r>
              <a:rPr lang="cs-CZ" sz="3600" dirty="0"/>
              <a:t>činnost a životní prostředí, kdy v důsledku sucha požadavky na </a:t>
            </a:r>
            <a:r>
              <a:rPr lang="cs-CZ" sz="3600" dirty="0" smtClean="0"/>
              <a:t>užívání vod </a:t>
            </a:r>
            <a:r>
              <a:rPr lang="cs-CZ" sz="3600" dirty="0"/>
              <a:t>převyšují dostupné </a:t>
            </a:r>
            <a:r>
              <a:rPr lang="cs-CZ" sz="3600" dirty="0" smtClean="0"/>
              <a:t>	zdroje </a:t>
            </a:r>
            <a:r>
              <a:rPr lang="cs-CZ" sz="3600" dirty="0"/>
              <a:t>vod, a je nezbytné omezovat hospodaření s vodou a </a:t>
            </a:r>
            <a:r>
              <a:rPr lang="cs-CZ" sz="3600" dirty="0" smtClean="0"/>
              <a:t>provádět další </a:t>
            </a:r>
            <a:r>
              <a:rPr lang="cs-CZ" sz="3600" dirty="0"/>
              <a:t>opatření.</a:t>
            </a:r>
          </a:p>
        </p:txBody>
      </p:sp>
    </p:spTree>
    <p:extLst>
      <p:ext uri="{BB962C8B-B14F-4D97-AF65-F5344CB8AC3E}">
        <p14:creationId xmlns:p14="http://schemas.microsoft.com/office/powerpoint/2010/main" val="23830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 pro zvládání sucha a stavu nedostatku vody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600" b="1" dirty="0" smtClean="0"/>
              <a:t>Plán pro sucho</a:t>
            </a:r>
            <a:r>
              <a:rPr lang="cs-CZ" sz="3600" dirty="0" smtClean="0"/>
              <a:t> </a:t>
            </a:r>
            <a:r>
              <a:rPr lang="cs-CZ" sz="3600" dirty="0"/>
              <a:t>obsahuje zejména vymezení a popis území s identifikací zdrojů vody, popis rizik </a:t>
            </a:r>
            <a:r>
              <a:rPr lang="cs-CZ" sz="3600" dirty="0" smtClean="0"/>
              <a:t>sucha včetně </a:t>
            </a:r>
            <a:r>
              <a:rPr lang="cs-CZ" sz="3600" dirty="0"/>
              <a:t>jeho možných </a:t>
            </a:r>
            <a:r>
              <a:rPr lang="cs-CZ" sz="3600" dirty="0" smtClean="0"/>
              <a:t>dopadů a </a:t>
            </a:r>
            <a:r>
              <a:rPr lang="cs-CZ" sz="3600" dirty="0"/>
              <a:t>místní směrodatné limity a kritéria pro vyhlášení stavu nedostatku vody</a:t>
            </a:r>
            <a:r>
              <a:rPr lang="cs-CZ" sz="3600" dirty="0" smtClean="0"/>
              <a:t>. Dále </a:t>
            </a:r>
            <a:r>
              <a:rPr lang="cs-CZ" sz="3600" dirty="0"/>
              <a:t>obsahuje návrh postupů pro zvládání sucha a opatření při stavu nedostatku vody</a:t>
            </a:r>
            <a:r>
              <a:rPr lang="cs-CZ" sz="3600" dirty="0" smtClean="0"/>
              <a:t>. </a:t>
            </a:r>
          </a:p>
          <a:p>
            <a:pPr algn="just"/>
            <a:r>
              <a:rPr lang="cs-CZ" sz="3600" dirty="0" smtClean="0"/>
              <a:t>Je </a:t>
            </a:r>
            <a:r>
              <a:rPr lang="cs-CZ" sz="3600" dirty="0"/>
              <a:t>podkladem </a:t>
            </a:r>
            <a:r>
              <a:rPr lang="cs-CZ" sz="3600" dirty="0" smtClean="0"/>
              <a:t>pro </a:t>
            </a:r>
          </a:p>
          <a:p>
            <a:pPr marL="720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3600" dirty="0" smtClean="0"/>
              <a:t>rozhodnutí </a:t>
            </a:r>
            <a:r>
              <a:rPr lang="cs-CZ" sz="3600" dirty="0"/>
              <a:t>nebo opatření obecné povahy, která jsou ukládána vodoprávním úřadem </a:t>
            </a:r>
            <a:r>
              <a:rPr lang="cs-CZ" sz="3600" dirty="0" smtClean="0"/>
              <a:t>při </a:t>
            </a:r>
            <a:r>
              <a:rPr lang="cs-CZ" sz="3600" dirty="0"/>
              <a:t>zvládání </a:t>
            </a:r>
            <a:r>
              <a:rPr lang="cs-CZ" sz="3600" dirty="0" smtClean="0"/>
              <a:t>sucha </a:t>
            </a:r>
          </a:p>
          <a:p>
            <a:pPr marL="720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3600" dirty="0" smtClean="0"/>
              <a:t>vyhodnocování </a:t>
            </a:r>
            <a:r>
              <a:rPr lang="cs-CZ" sz="3600" dirty="0"/>
              <a:t>nutnosti svolat komisi pro </a:t>
            </a:r>
            <a:r>
              <a:rPr lang="cs-CZ" sz="3600" dirty="0" smtClean="0"/>
              <a:t>sucho</a:t>
            </a:r>
          </a:p>
          <a:p>
            <a:pPr marL="720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3600" dirty="0" smtClean="0"/>
              <a:t>rozhodování </a:t>
            </a:r>
            <a:r>
              <a:rPr lang="cs-CZ" sz="3600" dirty="0"/>
              <a:t>komise pro sucho o opatřeních při stavu nedostatku </a:t>
            </a:r>
            <a:r>
              <a:rPr lang="cs-CZ" sz="3600" dirty="0" smtClean="0"/>
              <a:t>vody</a:t>
            </a:r>
          </a:p>
          <a:p>
            <a:pPr algn="just"/>
            <a:r>
              <a:rPr lang="cs-CZ" sz="3600" dirty="0" smtClean="0"/>
              <a:t>Pořizuje se pro území kraje a území České republiky; </a:t>
            </a:r>
          </a:p>
          <a:p>
            <a:pPr algn="just"/>
            <a:r>
              <a:rPr lang="cs-CZ" sz="3600" dirty="0" smtClean="0"/>
              <a:t>Zákon stanoví postup při pořízení plánu a jeho základní strukturu, podrobný obsah upravuje Metodika k přípravě plánů pro zvládání sucha a stavu nedostatku vody ze dne 4. června 2021.</a:t>
            </a:r>
          </a:p>
          <a:p>
            <a:r>
              <a:rPr lang="cs-CZ" sz="3600" dirty="0" smtClean="0"/>
              <a:t>Stanovení jednotlivých opatření při vyhlášeném stavu nedostatku vody v plánu pro sucho musí odpovídat významu způsobu užití vody podle zákonem stanovené hierarchie.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91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Orgány pro zvládání sucha a stavu nedostatku vody</a:t>
            </a:r>
            <a:br>
              <a:rPr lang="cs-CZ" dirty="0" smtClean="0"/>
            </a:br>
            <a:r>
              <a:rPr lang="cs-CZ" dirty="0" smtClean="0"/>
              <a:t>předpovědní služba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3900" b="1" dirty="0" smtClean="0"/>
              <a:t>Vodoprávní úřady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Rozhodování při zvládání sucha dle § 6 odst.  4,  § 59 odst. 5 a § 109 odst.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Vyhodnocení nutnosti svolat komisi pro sucho a návrh na její svolání (krajský úřad)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Vodoprávní dozor, sankce</a:t>
            </a:r>
            <a:endParaRPr lang="cs-CZ" sz="3900" b="1" dirty="0" smtClean="0"/>
          </a:p>
          <a:p>
            <a:pPr marL="0" indent="0">
              <a:spcBef>
                <a:spcPts val="1000"/>
              </a:spcBef>
              <a:buNone/>
            </a:pPr>
            <a:endParaRPr lang="cs-CZ" sz="3900" b="1" dirty="0" smtClean="0"/>
          </a:p>
          <a:p>
            <a:r>
              <a:rPr lang="cs-CZ" sz="3900" b="1" dirty="0" smtClean="0"/>
              <a:t>Komise pro zvládání sucha a stavu nedostatku vody (komise pro sucho)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Zřídí se na úrovni celostátní a krajské</a:t>
            </a:r>
            <a:r>
              <a:rPr lang="cs-CZ" sz="3900" dirty="0"/>
              <a:t>.</a:t>
            </a:r>
            <a:endParaRPr lang="cs-CZ" sz="3900" dirty="0" smtClean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Předsedou komise je hejtman, dalšími členy zaměstnanci krajského úřadu, správci povodí, ČHMÚ, Policie ČR, HZS ČR, krajské hygienické stanice, příp. MD.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K jednání komise budou přizváni dotčení uživatelé vody významní pro dané území uvedení v lánu pro sucho a </a:t>
            </a:r>
            <a:r>
              <a:rPr lang="cs-CZ" sz="3900" dirty="0"/>
              <a:t>mohou být přizváni zástupci </a:t>
            </a:r>
            <a:r>
              <a:rPr lang="cs-CZ" sz="3900" dirty="0" smtClean="0"/>
              <a:t>dotčených obcí.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/>
              <a:t>Komise vyhlašuje a odvolává stav nedostatku vody. Při vyhlášeném stavu nedostatku vody komise vydává opatření</a:t>
            </a:r>
            <a:r>
              <a:rPr lang="cs-CZ" sz="3900" dirty="0" smtClean="0"/>
              <a:t>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Ústřední komisi pro sucho zřizuje vláda.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Ústřední komise řídí a koordinuje opatření,  která svými dopady přesahují hranice krajů, a v případě potřeby vydává opatření. </a:t>
            </a:r>
          </a:p>
          <a:p>
            <a:pPr marL="360000" lvl="1" indent="0">
              <a:buNone/>
            </a:pPr>
            <a:endParaRPr lang="cs-CZ" sz="3900" dirty="0" smtClean="0"/>
          </a:p>
          <a:p>
            <a:pPr marL="360000" lvl="1"/>
            <a:r>
              <a:rPr lang="cs-CZ" sz="3900" b="1" dirty="0" smtClean="0"/>
              <a:t>Předpovědní službu </a:t>
            </a:r>
            <a:r>
              <a:rPr lang="cs-CZ" sz="3900" dirty="0" smtClean="0"/>
              <a:t>zabezpečuje ČHMÚ ve spolupráci se správci povodí.</a:t>
            </a:r>
          </a:p>
          <a:p>
            <a:pPr marL="720000" lvl="2">
              <a:buFont typeface="Arial" panose="020B0604020202020204" pitchFamily="34" charset="0"/>
              <a:buChar char="•"/>
            </a:pPr>
            <a:r>
              <a:rPr lang="cs-CZ" sz="3900" dirty="0" smtClean="0"/>
              <a:t>Informuje o nebezpečí vzniku sucha a jeho dalším vývoji.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0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Vydávání opatření při stavu nedostatku vody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300958" y="3274505"/>
            <a:ext cx="21888000" cy="92268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Komise pro sucho vydává na dobu nezbytně nutnou opatření podle povahy věci rozhodnutím nebo opatřením obecné povahy, ve kterých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obecné </a:t>
            </a:r>
            <a:r>
              <a:rPr lang="cs-CZ" sz="3600" dirty="0"/>
              <a:t>nakládání s povrchovými vodami upraví, </a:t>
            </a:r>
            <a:r>
              <a:rPr lang="cs-CZ" sz="3600" dirty="0" smtClean="0"/>
              <a:t>omezí nebo zakáže</a:t>
            </a:r>
            <a:r>
              <a:rPr lang="cs-CZ" sz="3600" dirty="0"/>
              <a:t>,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povolená </a:t>
            </a:r>
            <a:r>
              <a:rPr lang="cs-CZ" sz="3600" dirty="0"/>
              <a:t>nakládání s vodami upraví, omezí nebo </a:t>
            </a:r>
            <a:r>
              <a:rPr lang="cs-CZ" sz="3600" dirty="0" smtClean="0"/>
              <a:t>zakáže</a:t>
            </a:r>
            <a:r>
              <a:rPr lang="cs-CZ" sz="3600" dirty="0"/>
              <a:t>,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omezí </a:t>
            </a:r>
            <a:r>
              <a:rPr lang="cs-CZ" sz="3600" dirty="0"/>
              <a:t>užívání pitné vody z vodovodu pro veřejnou potřebu</a:t>
            </a:r>
            <a:r>
              <a:rPr lang="cs-CZ" sz="3600" dirty="0" smtClean="0"/>
              <a:t>,</a:t>
            </a:r>
            <a:r>
              <a:rPr lang="cs-CZ" sz="3600" dirty="0"/>
              <a:t> 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uloží vlastníkovi vodního díla mimořádnou manipulaci na vodním díle nad rámec schváleného manipulačního řádu</a:t>
            </a:r>
            <a:r>
              <a:rPr lang="cs-CZ" sz="3600" dirty="0" smtClean="0"/>
              <a:t>,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nařídí vlastníkovi technického zařízení, které slouží pro odběr ze záložního zdroje vody, </a:t>
            </a:r>
            <a:r>
              <a:rPr lang="cs-CZ" sz="3600" dirty="0" smtClean="0"/>
              <a:t>jeho zprovoznění, </a:t>
            </a:r>
            <a:r>
              <a:rPr lang="cs-CZ" sz="3600" dirty="0"/>
              <a:t>pokud je to technicky </a:t>
            </a:r>
            <a:r>
              <a:rPr lang="cs-CZ" sz="3600" dirty="0" smtClean="0"/>
              <a:t>možné,  aby </a:t>
            </a:r>
            <a:r>
              <a:rPr lang="cs-CZ" sz="3600" dirty="0"/>
              <a:t>bylo možné tento záložní zdroj vody využít</a:t>
            </a:r>
            <a:r>
              <a:rPr lang="cs-CZ" sz="3600" dirty="0" smtClean="0"/>
              <a:t>,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upraví minimální </a:t>
            </a:r>
            <a:r>
              <a:rPr lang="cs-CZ" sz="3600" dirty="0"/>
              <a:t>zůstatkový průtok nebo </a:t>
            </a:r>
            <a:r>
              <a:rPr lang="cs-CZ" sz="3600" dirty="0" smtClean="0"/>
              <a:t>minimální </a:t>
            </a:r>
            <a:r>
              <a:rPr lang="cs-CZ" sz="3600" dirty="0"/>
              <a:t>hladinu podzemních vod stanovené v povolení k nakládání s vodami</a:t>
            </a:r>
            <a:r>
              <a:rPr lang="cs-CZ" sz="3600" dirty="0" smtClean="0"/>
              <a:t>, nebo je stanoví, 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nařídí vlastníkovi potřebného vodohospodářského zařízení jeho zprovoznění a poskytnutí k řešení </a:t>
            </a:r>
            <a:r>
              <a:rPr lang="cs-CZ" sz="3600" dirty="0" smtClean="0"/>
              <a:t>stavu nedostatku vody</a:t>
            </a:r>
            <a:r>
              <a:rPr lang="cs-CZ" sz="3600" dirty="0"/>
              <a:t>, pokud je to technicky </a:t>
            </a:r>
            <a:r>
              <a:rPr lang="cs-CZ" sz="3600" dirty="0" smtClean="0"/>
              <a:t>možné, nebo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nařídí mimořádné sledování množství a jakosti vod</a:t>
            </a:r>
            <a:r>
              <a:rPr lang="cs-CZ" sz="3600" dirty="0" smtClean="0"/>
              <a:t>.</a:t>
            </a:r>
          </a:p>
          <a:p>
            <a:pPr marL="360000" lvl="1" indent="0" algn="just">
              <a:buNone/>
            </a:pPr>
            <a:endParaRPr lang="cs-CZ" sz="3600" dirty="0" smtClean="0"/>
          </a:p>
          <a:p>
            <a:pPr marL="360000" lvl="1" indent="0" algn="just">
              <a:buNone/>
            </a:pPr>
            <a:r>
              <a:rPr lang="cs-CZ" sz="3600" dirty="0"/>
              <a:t>Je-li vyhlášen stav nedostatku </a:t>
            </a:r>
            <a:r>
              <a:rPr lang="cs-CZ" sz="3600" dirty="0" smtClean="0"/>
              <a:t>vody, </a:t>
            </a:r>
            <a:r>
              <a:rPr lang="cs-CZ" sz="3600" dirty="0"/>
              <a:t>§ 6 odst. 4, § 59 odst. 5 a § 109 odst. 1 se pro zvládání sucha nepoužijí.</a:t>
            </a:r>
          </a:p>
          <a:p>
            <a:pPr marL="360000" lvl="1" indent="0" algn="just">
              <a:buNone/>
            </a:pPr>
            <a:endParaRPr 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8954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Vydávání opatření </a:t>
            </a:r>
            <a:r>
              <a:rPr lang="cs-CZ" dirty="0"/>
              <a:t>při </a:t>
            </a:r>
            <a:r>
              <a:rPr lang="cs-CZ" dirty="0" smtClean="0"/>
              <a:t>stavu </a:t>
            </a:r>
            <a:r>
              <a:rPr lang="cs-CZ" dirty="0"/>
              <a:t>nedostatku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3600" dirty="0" smtClean="0"/>
              <a:t>Speciální procesní úprava při vydávání opatření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/>
              <a:t>Vydání </a:t>
            </a:r>
            <a:r>
              <a:rPr lang="cs-CZ" sz="3600" b="1" dirty="0" smtClean="0"/>
              <a:t>rozhodnutí</a:t>
            </a:r>
            <a:r>
              <a:rPr lang="cs-CZ" sz="3600" dirty="0" smtClean="0"/>
              <a:t> je prvním úkonem v řízení, odvolání nemá odkladný účinek.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b="1" dirty="0" smtClean="0"/>
              <a:t>Opatření obecné povahy </a:t>
            </a:r>
            <a:r>
              <a:rPr lang="cs-CZ" sz="3600" dirty="0" smtClean="0"/>
              <a:t>(§ 115a) se vydává bez řízení o návrhu, nabývá účinnosti dnem vyvěšení na úřední desce (platí i pro OOP podle § 6 odst. 4 a 109 odst. 1).</a:t>
            </a:r>
          </a:p>
          <a:p>
            <a:pPr marL="360000" lvl="1" algn="just">
              <a:spcBef>
                <a:spcPts val="2000"/>
              </a:spcBef>
            </a:pPr>
            <a:r>
              <a:rPr lang="cs-CZ" sz="3600" dirty="0" smtClean="0"/>
              <a:t>Nezbytné </a:t>
            </a:r>
            <a:r>
              <a:rPr lang="cs-CZ" sz="3600" dirty="0"/>
              <a:t>náklady na opatření podle písm. e) a g) hradí kraj nebo stát v souladu s působností komise pro sucho</a:t>
            </a:r>
            <a:r>
              <a:rPr lang="cs-CZ" sz="3600" dirty="0" smtClean="0"/>
              <a:t>.</a:t>
            </a:r>
          </a:p>
          <a:p>
            <a:pPr marL="0" lvl="1" indent="0" algn="just">
              <a:spcBef>
                <a:spcPts val="2000"/>
              </a:spcBef>
              <a:buNone/>
            </a:pPr>
            <a:endParaRPr lang="cs-CZ" sz="3600" dirty="0" smtClean="0"/>
          </a:p>
          <a:p>
            <a:pPr marL="360000" lvl="1" algn="just">
              <a:spcBef>
                <a:spcPts val="2000"/>
              </a:spcBef>
            </a:pPr>
            <a:r>
              <a:rPr lang="cs-CZ" sz="3600" dirty="0" smtClean="0"/>
              <a:t>Komise pro sucho vede knihu činností (důvody svolání komise a vyhlášení nebo odvolání stavu nedostatku vody,  přijatá opatření). Krajský úřad zpracuje zprávu o průběhu stavu nedostatku vody, ústřední komise informuje vládu.</a:t>
            </a:r>
            <a:endParaRPr lang="cs-CZ" sz="3600" dirty="0"/>
          </a:p>
          <a:p>
            <a:pPr algn="just"/>
            <a:r>
              <a:rPr lang="cs-CZ" sz="3600" b="1" dirty="0" smtClean="0"/>
              <a:t>ORP poskytuje krajskému úřadu součinnost a údaje</a:t>
            </a:r>
            <a:r>
              <a:rPr lang="cs-CZ" sz="3600" dirty="0" smtClean="0"/>
              <a:t> potřebné pro pořízení plánu pro sucho a pro činnost krajské komise pro sucho.</a:t>
            </a:r>
          </a:p>
          <a:p>
            <a:pPr algn="just"/>
            <a:r>
              <a:rPr lang="cs-CZ" sz="3600" dirty="0" smtClean="0"/>
              <a:t>Každý je povinen na výzvu orgánu pro sucho poskytnout informace, které mohou mít vliv na vydávání opatření při stavu nedostatku vody.</a:t>
            </a:r>
            <a:endParaRPr lang="cs-CZ" sz="3900" dirty="0"/>
          </a:p>
          <a:p>
            <a:pPr marL="360000" lvl="1" indent="0">
              <a:buNone/>
            </a:pPr>
            <a:endParaRPr lang="cs-CZ" sz="3600" dirty="0" smtClean="0"/>
          </a:p>
          <a:p>
            <a:pPr marL="360000" lvl="1" indent="0">
              <a:buNone/>
            </a:pPr>
            <a:endParaRPr lang="cs-CZ" sz="3600" dirty="0" smtClean="0"/>
          </a:p>
          <a:p>
            <a:pPr marL="360000" lvl="1" indent="0">
              <a:buNone/>
            </a:pPr>
            <a:endParaRPr lang="cs-CZ" sz="3600" dirty="0" smtClean="0"/>
          </a:p>
          <a:p>
            <a:pPr marL="360000" lvl="1" indent="0">
              <a:buNone/>
            </a:pPr>
            <a:endParaRPr lang="cs-CZ" sz="3600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5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Další úpravy Související s hl. X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Vodoprávní dozor </a:t>
            </a:r>
            <a:r>
              <a:rPr lang="cs-CZ" sz="3600" dirty="0" smtClean="0"/>
              <a:t>(§ 110)</a:t>
            </a:r>
          </a:p>
          <a:p>
            <a:pPr marL="360000" lvl="1" indent="0">
              <a:buNone/>
            </a:pPr>
            <a:r>
              <a:rPr lang="cs-CZ" dirty="0" smtClean="0"/>
              <a:t> 	</a:t>
            </a:r>
            <a:r>
              <a:rPr lang="cs-CZ" sz="3600" dirty="0" smtClean="0"/>
              <a:t>ORP kontrolují dodržování opatření obecné povahy vydaných komisemi pro sucho,</a:t>
            </a:r>
          </a:p>
          <a:p>
            <a:pPr marL="360000" lvl="1" indent="0">
              <a:buNone/>
            </a:pPr>
            <a:r>
              <a:rPr lang="cs-CZ" sz="3600" dirty="0" smtClean="0"/>
              <a:t>	krajské úřady kontrolují dodržování rozhodnutí vydaných krajskou komisí pro sucho,</a:t>
            </a:r>
          </a:p>
          <a:p>
            <a:pPr marL="360000" lvl="1" indent="0">
              <a:buNone/>
            </a:pPr>
            <a:r>
              <a:rPr lang="cs-CZ" sz="3600" dirty="0"/>
              <a:t>	</a:t>
            </a:r>
            <a:r>
              <a:rPr lang="cs-CZ" sz="3600" dirty="0" err="1" smtClean="0"/>
              <a:t>MZe</a:t>
            </a:r>
            <a:r>
              <a:rPr lang="cs-CZ" sz="3600" dirty="0" smtClean="0"/>
              <a:t> a MŽP </a:t>
            </a:r>
            <a:r>
              <a:rPr lang="cs-CZ" sz="3600" dirty="0"/>
              <a:t>kontrolují dodržování rozhodnutí vydaných </a:t>
            </a:r>
            <a:r>
              <a:rPr lang="cs-CZ" sz="3600" dirty="0" smtClean="0"/>
              <a:t>ústřední komisí </a:t>
            </a:r>
            <a:r>
              <a:rPr lang="cs-CZ" sz="3600" dirty="0"/>
              <a:t>pro </a:t>
            </a:r>
            <a:r>
              <a:rPr lang="cs-CZ" sz="3600" dirty="0" smtClean="0"/>
              <a:t>sucho.</a:t>
            </a:r>
            <a:r>
              <a:rPr lang="cs-CZ" sz="3600" dirty="0"/>
              <a:t>	</a:t>
            </a:r>
            <a:r>
              <a:rPr lang="cs-CZ" sz="3600" dirty="0" smtClean="0"/>
              <a:t> </a:t>
            </a:r>
            <a:r>
              <a:rPr lang="cs-CZ" dirty="0" smtClean="0"/>
              <a:t> </a:t>
            </a:r>
          </a:p>
          <a:p>
            <a:r>
              <a:rPr lang="cs-CZ" sz="3600" b="1" dirty="0" smtClean="0"/>
              <a:t>Přestupky</a:t>
            </a:r>
          </a:p>
          <a:p>
            <a:pPr marL="720000">
              <a:buFont typeface="Arial" panose="020B0604020202020204" pitchFamily="34" charset="0"/>
              <a:buChar char="•"/>
            </a:pPr>
            <a:r>
              <a:rPr lang="cs-CZ" sz="3600" dirty="0" smtClean="0"/>
              <a:t>Nesplnění povinnosti uložené opatřením komise pro sucho </a:t>
            </a:r>
          </a:p>
          <a:p>
            <a:pPr marL="720000">
              <a:buFont typeface="Arial" panose="020B0604020202020204" pitchFamily="34" charset="0"/>
              <a:buChar char="•"/>
            </a:pPr>
            <a:r>
              <a:rPr lang="cs-CZ" sz="3600" dirty="0" smtClean="0"/>
              <a:t>Neposkytnutí informace orgánu pro suchu</a:t>
            </a:r>
          </a:p>
          <a:p>
            <a:pPr indent="0">
              <a:buNone/>
            </a:pPr>
            <a:endParaRPr 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12419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Související </a:t>
            </a:r>
            <a:r>
              <a:rPr lang="cs-CZ" dirty="0" smtClean="0"/>
              <a:t>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s-CZ" sz="3600" b="1" dirty="0" smtClean="0"/>
              <a:t>Změna zákona o </a:t>
            </a:r>
            <a:r>
              <a:rPr lang="cs-CZ" sz="3600" b="1" dirty="0"/>
              <a:t>působnosti Správy státních hmotných </a:t>
            </a:r>
            <a:r>
              <a:rPr lang="cs-CZ" sz="3600" b="1" dirty="0" smtClean="0"/>
              <a:t>rezerv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Možnost bezúplatného poskytnutí pohotovostních zásob při stavu nedostatku vody</a:t>
            </a:r>
          </a:p>
          <a:p>
            <a:r>
              <a:rPr lang="cs-CZ" sz="3600" b="1" dirty="0" smtClean="0"/>
              <a:t>Změna</a:t>
            </a:r>
            <a:r>
              <a:rPr lang="cs-CZ" sz="3600" dirty="0" smtClean="0"/>
              <a:t> </a:t>
            </a:r>
            <a:r>
              <a:rPr lang="cs-CZ" sz="3600" b="1" dirty="0" smtClean="0"/>
              <a:t>krizového zákona</a:t>
            </a:r>
            <a:endParaRPr lang="cs-CZ" sz="36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Komise pro sucho (povodňová komise) zasedá společně s krizovým štábem, pravomoci komise nejsou vyhlášením krizového stavu dotčeny</a:t>
            </a:r>
          </a:p>
          <a:p>
            <a:pPr algn="just"/>
            <a:r>
              <a:rPr lang="cs-CZ" sz="3600" b="1" dirty="0" smtClean="0"/>
              <a:t>Změna </a:t>
            </a:r>
            <a:r>
              <a:rPr lang="cs-CZ" sz="3600" b="1" dirty="0"/>
              <a:t>zákona </a:t>
            </a:r>
            <a:r>
              <a:rPr lang="cs-CZ" sz="3600" b="1" dirty="0" smtClean="0"/>
              <a:t>o </a:t>
            </a:r>
            <a:r>
              <a:rPr lang="cs-CZ" sz="3600" b="1" dirty="0"/>
              <a:t>vodovodech a </a:t>
            </a:r>
            <a:r>
              <a:rPr lang="cs-CZ" sz="3600" b="1" dirty="0" smtClean="0"/>
              <a:t>kanalizacích</a:t>
            </a:r>
            <a:endParaRPr lang="cs-CZ" sz="3600" b="1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Právo provozovatele odstraňovat porosty ohrožující provoz zařízení, pokud tak neučinil vlastník pozemku (§ 7 odst. 6)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Oprávnění </a:t>
            </a:r>
            <a:r>
              <a:rPr lang="cs-CZ" sz="3600" dirty="0"/>
              <a:t>provozovatele přerušit nebo omezit dodávku vody bez předchozího upozornění, je-li mu při stavu nedostatku vody omezeno nakládání s vodami (§ 9 odst. 5)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Dočasné omezení užívání pitné vody z vodovodu pro veřejnou potřebu komisí pro sucho (§ 15 odst. 7</a:t>
            </a:r>
            <a:r>
              <a:rPr lang="cs-CZ" sz="3600" dirty="0" smtClean="0"/>
              <a:t>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Povinnost odběratele umožnit provozovateli přístup k vodoměru, je-li dočasně omezeno užívání pitné vody z vodovodu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Příslušnost k vydání OOP podle § 15 odst. 4 až 6 ponechána pouze ORP (zrušena obecním úřadům) </a:t>
            </a:r>
            <a:endParaRPr lang="cs-CZ" sz="36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Přestupky</a:t>
            </a:r>
          </a:p>
          <a:p>
            <a:pPr lvl="2" algn="just">
              <a:buFontTx/>
              <a:buChar char="-"/>
            </a:pPr>
            <a:r>
              <a:rPr lang="cs-CZ" sz="3600" dirty="0" smtClean="0"/>
              <a:t>za odběr nebo užívání pitné vody v rozporu s opatřením vodoprávního úřadu nebo komise pro sucho,</a:t>
            </a:r>
          </a:p>
          <a:p>
            <a:pPr lvl="2" algn="just">
              <a:buFontTx/>
              <a:buChar char="-"/>
            </a:pPr>
            <a:r>
              <a:rPr lang="cs-CZ" sz="3600" dirty="0" smtClean="0"/>
              <a:t>krajský úřad nově projednává přestupky za provozování vodovodu nebo kanalizace bez povolení </a:t>
            </a:r>
            <a:endParaRPr lang="cs-CZ" sz="3600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89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Ze - Vodní hospodářství - 16:9">
  <a:themeElements>
    <a:clrScheme name="MZe - Vodní hospodář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29B4E9"/>
      </a:accent1>
      <a:accent2>
        <a:srgbClr val="004A99"/>
      </a:accent2>
      <a:accent3>
        <a:srgbClr val="98D0BF"/>
      </a:accent3>
      <a:accent4>
        <a:srgbClr val="80733D"/>
      </a:accent4>
      <a:accent5>
        <a:srgbClr val="CDCE00"/>
      </a:accent5>
      <a:accent6>
        <a:srgbClr val="005C2B"/>
      </a:accent6>
      <a:hlink>
        <a:srgbClr val="29B4E9"/>
      </a:hlink>
      <a:folHlink>
        <a:srgbClr val="29B4E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VodniHospodarstvi_16x9.potx" id="{37C848B3-AC23-4065-ADF8-86100E7F729C}" vid="{CE7BB757-A824-4AE0-A691-561606B4467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1941</Words>
  <Application>Microsoft Office PowerPoint</Application>
  <PresentationFormat>Vlastní</PresentationFormat>
  <Paragraphs>137</Paragraphs>
  <Slides>14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MZe - Vodní hospodářství - 16:9</vt:lpstr>
      <vt:lpstr> Novela vodního zákona</vt:lpstr>
      <vt:lpstr>Novela vodního zákona</vt:lpstr>
      <vt:lpstr>VYMEZENÍ POJMŮ</vt:lpstr>
      <vt:lpstr>Plán pro zvládání sucha a stavu nedostatku vody </vt:lpstr>
      <vt:lpstr>Orgány pro zvládání sucha a stavu nedostatku vody předpovědní služba</vt:lpstr>
      <vt:lpstr>Vydávání opatření při stavu nedostatku vody</vt:lpstr>
      <vt:lpstr>Vydávání opatření při stavu nedostatku vody</vt:lpstr>
      <vt:lpstr>Další úpravy Související s hl. X</vt:lpstr>
      <vt:lpstr>Další Související zákony</vt:lpstr>
      <vt:lpstr>Další SOUVISEJÍCÍ zákony</vt:lpstr>
      <vt:lpstr>ostatní změny vodního zákona</vt:lpstr>
      <vt:lpstr>ostatní změny vodního zákona</vt:lpstr>
      <vt:lpstr>další přijaté novely vodního zákona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2017-09-03T22:06:06Z</dcterms:created>
  <dcterms:modified xsi:type="dcterms:W3CDTF">2021-10-22T12:34:36Z</dcterms:modified>
</cp:coreProperties>
</file>