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271" r:id="rId2"/>
    <p:sldId id="270" r:id="rId3"/>
    <p:sldId id="268" r:id="rId4"/>
    <p:sldId id="274" r:id="rId5"/>
    <p:sldId id="278" r:id="rId6"/>
    <p:sldId id="302" r:id="rId7"/>
    <p:sldId id="273" r:id="rId8"/>
    <p:sldId id="325" r:id="rId9"/>
    <p:sldId id="297" r:id="rId10"/>
    <p:sldId id="311" r:id="rId11"/>
    <p:sldId id="312" r:id="rId12"/>
    <p:sldId id="313" r:id="rId13"/>
    <p:sldId id="315" r:id="rId14"/>
    <p:sldId id="316" r:id="rId15"/>
    <p:sldId id="319" r:id="rId16"/>
    <p:sldId id="317" r:id="rId17"/>
    <p:sldId id="321" r:id="rId18"/>
    <p:sldId id="322" r:id="rId19"/>
    <p:sldId id="323" r:id="rId20"/>
    <p:sldId id="324" r:id="rId21"/>
    <p:sldId id="295" r:id="rId22"/>
    <p:sldId id="327" r:id="rId23"/>
    <p:sldId id="331" r:id="rId24"/>
    <p:sldId id="298" r:id="rId25"/>
    <p:sldId id="280" r:id="rId26"/>
  </p:sldIdLst>
  <p:sldSz cx="13004800" cy="9753600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068">
          <p15:clr>
            <a:srgbClr val="A4A3A4"/>
          </p15:clr>
        </p15:guide>
        <p15:guide id="2" pos="7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143"/>
    <a:srgbClr val="66D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41" autoAdjust="0"/>
    <p:restoredTop sz="94388" autoAdjust="0"/>
  </p:normalViewPr>
  <p:slideViewPr>
    <p:cSldViewPr>
      <p:cViewPr varScale="1">
        <p:scale>
          <a:sx n="47" d="100"/>
          <a:sy n="47" d="100"/>
        </p:scale>
        <p:origin x="1296" y="60"/>
      </p:cViewPr>
      <p:guideLst>
        <p:guide orient="horz" pos="5068"/>
        <p:guide pos="785"/>
      </p:guideLst>
    </p:cSldViewPr>
  </p:slideViewPr>
  <p:outlineViewPr>
    <p:cViewPr>
      <p:scale>
        <a:sx n="33" d="100"/>
        <a:sy n="33" d="100"/>
      </p:scale>
      <p:origin x="0" y="4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88B2C5-DCE3-4107-8AC7-B6754F064E3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405918A-C551-4D98-B215-C3E3C8E92F15}">
      <dgm:prSet phldrT="[Text]" custT="1"/>
      <dgm:spPr>
        <a:solidFill>
          <a:srgbClr val="7BC143"/>
        </a:solidFill>
        <a:ln>
          <a:solidFill>
            <a:srgbClr val="7BC143"/>
          </a:solidFill>
        </a:ln>
      </dgm:spPr>
      <dgm:t>
        <a:bodyPr/>
        <a:lstStyle/>
        <a:p>
          <a:r>
            <a:rPr lang="cs-CZ" sz="2000" dirty="0">
              <a:latin typeface="Arial Black" panose="020B0A04020102020204" pitchFamily="34" charset="0"/>
              <a:cs typeface="Arial" panose="020B0604020202020204" pitchFamily="34" charset="0"/>
            </a:rPr>
            <a:t>Předběžné vyhodnocení  povodňových rizik </a:t>
          </a:r>
        </a:p>
        <a:p>
          <a:r>
            <a:rPr lang="cs-CZ" sz="2000" dirty="0">
              <a:latin typeface="Arial Black" panose="020B0A04020102020204" pitchFamily="34" charset="0"/>
              <a:cs typeface="Arial" panose="020B0604020202020204" pitchFamily="34" charset="0"/>
            </a:rPr>
            <a:t> 2011, 2018</a:t>
          </a:r>
        </a:p>
      </dgm:t>
    </dgm:pt>
    <dgm:pt modelId="{C54DBBCF-AF26-43F0-AF88-D077A9201A3F}" type="parTrans" cxnId="{639B78D3-5DC8-4120-8570-C04DEEE64D46}">
      <dgm:prSet/>
      <dgm:spPr/>
      <dgm:t>
        <a:bodyPr/>
        <a:lstStyle/>
        <a:p>
          <a:endParaRPr lang="cs-CZ"/>
        </a:p>
      </dgm:t>
    </dgm:pt>
    <dgm:pt modelId="{A211B1C0-716D-461F-A70D-D4D05EB7D070}" type="sibTrans" cxnId="{639B78D3-5DC8-4120-8570-C04DEEE64D46}">
      <dgm:prSet custT="1"/>
      <dgm:spPr>
        <a:solidFill>
          <a:srgbClr val="7BC143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500" kern="1200">
            <a:solidFill>
              <a:srgbClr val="FFFFFF"/>
            </a:solidFill>
            <a:latin typeface="Myriad Pro"/>
            <a:ea typeface="ヒラギノ角ゴ ProN W3"/>
            <a:cs typeface="ヒラギノ角ゴ ProN W3"/>
          </a:endParaRPr>
        </a:p>
      </dgm:t>
    </dgm:pt>
    <dgm:pt modelId="{2C60D010-B55B-4D61-A9B0-455506114BE3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  <a:latin typeface="Arial Black" panose="020B0A04020102020204" pitchFamily="34" charset="0"/>
            </a:rPr>
            <a:t>Mapy povodňového nebezpečí a povodňových rizik </a:t>
          </a:r>
        </a:p>
        <a:p>
          <a:r>
            <a:rPr lang="cs-CZ" sz="2000" dirty="0">
              <a:latin typeface="Arial Black" panose="020B0A04020102020204" pitchFamily="34" charset="0"/>
            </a:rPr>
            <a:t>2013, </a:t>
          </a:r>
          <a:r>
            <a:rPr lang="cs-CZ" sz="2000" dirty="0">
              <a:solidFill>
                <a:schemeClr val="tx1"/>
              </a:solidFill>
              <a:latin typeface="Arial Black" panose="020B0A04020102020204" pitchFamily="34" charset="0"/>
            </a:rPr>
            <a:t>2019</a:t>
          </a:r>
        </a:p>
      </dgm:t>
    </dgm:pt>
    <dgm:pt modelId="{4832D7CD-7647-456E-BBF7-B82EB8CC2468}" type="parTrans" cxnId="{DA74ED8F-2F4A-43CE-B091-BD33DC7E8BE9}">
      <dgm:prSet/>
      <dgm:spPr/>
      <dgm:t>
        <a:bodyPr/>
        <a:lstStyle/>
        <a:p>
          <a:endParaRPr lang="cs-CZ"/>
        </a:p>
      </dgm:t>
    </dgm:pt>
    <dgm:pt modelId="{C0FC329A-2E84-4E0B-B9BA-06A624258DF7}" type="sibTrans" cxnId="{DA74ED8F-2F4A-43CE-B091-BD33DC7E8BE9}">
      <dgm:prSet/>
      <dgm:spPr/>
      <dgm:t>
        <a:bodyPr/>
        <a:lstStyle/>
        <a:p>
          <a:endParaRPr lang="cs-CZ"/>
        </a:p>
      </dgm:t>
    </dgm:pt>
    <dgm:pt modelId="{61773BA3-F5EB-4CFF-B6FE-51C8E31D05DC}">
      <dgm:prSet phldrT="[Text]" custT="1"/>
      <dgm:spPr>
        <a:ln>
          <a:solidFill>
            <a:srgbClr val="7BC143"/>
          </a:solidFill>
        </a:ln>
      </dgm:spPr>
      <dgm:t>
        <a:bodyPr/>
        <a:lstStyle/>
        <a:p>
          <a:r>
            <a:rPr lang="cs-CZ" sz="2000" dirty="0">
              <a:latin typeface="Arial Black" panose="020B0A04020102020204" pitchFamily="34" charset="0"/>
              <a:cs typeface="Times New Roman" panose="02020603050405020304" pitchFamily="18" charset="0"/>
            </a:rPr>
            <a:t>Plány pro zvládání povodňových rizik </a:t>
          </a:r>
        </a:p>
        <a:p>
          <a:r>
            <a:rPr lang="cs-CZ" sz="2000" dirty="0">
              <a:latin typeface="Arial Black" panose="020B0A04020102020204" pitchFamily="34" charset="0"/>
              <a:cs typeface="Times New Roman" panose="02020603050405020304" pitchFamily="18" charset="0"/>
            </a:rPr>
            <a:t>2015, 2021</a:t>
          </a:r>
        </a:p>
      </dgm:t>
    </dgm:pt>
    <dgm:pt modelId="{17E53D1D-5423-4B66-8B84-15518D7431AA}" type="parTrans" cxnId="{76806DC3-52FD-47C1-8D67-A8FBE903E1A4}">
      <dgm:prSet/>
      <dgm:spPr/>
      <dgm:t>
        <a:bodyPr/>
        <a:lstStyle/>
        <a:p>
          <a:endParaRPr lang="cs-CZ"/>
        </a:p>
      </dgm:t>
    </dgm:pt>
    <dgm:pt modelId="{BDAFE8B5-9F80-4E8D-823F-72F04005DAF1}" type="sibTrans" cxnId="{76806DC3-52FD-47C1-8D67-A8FBE903E1A4}">
      <dgm:prSet/>
      <dgm:spPr>
        <a:solidFill>
          <a:schemeClr val="accent2"/>
        </a:solidFill>
      </dgm:spPr>
      <dgm:t>
        <a:bodyPr/>
        <a:lstStyle/>
        <a:p>
          <a:endParaRPr lang="cs-CZ"/>
        </a:p>
      </dgm:t>
    </dgm:pt>
    <dgm:pt modelId="{B5EA6A90-26A5-419D-82A1-3C4C388A1F24}" type="pres">
      <dgm:prSet presAssocID="{AA88B2C5-DCE3-4107-8AC7-B6754F064E3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0CDC038-DE93-46BF-B2B0-BFBFFD854AB8}" type="pres">
      <dgm:prSet presAssocID="{A405918A-C551-4D98-B215-C3E3C8E92F1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C94B048-7264-4C97-9BBF-8A458F11F6BE}" type="pres">
      <dgm:prSet presAssocID="{A211B1C0-716D-461F-A70D-D4D05EB7D070}" presName="sibTrans" presStyleLbl="sibTrans2D1" presStyleIdx="0" presStyleCnt="3"/>
      <dgm:spPr>
        <a:xfrm rot="3600000">
          <a:off x="5402818" y="2621298"/>
          <a:ext cx="711643" cy="908351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CDC420F0-5F72-4F3C-A32A-B2B1704CC888}" type="pres">
      <dgm:prSet presAssocID="{A211B1C0-716D-461F-A70D-D4D05EB7D070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88A92EEB-40F9-4A8E-9042-B30F11DDBEA1}" type="pres">
      <dgm:prSet presAssocID="{2C60D010-B55B-4D61-A9B0-455506114BE3}" presName="node" presStyleLbl="node1" presStyleIdx="1" presStyleCnt="3" custScaleX="10241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E59F8D-2310-4B62-B97C-EF39A98FFBF9}" type="pres">
      <dgm:prSet presAssocID="{C0FC329A-2E84-4E0B-B9BA-06A624258DF7}" presName="sibTrans" presStyleLbl="sibTrans2D1" presStyleIdx="1" presStyleCnt="3"/>
      <dgm:spPr/>
      <dgm:t>
        <a:bodyPr/>
        <a:lstStyle/>
        <a:p>
          <a:endParaRPr lang="cs-CZ"/>
        </a:p>
      </dgm:t>
    </dgm:pt>
    <dgm:pt modelId="{803007D6-DDF8-455C-ADB5-FA8BE0BF58A6}" type="pres">
      <dgm:prSet presAssocID="{C0FC329A-2E84-4E0B-B9BA-06A624258DF7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5EAB797-6BC3-4EBF-819E-5E279CD6F456}" type="pres">
      <dgm:prSet presAssocID="{61773BA3-F5EB-4CFF-B6FE-51C8E31D05D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34C1BCE-BB80-4878-9F62-C17B5E1D8ABB}" type="pres">
      <dgm:prSet presAssocID="{BDAFE8B5-9F80-4E8D-823F-72F04005DAF1}" presName="sibTrans" presStyleLbl="sibTrans2D1" presStyleIdx="2" presStyleCnt="3"/>
      <dgm:spPr/>
      <dgm:t>
        <a:bodyPr/>
        <a:lstStyle/>
        <a:p>
          <a:endParaRPr lang="cs-CZ"/>
        </a:p>
      </dgm:t>
    </dgm:pt>
    <dgm:pt modelId="{AB563491-95EB-47C6-8573-ADE3133B2E9E}" type="pres">
      <dgm:prSet presAssocID="{BDAFE8B5-9F80-4E8D-823F-72F04005DAF1}" presName="connectorText" presStyleLbl="sibTrans2D1" presStyleIdx="2" presStyleCnt="3"/>
      <dgm:spPr/>
      <dgm:t>
        <a:bodyPr/>
        <a:lstStyle/>
        <a:p>
          <a:endParaRPr lang="cs-CZ"/>
        </a:p>
      </dgm:t>
    </dgm:pt>
  </dgm:ptLst>
  <dgm:cxnLst>
    <dgm:cxn modelId="{6C0D67A2-FD5D-44A2-99E8-E467BC9BECBA}" type="presOf" srcId="{BDAFE8B5-9F80-4E8D-823F-72F04005DAF1}" destId="{AB563491-95EB-47C6-8573-ADE3133B2E9E}" srcOrd="1" destOrd="0" presId="urn:microsoft.com/office/officeart/2005/8/layout/cycle2"/>
    <dgm:cxn modelId="{6008EFBE-3AEB-446D-BFB4-BA415934F6A4}" type="presOf" srcId="{61773BA3-F5EB-4CFF-B6FE-51C8E31D05DC}" destId="{E5EAB797-6BC3-4EBF-819E-5E279CD6F456}" srcOrd="0" destOrd="0" presId="urn:microsoft.com/office/officeart/2005/8/layout/cycle2"/>
    <dgm:cxn modelId="{371F8098-4343-4081-8915-0010795F1A88}" type="presOf" srcId="{2C60D010-B55B-4D61-A9B0-455506114BE3}" destId="{88A92EEB-40F9-4A8E-9042-B30F11DDBEA1}" srcOrd="0" destOrd="0" presId="urn:microsoft.com/office/officeart/2005/8/layout/cycle2"/>
    <dgm:cxn modelId="{EDA56141-91C9-406A-B985-E1223918E105}" type="presOf" srcId="{A211B1C0-716D-461F-A70D-D4D05EB7D070}" destId="{CDC420F0-5F72-4F3C-A32A-B2B1704CC888}" srcOrd="1" destOrd="0" presId="urn:microsoft.com/office/officeart/2005/8/layout/cycle2"/>
    <dgm:cxn modelId="{2C152C18-DD7D-42C6-809D-18F0B0EA8CC8}" type="presOf" srcId="{C0FC329A-2E84-4E0B-B9BA-06A624258DF7}" destId="{C6E59F8D-2310-4B62-B97C-EF39A98FFBF9}" srcOrd="0" destOrd="0" presId="urn:microsoft.com/office/officeart/2005/8/layout/cycle2"/>
    <dgm:cxn modelId="{B2954D31-250D-4C4D-B8E5-DEABDA09C092}" type="presOf" srcId="{AA88B2C5-DCE3-4107-8AC7-B6754F064E36}" destId="{B5EA6A90-26A5-419D-82A1-3C4C388A1F24}" srcOrd="0" destOrd="0" presId="urn:microsoft.com/office/officeart/2005/8/layout/cycle2"/>
    <dgm:cxn modelId="{639B78D3-5DC8-4120-8570-C04DEEE64D46}" srcId="{AA88B2C5-DCE3-4107-8AC7-B6754F064E36}" destId="{A405918A-C551-4D98-B215-C3E3C8E92F15}" srcOrd="0" destOrd="0" parTransId="{C54DBBCF-AF26-43F0-AF88-D077A9201A3F}" sibTransId="{A211B1C0-716D-461F-A70D-D4D05EB7D070}"/>
    <dgm:cxn modelId="{9A71D844-BB27-4F2F-9DAC-84427FEE0F2D}" type="presOf" srcId="{A405918A-C551-4D98-B215-C3E3C8E92F15}" destId="{40CDC038-DE93-46BF-B2B0-BFBFFD854AB8}" srcOrd="0" destOrd="0" presId="urn:microsoft.com/office/officeart/2005/8/layout/cycle2"/>
    <dgm:cxn modelId="{76806DC3-52FD-47C1-8D67-A8FBE903E1A4}" srcId="{AA88B2C5-DCE3-4107-8AC7-B6754F064E36}" destId="{61773BA3-F5EB-4CFF-B6FE-51C8E31D05DC}" srcOrd="2" destOrd="0" parTransId="{17E53D1D-5423-4B66-8B84-15518D7431AA}" sibTransId="{BDAFE8B5-9F80-4E8D-823F-72F04005DAF1}"/>
    <dgm:cxn modelId="{DA74ED8F-2F4A-43CE-B091-BD33DC7E8BE9}" srcId="{AA88B2C5-DCE3-4107-8AC7-B6754F064E36}" destId="{2C60D010-B55B-4D61-A9B0-455506114BE3}" srcOrd="1" destOrd="0" parTransId="{4832D7CD-7647-456E-BBF7-B82EB8CC2468}" sibTransId="{C0FC329A-2E84-4E0B-B9BA-06A624258DF7}"/>
    <dgm:cxn modelId="{4D9C082E-13A2-4BB2-9559-F7171EEE80D6}" type="presOf" srcId="{BDAFE8B5-9F80-4E8D-823F-72F04005DAF1}" destId="{434C1BCE-BB80-4878-9F62-C17B5E1D8ABB}" srcOrd="0" destOrd="0" presId="urn:microsoft.com/office/officeart/2005/8/layout/cycle2"/>
    <dgm:cxn modelId="{9EF449D7-8995-451F-8044-1876BD3175EE}" type="presOf" srcId="{C0FC329A-2E84-4E0B-B9BA-06A624258DF7}" destId="{803007D6-DDF8-455C-ADB5-FA8BE0BF58A6}" srcOrd="1" destOrd="0" presId="urn:microsoft.com/office/officeart/2005/8/layout/cycle2"/>
    <dgm:cxn modelId="{86A3F734-437B-4332-95E5-E5FF1A6D7848}" type="presOf" srcId="{A211B1C0-716D-461F-A70D-D4D05EB7D070}" destId="{5C94B048-7264-4C97-9BBF-8A458F11F6BE}" srcOrd="0" destOrd="0" presId="urn:microsoft.com/office/officeart/2005/8/layout/cycle2"/>
    <dgm:cxn modelId="{999832DF-D74D-4FCD-8AAC-E6D16FF3EF6A}" type="presParOf" srcId="{B5EA6A90-26A5-419D-82A1-3C4C388A1F24}" destId="{40CDC038-DE93-46BF-B2B0-BFBFFD854AB8}" srcOrd="0" destOrd="0" presId="urn:microsoft.com/office/officeart/2005/8/layout/cycle2"/>
    <dgm:cxn modelId="{04045541-A9A8-41DD-A806-F8B5C21FF20F}" type="presParOf" srcId="{B5EA6A90-26A5-419D-82A1-3C4C388A1F24}" destId="{5C94B048-7264-4C97-9BBF-8A458F11F6BE}" srcOrd="1" destOrd="0" presId="urn:microsoft.com/office/officeart/2005/8/layout/cycle2"/>
    <dgm:cxn modelId="{8D395C5E-57DF-44DE-AD62-46375F772BB4}" type="presParOf" srcId="{5C94B048-7264-4C97-9BBF-8A458F11F6BE}" destId="{CDC420F0-5F72-4F3C-A32A-B2B1704CC888}" srcOrd="0" destOrd="0" presId="urn:microsoft.com/office/officeart/2005/8/layout/cycle2"/>
    <dgm:cxn modelId="{83E19E46-A269-472F-ABE3-E9B43CCE3CA2}" type="presParOf" srcId="{B5EA6A90-26A5-419D-82A1-3C4C388A1F24}" destId="{88A92EEB-40F9-4A8E-9042-B30F11DDBEA1}" srcOrd="2" destOrd="0" presId="urn:microsoft.com/office/officeart/2005/8/layout/cycle2"/>
    <dgm:cxn modelId="{95D552D4-FF2F-43DC-AB55-E4E02917594D}" type="presParOf" srcId="{B5EA6A90-26A5-419D-82A1-3C4C388A1F24}" destId="{C6E59F8D-2310-4B62-B97C-EF39A98FFBF9}" srcOrd="3" destOrd="0" presId="urn:microsoft.com/office/officeart/2005/8/layout/cycle2"/>
    <dgm:cxn modelId="{0A634C0B-E4FB-4156-8294-891283D7B715}" type="presParOf" srcId="{C6E59F8D-2310-4B62-B97C-EF39A98FFBF9}" destId="{803007D6-DDF8-455C-ADB5-FA8BE0BF58A6}" srcOrd="0" destOrd="0" presId="urn:microsoft.com/office/officeart/2005/8/layout/cycle2"/>
    <dgm:cxn modelId="{8ED4F72B-858D-4E5F-BAA8-24175F8A2C84}" type="presParOf" srcId="{B5EA6A90-26A5-419D-82A1-3C4C388A1F24}" destId="{E5EAB797-6BC3-4EBF-819E-5E279CD6F456}" srcOrd="4" destOrd="0" presId="urn:microsoft.com/office/officeart/2005/8/layout/cycle2"/>
    <dgm:cxn modelId="{563C40E1-9BBA-4B60-9E7D-DDE70BC3C680}" type="presParOf" srcId="{B5EA6A90-26A5-419D-82A1-3C4C388A1F24}" destId="{434C1BCE-BB80-4878-9F62-C17B5E1D8ABB}" srcOrd="5" destOrd="0" presId="urn:microsoft.com/office/officeart/2005/8/layout/cycle2"/>
    <dgm:cxn modelId="{7F09E7D5-CC83-4BBF-BC0C-1FC8C015CBFC}" type="presParOf" srcId="{434C1BCE-BB80-4878-9F62-C17B5E1D8ABB}" destId="{AB563491-95EB-47C6-8573-ADE3133B2E9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15E330-5E90-4048-9FDE-44546324EF29}" type="doc">
      <dgm:prSet loTypeId="urn:microsoft.com/office/officeart/2005/8/layout/pyramid2" loCatId="pyramid" qsTypeId="urn:microsoft.com/office/officeart/2005/8/quickstyle/3d1" qsCatId="3D" csTypeId="urn:microsoft.com/office/officeart/2005/8/colors/colorful3" csCatId="colorful" phldr="1"/>
      <dgm:spPr/>
    </dgm:pt>
    <dgm:pt modelId="{CB497783-9C7A-47F1-BCE5-97E59D4A439D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sz="2000" b="1" dirty="0">
              <a:latin typeface="Arial" panose="020B0604020202020204" pitchFamily="34" charset="0"/>
              <a:cs typeface="Arial" panose="020B0604020202020204" pitchFamily="34" charset="0"/>
            </a:rPr>
            <a:t>Mezinárodní plány pro zvládání povodňových rizik (3)</a:t>
          </a:r>
        </a:p>
      </dgm:t>
    </dgm:pt>
    <dgm:pt modelId="{44302682-4219-4828-B22B-5D4DCFF1E219}" type="parTrans" cxnId="{4B7E04BE-8ED2-4475-887F-1AB21630EDBE}">
      <dgm:prSet/>
      <dgm:spPr/>
      <dgm:t>
        <a:bodyPr/>
        <a:lstStyle/>
        <a:p>
          <a:endParaRPr lang="cs-CZ"/>
        </a:p>
      </dgm:t>
    </dgm:pt>
    <dgm:pt modelId="{26F427EC-0F7F-470E-9418-972F8F3161E1}" type="sibTrans" cxnId="{4B7E04BE-8ED2-4475-887F-1AB21630EDBE}">
      <dgm:prSet/>
      <dgm:spPr/>
      <dgm:t>
        <a:bodyPr/>
        <a:lstStyle/>
        <a:p>
          <a:endParaRPr lang="cs-CZ"/>
        </a:p>
      </dgm:t>
    </dgm:pt>
    <dgm:pt modelId="{23B5CD3E-5D0F-4C46-AF37-EC1D821161C4}">
      <dgm:prSet phldrT="[Text]" custT="1"/>
      <dgm:spPr>
        <a:solidFill>
          <a:srgbClr val="006600">
            <a:alpha val="90000"/>
          </a:srgbClr>
        </a:solidFill>
        <a:ln>
          <a:solidFill>
            <a:srgbClr val="006600"/>
          </a:solidFill>
        </a:ln>
      </dgm:spPr>
      <dgm:t>
        <a:bodyPr/>
        <a:lstStyle/>
        <a:p>
          <a:r>
            <a:rPr lang="cs-CZ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Plány pro zvládání povodňových rizik (3)</a:t>
          </a:r>
        </a:p>
      </dgm:t>
    </dgm:pt>
    <dgm:pt modelId="{CE822457-C7EA-466E-AEA4-73361F3D77DF}" type="parTrans" cxnId="{6EA71182-5E53-47C8-833C-8A1A1DB5EBF6}">
      <dgm:prSet/>
      <dgm:spPr/>
      <dgm:t>
        <a:bodyPr/>
        <a:lstStyle/>
        <a:p>
          <a:endParaRPr lang="cs-CZ"/>
        </a:p>
      </dgm:t>
    </dgm:pt>
    <dgm:pt modelId="{ED0E79CB-C416-4AC9-A3A3-2C436055400D}" type="sibTrans" cxnId="{6EA71182-5E53-47C8-833C-8A1A1DB5EBF6}">
      <dgm:prSet/>
      <dgm:spPr/>
      <dgm:t>
        <a:bodyPr/>
        <a:lstStyle/>
        <a:p>
          <a:endParaRPr lang="cs-CZ"/>
        </a:p>
      </dgm:t>
    </dgm:pt>
    <dgm:pt modelId="{B1165DA2-6CA5-4FAE-83D6-6E03F7956FCB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sz="2000" b="1" dirty="0">
              <a:latin typeface="Arial" panose="020B0604020202020204" pitchFamily="34" charset="0"/>
              <a:cs typeface="Arial" panose="020B0604020202020204" pitchFamily="34" charset="0"/>
            </a:rPr>
            <a:t>Dokumentace oblasti s významným povodňovým rizikem (187)</a:t>
          </a:r>
          <a:endParaRPr lang="cs-CZ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395E6C-9BC3-473E-B3E5-F1B54A71A098}" type="parTrans" cxnId="{05ABA7CF-30DC-4396-ADCA-609CA8A2DDBC}">
      <dgm:prSet/>
      <dgm:spPr/>
      <dgm:t>
        <a:bodyPr/>
        <a:lstStyle/>
        <a:p>
          <a:endParaRPr lang="cs-CZ"/>
        </a:p>
      </dgm:t>
    </dgm:pt>
    <dgm:pt modelId="{088939EB-713B-43CD-AEC8-D6289A86588E}" type="sibTrans" cxnId="{05ABA7CF-30DC-4396-ADCA-609CA8A2DDBC}">
      <dgm:prSet/>
      <dgm:spPr/>
      <dgm:t>
        <a:bodyPr/>
        <a:lstStyle/>
        <a:p>
          <a:endParaRPr lang="cs-CZ"/>
        </a:p>
      </dgm:t>
    </dgm:pt>
    <dgm:pt modelId="{CC60BE4D-4AE4-4330-9B9C-DF29861D7F2F}" type="pres">
      <dgm:prSet presAssocID="{CE15E330-5E90-4048-9FDE-44546324EF29}" presName="compositeShape" presStyleCnt="0">
        <dgm:presLayoutVars>
          <dgm:dir/>
          <dgm:resizeHandles/>
        </dgm:presLayoutVars>
      </dgm:prSet>
      <dgm:spPr/>
    </dgm:pt>
    <dgm:pt modelId="{0B8451DE-1DFE-412F-A2D7-3AD4570B9548}" type="pres">
      <dgm:prSet presAssocID="{CE15E330-5E90-4048-9FDE-44546324EF29}" presName="pyramid" presStyleLbl="node1" presStyleIdx="0" presStyleCnt="1" custLinFactNeighborX="-3631" custLinFactNeighborY="-2000"/>
      <dgm:spPr>
        <a:solidFill>
          <a:srgbClr val="7CBF33"/>
        </a:solidFill>
        <a:ln>
          <a:solidFill>
            <a:srgbClr val="92D050"/>
          </a:solidFill>
        </a:ln>
      </dgm:spPr>
    </dgm:pt>
    <dgm:pt modelId="{E52FB2C6-CDC1-4EA2-A227-19AA47B905FB}" type="pres">
      <dgm:prSet presAssocID="{CE15E330-5E90-4048-9FDE-44546324EF29}" presName="theList" presStyleCnt="0"/>
      <dgm:spPr/>
    </dgm:pt>
    <dgm:pt modelId="{778402F8-0E42-4C17-B96F-119789B8BD90}" type="pres">
      <dgm:prSet presAssocID="{CB497783-9C7A-47F1-BCE5-97E59D4A439D}" presName="aNode" presStyleLbl="fgAcc1" presStyleIdx="0" presStyleCnt="3" custScaleX="13852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6D13A6-B237-4431-ADA6-DC671343CCCF}" type="pres">
      <dgm:prSet presAssocID="{CB497783-9C7A-47F1-BCE5-97E59D4A439D}" presName="aSpace" presStyleCnt="0"/>
      <dgm:spPr/>
    </dgm:pt>
    <dgm:pt modelId="{2815D39E-67DA-4EFD-83B5-F13ADE0F5768}" type="pres">
      <dgm:prSet presAssocID="{23B5CD3E-5D0F-4C46-AF37-EC1D821161C4}" presName="aNode" presStyleLbl="fgAcc1" presStyleIdx="1" presStyleCnt="3" custScaleX="13974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C9AD05B-9106-45F8-8DB6-7BBDD695F6E7}" type="pres">
      <dgm:prSet presAssocID="{23B5CD3E-5D0F-4C46-AF37-EC1D821161C4}" presName="aSpace" presStyleCnt="0"/>
      <dgm:spPr/>
    </dgm:pt>
    <dgm:pt modelId="{987C0F44-1A47-429A-BA78-865DD4088C00}" type="pres">
      <dgm:prSet presAssocID="{B1165DA2-6CA5-4FAE-83D6-6E03F7956FCB}" presName="aNode" presStyleLbl="fgAcc1" presStyleIdx="2" presStyleCnt="3" custScaleX="138940" custScaleY="12618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EB6963-053E-4D9A-A57E-614510801CA1}" type="pres">
      <dgm:prSet presAssocID="{B1165DA2-6CA5-4FAE-83D6-6E03F7956FCB}" presName="aSpace" presStyleCnt="0"/>
      <dgm:spPr/>
    </dgm:pt>
  </dgm:ptLst>
  <dgm:cxnLst>
    <dgm:cxn modelId="{4B7E04BE-8ED2-4475-887F-1AB21630EDBE}" srcId="{CE15E330-5E90-4048-9FDE-44546324EF29}" destId="{CB497783-9C7A-47F1-BCE5-97E59D4A439D}" srcOrd="0" destOrd="0" parTransId="{44302682-4219-4828-B22B-5D4DCFF1E219}" sibTransId="{26F427EC-0F7F-470E-9418-972F8F3161E1}"/>
    <dgm:cxn modelId="{05ABA7CF-30DC-4396-ADCA-609CA8A2DDBC}" srcId="{CE15E330-5E90-4048-9FDE-44546324EF29}" destId="{B1165DA2-6CA5-4FAE-83D6-6E03F7956FCB}" srcOrd="2" destOrd="0" parTransId="{62395E6C-9BC3-473E-B3E5-F1B54A71A098}" sibTransId="{088939EB-713B-43CD-AEC8-D6289A86588E}"/>
    <dgm:cxn modelId="{6FCA766B-A8E8-47EC-BFA5-18259E0E2270}" type="presOf" srcId="{CE15E330-5E90-4048-9FDE-44546324EF29}" destId="{CC60BE4D-4AE4-4330-9B9C-DF29861D7F2F}" srcOrd="0" destOrd="0" presId="urn:microsoft.com/office/officeart/2005/8/layout/pyramid2"/>
    <dgm:cxn modelId="{6EA71182-5E53-47C8-833C-8A1A1DB5EBF6}" srcId="{CE15E330-5E90-4048-9FDE-44546324EF29}" destId="{23B5CD3E-5D0F-4C46-AF37-EC1D821161C4}" srcOrd="1" destOrd="0" parTransId="{CE822457-C7EA-466E-AEA4-73361F3D77DF}" sibTransId="{ED0E79CB-C416-4AC9-A3A3-2C436055400D}"/>
    <dgm:cxn modelId="{640AC766-AEB1-4BC5-8078-483DC23010B8}" type="presOf" srcId="{23B5CD3E-5D0F-4C46-AF37-EC1D821161C4}" destId="{2815D39E-67DA-4EFD-83B5-F13ADE0F5768}" srcOrd="0" destOrd="0" presId="urn:microsoft.com/office/officeart/2005/8/layout/pyramid2"/>
    <dgm:cxn modelId="{339055F7-33CE-48CD-9A17-46AB08456601}" type="presOf" srcId="{CB497783-9C7A-47F1-BCE5-97E59D4A439D}" destId="{778402F8-0E42-4C17-B96F-119789B8BD90}" srcOrd="0" destOrd="0" presId="urn:microsoft.com/office/officeart/2005/8/layout/pyramid2"/>
    <dgm:cxn modelId="{F9759638-356D-4E0A-B660-F226F2E85B42}" type="presOf" srcId="{B1165DA2-6CA5-4FAE-83D6-6E03F7956FCB}" destId="{987C0F44-1A47-429A-BA78-865DD4088C00}" srcOrd="0" destOrd="0" presId="urn:microsoft.com/office/officeart/2005/8/layout/pyramid2"/>
    <dgm:cxn modelId="{4A8C035E-4DAA-4D70-BE52-4E78C653FE2C}" type="presParOf" srcId="{CC60BE4D-4AE4-4330-9B9C-DF29861D7F2F}" destId="{0B8451DE-1DFE-412F-A2D7-3AD4570B9548}" srcOrd="0" destOrd="0" presId="urn:microsoft.com/office/officeart/2005/8/layout/pyramid2"/>
    <dgm:cxn modelId="{FD385FFF-FB21-43C6-B01B-52B1D10B34A6}" type="presParOf" srcId="{CC60BE4D-4AE4-4330-9B9C-DF29861D7F2F}" destId="{E52FB2C6-CDC1-4EA2-A227-19AA47B905FB}" srcOrd="1" destOrd="0" presId="urn:microsoft.com/office/officeart/2005/8/layout/pyramid2"/>
    <dgm:cxn modelId="{1F39E19B-7CFC-42A6-8724-EC8CB0108E89}" type="presParOf" srcId="{E52FB2C6-CDC1-4EA2-A227-19AA47B905FB}" destId="{778402F8-0E42-4C17-B96F-119789B8BD90}" srcOrd="0" destOrd="0" presId="urn:microsoft.com/office/officeart/2005/8/layout/pyramid2"/>
    <dgm:cxn modelId="{819DCC34-103C-4376-9BD7-F8D5F4F0370F}" type="presParOf" srcId="{E52FB2C6-CDC1-4EA2-A227-19AA47B905FB}" destId="{EA6D13A6-B237-4431-ADA6-DC671343CCCF}" srcOrd="1" destOrd="0" presId="urn:microsoft.com/office/officeart/2005/8/layout/pyramid2"/>
    <dgm:cxn modelId="{3BA01DC4-896B-407B-AE41-C60BDB237A21}" type="presParOf" srcId="{E52FB2C6-CDC1-4EA2-A227-19AA47B905FB}" destId="{2815D39E-67DA-4EFD-83B5-F13ADE0F5768}" srcOrd="2" destOrd="0" presId="urn:microsoft.com/office/officeart/2005/8/layout/pyramid2"/>
    <dgm:cxn modelId="{507E203F-DFF9-4435-8947-041CD5425FA7}" type="presParOf" srcId="{E52FB2C6-CDC1-4EA2-A227-19AA47B905FB}" destId="{3C9AD05B-9106-45F8-8DB6-7BBDD695F6E7}" srcOrd="3" destOrd="0" presId="urn:microsoft.com/office/officeart/2005/8/layout/pyramid2"/>
    <dgm:cxn modelId="{26982AB5-FA01-40EE-8F79-2AB6FDD260F0}" type="presParOf" srcId="{E52FB2C6-CDC1-4EA2-A227-19AA47B905FB}" destId="{987C0F44-1A47-429A-BA78-865DD4088C00}" srcOrd="4" destOrd="0" presId="urn:microsoft.com/office/officeart/2005/8/layout/pyramid2"/>
    <dgm:cxn modelId="{FF5AADCC-95D5-4475-BE9D-6C411BCB144C}" type="presParOf" srcId="{E52FB2C6-CDC1-4EA2-A227-19AA47B905FB}" destId="{CEEB6963-053E-4D9A-A57E-614510801CA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DC038-DE93-46BF-B2B0-BFBFFD854AB8}">
      <dsp:nvSpPr>
        <dsp:cNvPr id="0" name=""/>
        <dsp:cNvSpPr/>
      </dsp:nvSpPr>
      <dsp:spPr>
        <a:xfrm>
          <a:off x="3414471" y="379"/>
          <a:ext cx="2691411" cy="2691411"/>
        </a:xfrm>
        <a:prstGeom prst="ellipse">
          <a:avLst/>
        </a:prstGeom>
        <a:solidFill>
          <a:srgbClr val="7BC143"/>
        </a:solidFill>
        <a:ln w="25400" cap="flat" cmpd="sng" algn="ctr">
          <a:solidFill>
            <a:srgbClr val="7BC1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latin typeface="Arial Black" panose="020B0A04020102020204" pitchFamily="34" charset="0"/>
              <a:cs typeface="Arial" panose="020B0604020202020204" pitchFamily="34" charset="0"/>
            </a:rPr>
            <a:t>Předběžné vyhodnocení  povodňových rizik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latin typeface="Arial Black" panose="020B0A04020102020204" pitchFamily="34" charset="0"/>
              <a:cs typeface="Arial" panose="020B0604020202020204" pitchFamily="34" charset="0"/>
            </a:rPr>
            <a:t> 2011, 2018</a:t>
          </a:r>
        </a:p>
      </dsp:txBody>
      <dsp:txXfrm>
        <a:off x="3808619" y="394527"/>
        <a:ext cx="1903115" cy="1903115"/>
      </dsp:txXfrm>
    </dsp:sp>
    <dsp:sp modelId="{5C94B048-7264-4C97-9BBF-8A458F11F6BE}">
      <dsp:nvSpPr>
        <dsp:cNvPr id="0" name=""/>
        <dsp:cNvSpPr/>
      </dsp:nvSpPr>
      <dsp:spPr>
        <a:xfrm rot="3600000">
          <a:off x="5402818" y="2621298"/>
          <a:ext cx="711643" cy="908351"/>
        </a:xfrm>
        <a:prstGeom prst="rightArrow">
          <a:avLst>
            <a:gd name="adj1" fmla="val 60000"/>
            <a:gd name="adj2" fmla="val 50000"/>
          </a:avLst>
        </a:prstGeom>
        <a:solidFill>
          <a:srgbClr val="7BC143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500" kern="1200">
            <a:solidFill>
              <a:srgbClr val="FFFFFF"/>
            </a:solidFill>
            <a:latin typeface="Myriad Pro"/>
            <a:ea typeface="ヒラギノ角ゴ ProN W3"/>
            <a:cs typeface="ヒラギノ角ゴ ProN W3"/>
          </a:endParaRPr>
        </a:p>
      </dsp:txBody>
      <dsp:txXfrm>
        <a:off x="5456191" y="2710523"/>
        <a:ext cx="498150" cy="545011"/>
      </dsp:txXfrm>
    </dsp:sp>
    <dsp:sp modelId="{88A92EEB-40F9-4A8E-9042-B30F11DDBEA1}">
      <dsp:nvSpPr>
        <dsp:cNvPr id="0" name=""/>
        <dsp:cNvSpPr/>
      </dsp:nvSpPr>
      <dsp:spPr>
        <a:xfrm>
          <a:off x="5402970" y="3500897"/>
          <a:ext cx="2756463" cy="2691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solidFill>
                <a:schemeClr val="tx1"/>
              </a:solidFill>
              <a:latin typeface="Arial Black" panose="020B0A04020102020204" pitchFamily="34" charset="0"/>
            </a:rPr>
            <a:t>Mapy povodňového nebezpečí a povodňových rizik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latin typeface="Arial Black" panose="020B0A04020102020204" pitchFamily="34" charset="0"/>
            </a:rPr>
            <a:t>2013, </a:t>
          </a:r>
          <a:r>
            <a:rPr lang="cs-CZ" sz="2000" kern="1200" dirty="0">
              <a:solidFill>
                <a:schemeClr val="tx1"/>
              </a:solidFill>
              <a:latin typeface="Arial Black" panose="020B0A04020102020204" pitchFamily="34" charset="0"/>
            </a:rPr>
            <a:t>2019</a:t>
          </a:r>
        </a:p>
      </dsp:txBody>
      <dsp:txXfrm>
        <a:off x="5806645" y="3895045"/>
        <a:ext cx="1949113" cy="1903115"/>
      </dsp:txXfrm>
    </dsp:sp>
    <dsp:sp modelId="{C6E59F8D-2310-4B62-B97C-EF39A98FFBF9}">
      <dsp:nvSpPr>
        <dsp:cNvPr id="0" name=""/>
        <dsp:cNvSpPr/>
      </dsp:nvSpPr>
      <dsp:spPr>
        <a:xfrm rot="10800000">
          <a:off x="4414386" y="4392427"/>
          <a:ext cx="698599" cy="908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100" kern="1200"/>
        </a:p>
      </dsp:txBody>
      <dsp:txXfrm rot="10800000">
        <a:off x="4623966" y="4574097"/>
        <a:ext cx="489019" cy="545011"/>
      </dsp:txXfrm>
    </dsp:sp>
    <dsp:sp modelId="{E5EAB797-6BC3-4EBF-819E-5E279CD6F456}">
      <dsp:nvSpPr>
        <dsp:cNvPr id="0" name=""/>
        <dsp:cNvSpPr/>
      </dsp:nvSpPr>
      <dsp:spPr>
        <a:xfrm>
          <a:off x="1393446" y="3500897"/>
          <a:ext cx="2691411" cy="26914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BC14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latin typeface="Arial Black" panose="020B0A04020102020204" pitchFamily="34" charset="0"/>
              <a:cs typeface="Times New Roman" panose="02020603050405020304" pitchFamily="18" charset="0"/>
            </a:rPr>
            <a:t>Plány pro zvládání povodňových rizik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latin typeface="Arial Black" panose="020B0A04020102020204" pitchFamily="34" charset="0"/>
              <a:cs typeface="Times New Roman" panose="02020603050405020304" pitchFamily="18" charset="0"/>
            </a:rPr>
            <a:t>2015, 2021</a:t>
          </a:r>
        </a:p>
      </dsp:txBody>
      <dsp:txXfrm>
        <a:off x="1787594" y="3895045"/>
        <a:ext cx="1903115" cy="1903115"/>
      </dsp:txXfrm>
    </dsp:sp>
    <dsp:sp modelId="{434C1BCE-BB80-4878-9F62-C17B5E1D8ABB}">
      <dsp:nvSpPr>
        <dsp:cNvPr id="0" name=""/>
        <dsp:cNvSpPr/>
      </dsp:nvSpPr>
      <dsp:spPr>
        <a:xfrm rot="18000000">
          <a:off x="3381615" y="2659714"/>
          <a:ext cx="715838" cy="908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100" kern="1200"/>
        </a:p>
      </dsp:txBody>
      <dsp:txXfrm>
        <a:off x="3435303" y="2934374"/>
        <a:ext cx="501087" cy="545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451DE-1DFE-412F-A2D7-3AD4570B9548}">
      <dsp:nvSpPr>
        <dsp:cNvPr id="0" name=""/>
        <dsp:cNvSpPr/>
      </dsp:nvSpPr>
      <dsp:spPr>
        <a:xfrm>
          <a:off x="1126040" y="0"/>
          <a:ext cx="3600400" cy="3600400"/>
        </a:xfrm>
        <a:prstGeom prst="triangle">
          <a:avLst/>
        </a:prstGeom>
        <a:solidFill>
          <a:srgbClr val="7CBF33"/>
        </a:solidFill>
        <a:ln>
          <a:solidFill>
            <a:srgbClr val="92D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8402F8-0E42-4C17-B96F-119789B8BD90}">
      <dsp:nvSpPr>
        <dsp:cNvPr id="0" name=""/>
        <dsp:cNvSpPr/>
      </dsp:nvSpPr>
      <dsp:spPr>
        <a:xfrm>
          <a:off x="2606155" y="360346"/>
          <a:ext cx="3241891" cy="79180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>
              <a:latin typeface="Arial" panose="020B0604020202020204" pitchFamily="34" charset="0"/>
              <a:cs typeface="Arial" panose="020B0604020202020204" pitchFamily="34" charset="0"/>
            </a:rPr>
            <a:t>Mezinárodní plány pro zvládání povodňových rizik (3)</a:t>
          </a:r>
        </a:p>
      </dsp:txBody>
      <dsp:txXfrm>
        <a:off x="2644808" y="398999"/>
        <a:ext cx="3164585" cy="714500"/>
      </dsp:txXfrm>
    </dsp:sp>
    <dsp:sp modelId="{2815D39E-67DA-4EFD-83B5-F13ADE0F5768}">
      <dsp:nvSpPr>
        <dsp:cNvPr id="0" name=""/>
        <dsp:cNvSpPr/>
      </dsp:nvSpPr>
      <dsp:spPr>
        <a:xfrm>
          <a:off x="2591879" y="1251129"/>
          <a:ext cx="3270443" cy="791806"/>
        </a:xfrm>
        <a:prstGeom prst="roundRect">
          <a:avLst/>
        </a:prstGeom>
        <a:solidFill>
          <a:srgbClr val="006600">
            <a:alpha val="90000"/>
          </a:srgbClr>
        </a:solidFill>
        <a:ln w="9525" cap="flat" cmpd="sng" algn="ctr">
          <a:solidFill>
            <a:srgbClr val="0066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Plány pro zvládání povodňových rizik (3)</a:t>
          </a:r>
        </a:p>
      </dsp:txBody>
      <dsp:txXfrm>
        <a:off x="2630532" y="1289782"/>
        <a:ext cx="3193137" cy="714500"/>
      </dsp:txXfrm>
    </dsp:sp>
    <dsp:sp modelId="{987C0F44-1A47-429A-BA78-865DD4088C00}">
      <dsp:nvSpPr>
        <dsp:cNvPr id="0" name=""/>
        <dsp:cNvSpPr/>
      </dsp:nvSpPr>
      <dsp:spPr>
        <a:xfrm>
          <a:off x="2601322" y="2141912"/>
          <a:ext cx="3251557" cy="99916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>
              <a:latin typeface="Arial" panose="020B0604020202020204" pitchFamily="34" charset="0"/>
              <a:cs typeface="Arial" panose="020B0604020202020204" pitchFamily="34" charset="0"/>
            </a:rPr>
            <a:t>Dokumentace oblasti s významným povodňovým rizikem (187)</a:t>
          </a:r>
          <a:endParaRPr lang="cs-CZ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50097" y="2190687"/>
        <a:ext cx="3154007" cy="901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pPr>
              <a:defRPr/>
            </a:pPr>
            <a:fld id="{341DE077-EFAD-45F7-9648-23A848E86495}" type="datetimeFigureOut">
              <a:rPr lang="cs-CZ"/>
              <a:pPr>
                <a:defRPr/>
              </a:pPr>
              <a:t>07.10.2019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530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pPr>
              <a:defRPr/>
            </a:pPr>
            <a:fld id="{804138DD-3E93-4CB8-9D96-82F3872D97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4267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pPr>
              <a:defRPr/>
            </a:pPr>
            <a:fld id="{AC9FFA57-19BB-4AB4-989A-C6B18F6795E6}" type="datetimeFigureOut">
              <a:rPr lang="cs-CZ"/>
              <a:pPr>
                <a:defRPr/>
              </a:pPr>
              <a:t>07.10.2019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530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pPr>
              <a:defRPr/>
            </a:pPr>
            <a:fld id="{7BEC0968-DD2B-40FF-B311-5D8530236E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6757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4BC5016-DCB5-4C9D-94DF-6E34CFF6E3EF}" type="slidenum">
              <a:rPr lang="cs-CZ" altLang="cs-CZ" sz="1200" smtClean="0"/>
              <a:pPr/>
              <a:t>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43624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48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Gill Sans"/>
              </a:defRPr>
            </a:lvl9pPr>
          </a:lstStyle>
          <a:p>
            <a:pPr algn="r" eaLnBrk="1" hangingPunct="1"/>
            <a:fld id="{D5017483-F0E8-4062-BAD6-0CE225068F9E}" type="slidenum">
              <a:rPr lang="cs-CZ" altLang="cs-CZ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/>
              <a:t>8</a:t>
            </a:fld>
            <a:endParaRPr lang="cs-CZ" altLang="cs-CZ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0916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070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03040273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554893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18600" y="1257300"/>
            <a:ext cx="2616200" cy="6096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70000" y="1257300"/>
            <a:ext cx="7696200" cy="60960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452365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0000" y="2284512"/>
            <a:ext cx="10464800" cy="5760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0321024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865393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70000" y="2284413"/>
            <a:ext cx="5156200" cy="5761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78600" y="2284413"/>
            <a:ext cx="5156200" cy="5761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129760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665858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4997644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97015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990159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>
                <a:sym typeface="Myriad Pro" charset="0"/>
              </a:rPr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689170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13017501" cy="97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6188" y="2284413"/>
            <a:ext cx="1048861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>
                <a:sym typeface="Myriad Pro" charset="0"/>
              </a:rPr>
              <a:t>Kliknutím lze upravit styly předlohy textu.</a:t>
            </a:r>
          </a:p>
          <a:p>
            <a:pPr lvl="1"/>
            <a:r>
              <a:rPr lang="cs-CZ" altLang="cs-CZ" dirty="0">
                <a:sym typeface="Myriad Pro" charset="0"/>
              </a:rPr>
              <a:t>Druhá úroveň</a:t>
            </a:r>
          </a:p>
          <a:p>
            <a:pPr lvl="2"/>
            <a:r>
              <a:rPr lang="cs-CZ" altLang="cs-CZ" dirty="0">
                <a:sym typeface="Myriad Pro" charset="0"/>
              </a:rPr>
              <a:t>Třetí úroveň</a:t>
            </a:r>
          </a:p>
          <a:p>
            <a:pPr lvl="3"/>
            <a:r>
              <a:rPr lang="cs-CZ" altLang="cs-CZ" dirty="0">
                <a:sym typeface="Myriad Pro" charset="0"/>
              </a:rPr>
              <a:t>Čtvrtá úroveň</a:t>
            </a:r>
          </a:p>
          <a:p>
            <a:pPr lvl="4"/>
            <a:r>
              <a:rPr lang="cs-CZ" altLang="cs-CZ" dirty="0">
                <a:sym typeface="Myriad Pro" charset="0"/>
              </a:rPr>
              <a:t>Pátá úroveň</a:t>
            </a:r>
            <a:endParaRPr lang="en-US" altLang="cs-CZ" dirty="0">
              <a:sym typeface="Myriad Pro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484188"/>
            <a:ext cx="104648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>
                <a:sym typeface="Myriad Pro Bold Cond" charset="0"/>
              </a:rPr>
              <a:t>Kliknutím lze upravit styl.</a:t>
            </a:r>
            <a:endParaRPr lang="en-US" altLang="cs-CZ" dirty="0">
              <a:sym typeface="Myriad Pro Bold Con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BC14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Myriad Pro Bold Con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571500" indent="-5715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Myriad Pro" charset="0"/>
        </a:defRPr>
      </a:lvl1pPr>
      <a:lvl2pPr marL="1162050" indent="-533400" algn="l" defTabSz="1162050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Myriad Pro" charset="0"/>
        </a:defRPr>
      </a:lvl2pPr>
      <a:lvl3pPr marL="1790700" indent="-571500" algn="l" rtl="0" eaLnBrk="1" fontAlgn="base" hangingPunct="1">
        <a:spcBef>
          <a:spcPct val="0"/>
        </a:spcBef>
        <a:spcAft>
          <a:spcPct val="0"/>
        </a:spcAft>
        <a:buChar char="-"/>
        <a:defRPr sz="2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Myriad Pro" charset="0"/>
        </a:defRPr>
      </a:lvl3pPr>
      <a:lvl4pPr marL="2324100" indent="-5715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Myriad Pro" charset="0"/>
        </a:defRPr>
      </a:lvl4pPr>
      <a:lvl5pPr marL="2781300" indent="-571500" algn="l" rtl="0" eaLnBrk="1" fontAlgn="base" hangingPunct="1">
        <a:spcBef>
          <a:spcPct val="0"/>
        </a:spcBef>
        <a:spcAft>
          <a:spcPct val="0"/>
        </a:spcAft>
        <a:buChar char="-"/>
        <a:defRPr sz="2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Myriad Pro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://www.povis.cz/html/pzpr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Documents and Settings\user\Plocha\NOVA_PREZENTACE\Prezentace.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494" y="-325120"/>
            <a:ext cx="13871787" cy="104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1502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57784" y="340296"/>
            <a:ext cx="10896848" cy="936824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Mapy 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povodňového nebezpečí a rizik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488" y="1492250"/>
            <a:ext cx="10588625" cy="6286500"/>
          </a:xfrm>
        </p:spPr>
        <p:txBody>
          <a:bodyPr/>
          <a:lstStyle/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b="1" dirty="0">
                <a:cs typeface="Arial" pitchFamily="34" charset="0"/>
              </a:rPr>
              <a:t>Mapa povod</a:t>
            </a:r>
            <a:r>
              <a:rPr lang="cs-CZ" altLang="cs-CZ" sz="2800" b="1" dirty="0"/>
              <a:t>ň</a:t>
            </a:r>
            <a:r>
              <a:rPr lang="cs-CZ" altLang="cs-CZ" sz="2800" b="1" dirty="0">
                <a:cs typeface="Arial" pitchFamily="34" charset="0"/>
              </a:rPr>
              <a:t>ového nebezpe</a:t>
            </a:r>
            <a:r>
              <a:rPr lang="cs-CZ" altLang="cs-CZ" sz="2800" b="1" dirty="0"/>
              <a:t>č</a:t>
            </a:r>
            <a:r>
              <a:rPr lang="cs-CZ" altLang="cs-CZ" sz="2800" b="1" dirty="0">
                <a:cs typeface="Arial" pitchFamily="34" charset="0"/>
              </a:rPr>
              <a:t>í </a:t>
            </a:r>
            <a:r>
              <a:rPr lang="en-US" altLang="cs-CZ" sz="2800" dirty="0">
                <a:cs typeface="Arial" pitchFamily="34" charset="0"/>
              </a:rPr>
              <a:t>– Q5, Q20, Q100, Q500</a:t>
            </a: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Mapa rozliv</a:t>
            </a:r>
            <a:r>
              <a:rPr lang="cs-CZ" altLang="cs-CZ" sz="2800" dirty="0"/>
              <a:t>ů</a:t>
            </a:r>
            <a:r>
              <a:rPr lang="en-US" altLang="cs-CZ" sz="2800" dirty="0">
                <a:cs typeface="Arial" pitchFamily="34" charset="0"/>
              </a:rPr>
              <a:t> </a:t>
            </a:r>
            <a:r>
              <a:rPr lang="cs-CZ" altLang="cs-CZ" sz="2800" dirty="0">
                <a:cs typeface="Arial" pitchFamily="34" charset="0"/>
              </a:rPr>
              <a:t> </a:t>
            </a:r>
            <a:r>
              <a:rPr lang="cs-CZ" altLang="cs-CZ" dirty="0">
                <a:cs typeface="Arial" pitchFamily="34" charset="0"/>
              </a:rPr>
              <a:t>4</a:t>
            </a:r>
            <a:endParaRPr lang="en-US" altLang="cs-CZ" sz="2800" dirty="0">
              <a:cs typeface="Arial" pitchFamily="34" charset="0"/>
            </a:endParaRP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Mapa hloubek  4</a:t>
            </a:r>
            <a:endParaRPr lang="en-US" altLang="cs-CZ" sz="2800" dirty="0">
              <a:cs typeface="Arial" pitchFamily="34" charset="0"/>
            </a:endParaRP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Mapa rychlostí 4</a:t>
            </a:r>
            <a:endParaRPr lang="en-US" altLang="cs-CZ" sz="2800" dirty="0">
              <a:cs typeface="Arial" pitchFamily="34" charset="0"/>
            </a:endParaRPr>
          </a:p>
          <a:p>
            <a:pPr marL="0" indent="0" algn="l" eaLnBrk="1" hangingPunct="1">
              <a:buFontTx/>
              <a:buNone/>
            </a:pPr>
            <a:r>
              <a:rPr lang="en-US" altLang="cs-CZ" sz="2800" dirty="0">
                <a:cs typeface="Arial" pitchFamily="34" charset="0"/>
                <a:sym typeface="Symbol" pitchFamily="18" charset="2"/>
              </a:rPr>
              <a:t>			 </a:t>
            </a:r>
            <a:r>
              <a:rPr lang="cs-CZ" altLang="cs-CZ" sz="2800" b="1" dirty="0">
                <a:cs typeface="Arial" pitchFamily="34" charset="0"/>
              </a:rPr>
              <a:t>intenzita povodn</a:t>
            </a:r>
            <a:r>
              <a:rPr lang="cs-CZ" altLang="cs-CZ" sz="2800" b="1" dirty="0"/>
              <a:t>ě</a:t>
            </a:r>
            <a:endParaRPr lang="en-US" altLang="cs-CZ" sz="2800" b="1" dirty="0"/>
          </a:p>
          <a:p>
            <a:pPr marL="0" indent="0" algn="l" eaLnBrk="1" hangingPunct="1">
              <a:buFontTx/>
              <a:buNone/>
            </a:pPr>
            <a:endParaRPr lang="en-US" altLang="cs-CZ" sz="2800" dirty="0">
              <a:cs typeface="Arial" pitchFamily="34" charset="0"/>
            </a:endParaRPr>
          </a:p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b="1" dirty="0">
                <a:cs typeface="Arial" pitchFamily="34" charset="0"/>
              </a:rPr>
              <a:t>Mapa povod</a:t>
            </a:r>
            <a:r>
              <a:rPr lang="cs-CZ" altLang="cs-CZ" sz="2800" b="1" dirty="0"/>
              <a:t>ň</a:t>
            </a:r>
            <a:r>
              <a:rPr lang="cs-CZ" altLang="cs-CZ" sz="2800" b="1" dirty="0">
                <a:cs typeface="Arial" pitchFamily="34" charset="0"/>
              </a:rPr>
              <a:t>ového ohro</a:t>
            </a:r>
            <a:r>
              <a:rPr lang="cs-CZ" altLang="cs-CZ" sz="2800" b="1" dirty="0"/>
              <a:t>ž</a:t>
            </a:r>
            <a:r>
              <a:rPr lang="cs-CZ" altLang="cs-CZ" sz="2800" b="1" dirty="0">
                <a:cs typeface="Arial" pitchFamily="34" charset="0"/>
              </a:rPr>
              <a:t>ení</a:t>
            </a:r>
            <a:endParaRPr lang="en-US" altLang="cs-CZ" sz="2800" b="1" dirty="0">
              <a:cs typeface="Arial" pitchFamily="34" charset="0"/>
            </a:endParaRP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Metoda matice rizika (</a:t>
            </a:r>
            <a:r>
              <a:rPr lang="cs-CZ" altLang="cs-CZ" sz="2800" dirty="0" err="1">
                <a:cs typeface="Arial" pitchFamily="34" charset="0"/>
              </a:rPr>
              <a:t>Beffa</a:t>
            </a:r>
            <a:r>
              <a:rPr lang="cs-CZ" altLang="cs-CZ" sz="2800" dirty="0">
                <a:cs typeface="Arial" pitchFamily="34" charset="0"/>
              </a:rPr>
              <a:t>, </a:t>
            </a:r>
            <a:r>
              <a:rPr lang="en-US" altLang="cs-CZ" sz="2800" dirty="0">
                <a:cs typeface="Arial" pitchFamily="34" charset="0"/>
              </a:rPr>
              <a:t>Switzerland</a:t>
            </a:r>
            <a:r>
              <a:rPr lang="cs-CZ" altLang="cs-CZ" sz="2800" dirty="0">
                <a:cs typeface="Arial" pitchFamily="34" charset="0"/>
              </a:rPr>
              <a:t>)</a:t>
            </a:r>
            <a:endParaRPr lang="en-US" altLang="cs-CZ" sz="2800" dirty="0">
              <a:cs typeface="Arial" pitchFamily="34" charset="0"/>
            </a:endParaRPr>
          </a:p>
          <a:p>
            <a:pPr marL="0" lvl="2" indent="0" algn="l" eaLnBrk="1" hangingPunct="1"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Není pot</a:t>
            </a:r>
            <a:r>
              <a:rPr lang="cs-CZ" altLang="cs-CZ" sz="2800" dirty="0"/>
              <a:t>ř</a:t>
            </a:r>
            <a:r>
              <a:rPr lang="cs-CZ" altLang="cs-CZ" sz="2800" dirty="0">
                <a:cs typeface="Arial" pitchFamily="34" charset="0"/>
              </a:rPr>
              <a:t>eba kvantifikace povod</a:t>
            </a:r>
            <a:r>
              <a:rPr lang="cs-CZ" altLang="cs-CZ" sz="2800" dirty="0"/>
              <a:t>ň</a:t>
            </a:r>
            <a:r>
              <a:rPr lang="cs-CZ" altLang="cs-CZ" sz="2800" dirty="0">
                <a:cs typeface="Arial" pitchFamily="34" charset="0"/>
              </a:rPr>
              <a:t>ových </a:t>
            </a:r>
            <a:r>
              <a:rPr lang="cs-CZ" altLang="cs-CZ" sz="2800" dirty="0"/>
              <a:t>š</a:t>
            </a:r>
            <a:r>
              <a:rPr lang="cs-CZ" altLang="cs-CZ" sz="2800" dirty="0">
                <a:cs typeface="Arial" pitchFamily="34" charset="0"/>
              </a:rPr>
              <a:t>kod</a:t>
            </a:r>
            <a:endParaRPr lang="en-US" altLang="cs-CZ" sz="2800" dirty="0">
              <a:cs typeface="Arial" pitchFamily="34" charset="0"/>
            </a:endParaRPr>
          </a:p>
          <a:p>
            <a:pPr marL="0" lvl="2" indent="0" algn="l" eaLnBrk="1" hangingPunct="1">
              <a:buClr>
                <a:schemeClr val="bg1"/>
              </a:buClr>
              <a:buFontTx/>
              <a:buNone/>
            </a:pPr>
            <a:endParaRPr lang="en-US" altLang="cs-CZ" sz="2800" b="1" dirty="0">
              <a:cs typeface="Arial" pitchFamily="34" charset="0"/>
            </a:endParaRPr>
          </a:p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b="1" dirty="0">
                <a:cs typeface="Arial" pitchFamily="34" charset="0"/>
              </a:rPr>
              <a:t>Mapa povod</a:t>
            </a:r>
            <a:r>
              <a:rPr lang="cs-CZ" altLang="cs-CZ" sz="2800" b="1" dirty="0"/>
              <a:t>ň</a:t>
            </a:r>
            <a:r>
              <a:rPr lang="cs-CZ" altLang="cs-CZ" sz="2800" b="1" dirty="0">
                <a:cs typeface="Arial" pitchFamily="34" charset="0"/>
              </a:rPr>
              <a:t>ového rizika</a:t>
            </a:r>
            <a:endParaRPr lang="en-US" altLang="cs-CZ" sz="2800" b="1" dirty="0">
              <a:cs typeface="Arial" pitchFamily="34" charset="0"/>
            </a:endParaRPr>
          </a:p>
          <a:p>
            <a:pPr marL="0" lvl="4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en-US" altLang="cs-CZ" sz="2800" dirty="0">
                <a:cs typeface="Arial" pitchFamily="34" charset="0"/>
                <a:sym typeface="Symbol" pitchFamily="18" charset="2"/>
              </a:rPr>
              <a:t> 	</a:t>
            </a:r>
            <a:r>
              <a:rPr lang="cs-CZ" altLang="cs-CZ" sz="2800" b="1" dirty="0">
                <a:cs typeface="Arial" pitchFamily="34" charset="0"/>
              </a:rPr>
              <a:t>nebezpe</a:t>
            </a:r>
            <a:r>
              <a:rPr lang="cs-CZ" altLang="cs-CZ" sz="2800" b="1" dirty="0"/>
              <a:t>č</a:t>
            </a:r>
            <a:r>
              <a:rPr lang="cs-CZ" altLang="cs-CZ" sz="2800" b="1" dirty="0">
                <a:cs typeface="Arial" pitchFamily="34" charset="0"/>
              </a:rPr>
              <a:t>í</a:t>
            </a:r>
            <a:r>
              <a:rPr lang="en-US" altLang="cs-CZ" sz="2800" b="1" dirty="0">
                <a:cs typeface="Arial" pitchFamily="34" charset="0"/>
              </a:rPr>
              <a:t> + </a:t>
            </a:r>
            <a:r>
              <a:rPr lang="cs-CZ" altLang="cs-CZ" sz="2800" b="1" dirty="0">
                <a:cs typeface="Arial" pitchFamily="34" charset="0"/>
              </a:rPr>
              <a:t>citlivost objekt</a:t>
            </a:r>
            <a:r>
              <a:rPr lang="cs-CZ" altLang="cs-CZ" sz="2800" b="1" dirty="0"/>
              <a:t>ů</a:t>
            </a:r>
          </a:p>
          <a:p>
            <a:pPr marL="0" lvl="4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(integrace do územního plánování )</a:t>
            </a:r>
          </a:p>
          <a:p>
            <a:pPr marL="0" lvl="4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endParaRPr lang="en-US" altLang="cs-CZ" sz="2800" dirty="0">
              <a:cs typeface="Arial" pitchFamily="34" charset="0"/>
            </a:endParaRPr>
          </a:p>
        </p:txBody>
      </p:sp>
      <p:sp>
        <p:nvSpPr>
          <p:cNvPr id="12" name="Vývojový diagram: více dokumentů 11"/>
          <p:cNvSpPr>
            <a:spLocks noChangeArrowheads="1"/>
          </p:cNvSpPr>
          <p:nvPr/>
        </p:nvSpPr>
        <p:spPr bwMode="auto">
          <a:xfrm>
            <a:off x="9217025" y="2019300"/>
            <a:ext cx="3071813" cy="2000250"/>
          </a:xfrm>
          <a:prstGeom prst="flowChartMultidocument">
            <a:avLst/>
          </a:prstGeom>
          <a:solidFill>
            <a:schemeClr val="bg1"/>
          </a:solidFill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1pPr>
            <a:lvl2pPr marL="742950" indent="-28575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2pPr>
            <a:lvl3pPr marL="1143000" indent="-228600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3pPr>
            <a:lvl4pPr marL="1600200" indent="-22860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4pPr>
            <a:lvl5pPr marL="2057400" indent="-228600" algn="ctr" eaLnBrk="0" hangingPunct="0"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3200" dirty="0" smtClean="0">
                <a:solidFill>
                  <a:srgbClr val="000000"/>
                </a:solidFill>
                <a:sym typeface="Gill Sans"/>
              </a:rPr>
              <a:t>12</a:t>
            </a:r>
            <a:r>
              <a:rPr lang="cs-CZ" altLang="cs-CZ" sz="3200" dirty="0" smtClean="0">
                <a:solidFill>
                  <a:srgbClr val="000000"/>
                </a:solidFill>
                <a:sym typeface="Gill Sans"/>
              </a:rPr>
              <a:t> </a:t>
            </a:r>
            <a:r>
              <a:rPr lang="cs-CZ" altLang="cs-CZ" sz="3200" dirty="0">
                <a:solidFill>
                  <a:srgbClr val="000000"/>
                </a:solidFill>
                <a:sym typeface="Gill Sans"/>
              </a:rPr>
              <a:t>map</a:t>
            </a:r>
          </a:p>
        </p:txBody>
      </p:sp>
      <p:pic>
        <p:nvPicPr>
          <p:cNvPr id="7" name="Picture 2" descr="VeseliNL_MaticeRizika">
            <a:extLst>
              <a:ext uri="{FF2B5EF4-FFF2-40B4-BE49-F238E27FC236}">
                <a16:creationId xmlns:a16="http://schemas.microsoft.com/office/drawing/2014/main" xmlns="" id="{7320F3B5-1CD3-4FF2-9A3E-B0CDED839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43795" r="22308" b="11869"/>
          <a:stretch/>
        </p:blipFill>
        <p:spPr bwMode="auto">
          <a:xfrm>
            <a:off x="9214438" y="6173994"/>
            <a:ext cx="30744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AE93B3E1-81C7-4AD6-AEC0-2ADD26DA6875}"/>
              </a:ext>
            </a:extLst>
          </p:cNvPr>
          <p:cNvSpPr/>
          <p:nvPr/>
        </p:nvSpPr>
        <p:spPr>
          <a:xfrm>
            <a:off x="9699638" y="6703200"/>
            <a:ext cx="18870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4400" dirty="0">
                <a:sym typeface="Gill Sans"/>
              </a:rPr>
              <a:t>1 mapa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xmlns="" id="{AB51D9E4-077D-44AB-9540-1EA8D7881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4786" r="2487" b="40063"/>
          <a:stretch/>
        </p:blipFill>
        <p:spPr bwMode="auto">
          <a:xfrm>
            <a:off x="9154563" y="4066178"/>
            <a:ext cx="3087049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F1196BD-760E-4607-A5D7-3A03D0CF9F34}"/>
              </a:ext>
            </a:extLst>
          </p:cNvPr>
          <p:cNvSpPr/>
          <p:nvPr/>
        </p:nvSpPr>
        <p:spPr>
          <a:xfrm>
            <a:off x="9778184" y="4747126"/>
            <a:ext cx="1729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4000" dirty="0">
                <a:sym typeface="Gill Sans"/>
              </a:rPr>
              <a:t>1 mapa</a:t>
            </a:r>
          </a:p>
        </p:txBody>
      </p:sp>
    </p:spTree>
    <p:extLst>
      <p:ext uri="{BB962C8B-B14F-4D97-AF65-F5344CB8AC3E}">
        <p14:creationId xmlns:p14="http://schemas.microsoft.com/office/powerpoint/2010/main" val="1940533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484188"/>
            <a:ext cx="10464800" cy="919162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Mapy povodňového nebezpečí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341688"/>
            <a:ext cx="5976938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551238"/>
            <a:ext cx="67151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89063" y="1954213"/>
            <a:ext cx="9650412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+mn-lt"/>
              </a:rPr>
              <a:t>Hydraulické výpočty proudění vody v tocích a ZÚ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sz="28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+mn-lt"/>
              </a:rPr>
              <a:t>Dimenze modelu (1D, 2D, 1D + 2D)</a:t>
            </a:r>
          </a:p>
        </p:txBody>
      </p:sp>
    </p:spTree>
    <p:extLst>
      <p:ext uri="{BB962C8B-B14F-4D97-AF65-F5344CB8AC3E}">
        <p14:creationId xmlns:p14="http://schemas.microsoft.com/office/powerpoint/2010/main" val="4652727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412750"/>
            <a:ext cx="10464800" cy="7207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Mapy povodňového nebezpečí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258888"/>
            <a:ext cx="9002712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7274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230313"/>
            <a:ext cx="9018587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412750"/>
            <a:ext cx="10464800" cy="7207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Mapy povodňového nebezpečí</a:t>
            </a:r>
          </a:p>
        </p:txBody>
      </p:sp>
    </p:spTree>
    <p:extLst>
      <p:ext uri="{BB962C8B-B14F-4D97-AF65-F5344CB8AC3E}">
        <p14:creationId xmlns:p14="http://schemas.microsoft.com/office/powerpoint/2010/main" val="11882267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412750"/>
            <a:ext cx="10464800" cy="7207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Mapy povodňového nebezpečí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419225"/>
            <a:ext cx="92075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31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 descr="Matice_RA_VUT_pos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392238"/>
            <a:ext cx="8175625" cy="68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555625"/>
            <a:ext cx="10464800" cy="7207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Mapy povodňového nebezpečí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1563688"/>
            <a:ext cx="7561263" cy="5905500"/>
          </a:xfrm>
        </p:spPr>
        <p:txBody>
          <a:bodyPr/>
          <a:lstStyle/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b="1" dirty="0">
                <a:cs typeface="Arial" pitchFamily="34" charset="0"/>
              </a:rPr>
              <a:t>Mapa povod</a:t>
            </a:r>
            <a:r>
              <a:rPr lang="cs-CZ" altLang="cs-CZ" sz="2800" b="1" dirty="0"/>
              <a:t>ň</a:t>
            </a:r>
            <a:r>
              <a:rPr lang="cs-CZ" altLang="cs-CZ" sz="2800" b="1" dirty="0">
                <a:cs typeface="Arial" pitchFamily="34" charset="0"/>
              </a:rPr>
              <a:t>ového nebezpe</a:t>
            </a:r>
            <a:r>
              <a:rPr lang="cs-CZ" altLang="cs-CZ" sz="2800" b="1" dirty="0"/>
              <a:t>č</a:t>
            </a:r>
            <a:r>
              <a:rPr lang="cs-CZ" altLang="cs-CZ" sz="2800" b="1" dirty="0">
                <a:cs typeface="Arial" pitchFamily="34" charset="0"/>
              </a:rPr>
              <a:t>í</a:t>
            </a:r>
          </a:p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en-US" altLang="cs-CZ" sz="2800" dirty="0">
                <a:cs typeface="Arial" pitchFamily="34" charset="0"/>
              </a:rPr>
              <a:t> Q5, Q20, Q100, Q500</a:t>
            </a:r>
            <a:endParaRPr lang="cs-CZ" altLang="cs-CZ" sz="2800" dirty="0">
              <a:cs typeface="Arial" pitchFamily="34" charset="0"/>
            </a:endParaRP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Mapa rozliv</a:t>
            </a:r>
            <a:r>
              <a:rPr lang="cs-CZ" altLang="cs-CZ" sz="2800" dirty="0"/>
              <a:t>ů</a:t>
            </a:r>
            <a:r>
              <a:rPr lang="en-US" altLang="cs-CZ" sz="2800" dirty="0">
                <a:cs typeface="Arial" pitchFamily="34" charset="0"/>
              </a:rPr>
              <a:t> </a:t>
            </a: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Mapa hloubek</a:t>
            </a:r>
            <a:endParaRPr lang="en-US" altLang="cs-CZ" sz="2800" dirty="0">
              <a:cs typeface="Arial" pitchFamily="34" charset="0"/>
            </a:endParaRP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Mapa rychlostí proudu</a:t>
            </a:r>
            <a:endParaRPr lang="en-US" altLang="cs-CZ" sz="2800" dirty="0">
              <a:cs typeface="Arial" pitchFamily="34" charset="0"/>
            </a:endParaRPr>
          </a:p>
          <a:p>
            <a:pPr marL="0" indent="0" algn="l" eaLnBrk="1" hangingPunct="1">
              <a:buFontTx/>
              <a:buNone/>
            </a:pPr>
            <a:r>
              <a:rPr lang="en-US" altLang="cs-CZ" sz="2800" dirty="0">
                <a:cs typeface="Arial" pitchFamily="34" charset="0"/>
                <a:sym typeface="Symbol" pitchFamily="18" charset="2"/>
              </a:rPr>
              <a:t>			 </a:t>
            </a:r>
            <a:r>
              <a:rPr lang="cs-CZ" altLang="cs-CZ" sz="2800" b="1" dirty="0">
                <a:cs typeface="Arial" pitchFamily="34" charset="0"/>
              </a:rPr>
              <a:t>intenzita povodn</a:t>
            </a:r>
            <a:r>
              <a:rPr lang="cs-CZ" altLang="cs-CZ" sz="2800" b="1" dirty="0"/>
              <a:t>ě</a:t>
            </a:r>
          </a:p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endParaRPr lang="cs-CZ" altLang="cs-CZ" sz="2800" b="1" dirty="0"/>
          </a:p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endParaRPr lang="cs-CZ" altLang="cs-CZ" sz="2800" b="1" dirty="0">
              <a:cs typeface="Arial" pitchFamily="34" charset="0"/>
            </a:endParaRPr>
          </a:p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b="1" dirty="0">
                <a:cs typeface="Arial" pitchFamily="34" charset="0"/>
              </a:rPr>
              <a:t>Mapa povod</a:t>
            </a:r>
            <a:r>
              <a:rPr lang="cs-CZ" altLang="cs-CZ" sz="2800" b="1" dirty="0"/>
              <a:t>ň</a:t>
            </a:r>
            <a:r>
              <a:rPr lang="cs-CZ" altLang="cs-CZ" sz="2800" b="1" dirty="0">
                <a:cs typeface="Arial" pitchFamily="34" charset="0"/>
              </a:rPr>
              <a:t>ového ohro</a:t>
            </a:r>
            <a:r>
              <a:rPr lang="cs-CZ" altLang="cs-CZ" sz="2800" b="1" dirty="0"/>
              <a:t>ž</a:t>
            </a:r>
            <a:r>
              <a:rPr lang="cs-CZ" altLang="cs-CZ" sz="2800" b="1" dirty="0">
                <a:cs typeface="Arial" pitchFamily="34" charset="0"/>
              </a:rPr>
              <a:t>ení</a:t>
            </a:r>
            <a:endParaRPr lang="en-US" altLang="cs-CZ" sz="2800" b="1" dirty="0">
              <a:cs typeface="Arial" pitchFamily="34" charset="0"/>
            </a:endParaRPr>
          </a:p>
          <a:p>
            <a:pPr marL="0" lvl="1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r>
              <a:rPr lang="cs-CZ" altLang="cs-CZ" sz="2800" dirty="0">
                <a:cs typeface="Arial" pitchFamily="34" charset="0"/>
              </a:rPr>
              <a:t>Metoda matice rizika</a:t>
            </a:r>
            <a:endParaRPr lang="en-US" altLang="cs-CZ" sz="2800" b="1" dirty="0"/>
          </a:p>
          <a:p>
            <a:pPr marL="0" indent="0" algn="l" eaLnBrk="1" hangingPunct="1">
              <a:spcBef>
                <a:spcPts val="500"/>
              </a:spcBef>
              <a:buClr>
                <a:schemeClr val="bg1"/>
              </a:buClr>
              <a:buFontTx/>
              <a:buNone/>
            </a:pPr>
            <a:endParaRPr lang="en-US" altLang="cs-CZ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04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5" descr="Vzor_VeseliNL_Ohrozeni_ppt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3500"/>
            <a:ext cx="12084050" cy="9688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280988" y="5389563"/>
            <a:ext cx="12393612" cy="25114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marL="487363" indent="-487363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1pPr>
            <a:lvl2pPr marL="742950" indent="-28575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2pPr>
            <a:lvl3pPr marL="1143000" indent="-228600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3pPr>
            <a:lvl4pPr marL="1600200" indent="-22860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4pPr>
            <a:lvl5pPr marL="2057400" indent="-228600" algn="ctr" eaLnBrk="0" hangingPunct="0"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9pPr>
          </a:lstStyle>
          <a:p>
            <a:pPr algn="l" eaLnBrk="1" hangingPunct="1">
              <a:spcBef>
                <a:spcPts val="850"/>
              </a:spcBef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+mn-lt"/>
                <a:sym typeface="Gill Sans"/>
              </a:rPr>
              <a:t>Podklad pro posouzení především budoucího funkčního využití ploch</a:t>
            </a:r>
          </a:p>
          <a:p>
            <a:pPr algn="l" eaLnBrk="1" hangingPunct="1">
              <a:spcBef>
                <a:spcPts val="850"/>
              </a:spcBef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+mn-lt"/>
                <a:sym typeface="Gill Sans"/>
              </a:rPr>
              <a:t>Omezení některých aktivit v oblasti s vyšším povodňovým  ohrožením</a:t>
            </a:r>
          </a:p>
          <a:p>
            <a:pPr algn="l" eaLnBrk="1" hangingPunct="1">
              <a:spcBef>
                <a:spcPts val="850"/>
              </a:spcBef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+mn-lt"/>
                <a:sym typeface="Gill Sans"/>
              </a:rPr>
              <a:t>Využití v  územní plánování a navrhování protipovodňových opatření</a:t>
            </a:r>
          </a:p>
          <a:p>
            <a:pPr algn="l" eaLnBrk="1" hangingPunct="1">
              <a:spcBef>
                <a:spcPts val="850"/>
              </a:spcBef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+mn-lt"/>
                <a:sym typeface="Gill Sans"/>
              </a:rPr>
              <a:t>Limit pro tvorbu ÚAP - sledovaný jev č. 52a dle přílohy č. 1 část A vyhlášky č. 500/2006 Sb., ve znění pozdějších předpisů</a:t>
            </a:r>
          </a:p>
        </p:txBody>
      </p: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1030288" y="339725"/>
            <a:ext cx="10895012" cy="9556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1pPr>
            <a:lvl2pPr marL="742950" indent="-28575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2pPr>
            <a:lvl3pPr marL="1143000" indent="-228600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3pPr>
            <a:lvl4pPr marL="1600200" indent="-22860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4pPr>
            <a:lvl5pPr marL="2057400" indent="-228600" algn="ctr" eaLnBrk="0" hangingPunct="0"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4000" b="1">
                <a:latin typeface="Gill Sans"/>
                <a:sym typeface="Gill Sans"/>
              </a:rPr>
              <a:t>Mapa povodňového ohrožení</a:t>
            </a:r>
            <a:endParaRPr lang="en-US" altLang="cs-CZ" sz="4000" b="1"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27296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VeseliNL_MaticeRiz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21758" r="22308" b="11868"/>
          <a:stretch>
            <a:fillRect/>
          </a:stretch>
        </p:blipFill>
        <p:spPr bwMode="auto">
          <a:xfrm>
            <a:off x="4252913" y="1228725"/>
            <a:ext cx="8751887" cy="852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/>
          <a:stretch/>
        </p:blipFill>
        <p:spPr bwMode="auto">
          <a:xfrm>
            <a:off x="237705" y="1059309"/>
            <a:ext cx="4562896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0"/>
            <a:ext cx="13004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1pPr>
            <a:lvl2pPr marL="742950" indent="-28575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2pPr>
            <a:lvl3pPr marL="1143000" indent="-228600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3pPr>
            <a:lvl4pPr marL="1600200" indent="-22860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4pPr>
            <a:lvl5pPr marL="2057400" indent="-228600" algn="ctr" eaLnBrk="0" hangingPunct="0"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altLang="cs-CZ" sz="4000" b="1" dirty="0">
                <a:solidFill>
                  <a:srgbClr val="7BC14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rPr>
              <a:t>Mapa povodňových rizik</a:t>
            </a:r>
            <a:endParaRPr lang="en-US" altLang="cs-CZ" sz="4000" b="1" dirty="0">
              <a:solidFill>
                <a:srgbClr val="7BC14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9"/>
          <a:stretch/>
        </p:blipFill>
        <p:spPr bwMode="auto">
          <a:xfrm>
            <a:off x="287050" y="4846510"/>
            <a:ext cx="267607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951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460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6" name="Rectangle 6"/>
          <p:cNvSpPr>
            <a:spLocks noChangeArrowheads="1"/>
          </p:cNvSpPr>
          <p:nvPr/>
        </p:nvSpPr>
        <p:spPr bwMode="auto">
          <a:xfrm>
            <a:off x="0" y="196850"/>
            <a:ext cx="13004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1pPr>
            <a:lvl2pPr marL="742950" indent="-28575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2pPr>
            <a:lvl3pPr marL="1143000" indent="-228600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3pPr>
            <a:lvl4pPr marL="1600200" indent="-22860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4pPr>
            <a:lvl5pPr marL="2057400" indent="-228600" algn="ctr" eaLnBrk="0" hangingPunct="0"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altLang="cs-CZ" sz="4000" b="1" dirty="0">
                <a:solidFill>
                  <a:srgbClr val="7BC1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  <a:sym typeface="Gill Sans"/>
              </a:rPr>
              <a:t>Mapa</a:t>
            </a:r>
            <a:r>
              <a:rPr lang="cs-CZ" altLang="cs-CZ" sz="4000" b="1" dirty="0">
                <a:latin typeface="+mn-lt"/>
                <a:sym typeface="Gill Sans"/>
              </a:rPr>
              <a:t> </a:t>
            </a:r>
            <a:r>
              <a:rPr lang="cs-CZ" altLang="cs-CZ" sz="4000" b="1" dirty="0">
                <a:solidFill>
                  <a:srgbClr val="7BC1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  <a:sym typeface="Gill Sans"/>
              </a:rPr>
              <a:t>povodňových rizik</a:t>
            </a:r>
            <a:endParaRPr lang="en-US" altLang="cs-CZ" sz="4000" b="1" dirty="0">
              <a:solidFill>
                <a:srgbClr val="7BC143"/>
              </a:solidFill>
              <a:effectLst>
                <a:outerShdw blurRad="38100" dist="38100" dir="2700000" algn="tl">
                  <a:srgbClr val="C0C0C0"/>
                </a:outerShdw>
              </a:effectLst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60199" y="1127797"/>
            <a:ext cx="4146457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+mn-lt"/>
              </a:rPr>
              <a:t>Citlivé objekty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/>
          <a:stretch>
            <a:fillRect/>
          </a:stretch>
        </p:blipFill>
        <p:spPr bwMode="auto">
          <a:xfrm>
            <a:off x="1984375" y="1712913"/>
            <a:ext cx="9498013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9866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3"/>
          <p:cNvSpPr txBox="1">
            <a:spLocks noChangeArrowheads="1"/>
          </p:cNvSpPr>
          <p:nvPr/>
        </p:nvSpPr>
        <p:spPr bwMode="auto">
          <a:xfrm>
            <a:off x="939800" y="427038"/>
            <a:ext cx="11125200" cy="416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1pPr>
            <a:lvl2pPr marL="742950" indent="-28575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2pPr>
            <a:lvl3pPr marL="1143000" indent="-228600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3pPr>
            <a:lvl4pPr marL="1600200" indent="-22860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4pPr>
            <a:lvl5pPr marL="2057400" indent="-228600" algn="ctr" eaLnBrk="0" hangingPunct="0"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000" b="1" dirty="0">
                <a:solidFill>
                  <a:srgbClr val="7BC14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rPr>
              <a:t>Centrální datový sklad </a:t>
            </a:r>
          </a:p>
          <a:p>
            <a:pPr eaLnBrk="1" hangingPunct="1">
              <a:buFontTx/>
              <a:buNone/>
            </a:pPr>
            <a:endParaRPr lang="cs-CZ" altLang="cs-CZ" sz="4600" b="1" dirty="0">
              <a:sym typeface="Gill Sans"/>
            </a:endParaRPr>
          </a:p>
          <a:p>
            <a:pPr marL="636588" indent="-457200" algn="l" eaLnBrk="1" hangingPunct="1">
              <a:buFont typeface="Wingdings" panose="05000000000000000000" pitchFamily="2" charset="2"/>
              <a:buChar char="v"/>
            </a:pPr>
            <a:r>
              <a:rPr lang="cs-CZ" altLang="cs-CZ" sz="2800" dirty="0">
                <a:sym typeface="Gill Sans"/>
              </a:rPr>
              <a:t>přístup k Mapám povodňového nebezpečí a mapám povodňových rizik z 1. plánovacího období</a:t>
            </a:r>
          </a:p>
          <a:p>
            <a:pPr marL="179388" algn="l">
              <a:buNone/>
              <a:defRPr/>
            </a:pPr>
            <a:endParaRPr lang="cs-CZ" sz="2800" dirty="0">
              <a:cs typeface="Arial" charset="0"/>
            </a:endParaRPr>
          </a:p>
          <a:p>
            <a:pPr algn="l" eaLnBrk="1" hangingPunct="1">
              <a:buFontTx/>
              <a:buNone/>
            </a:pPr>
            <a:endParaRPr lang="cs-CZ" altLang="cs-CZ" sz="2800" dirty="0">
              <a:sym typeface="Gill Sans"/>
            </a:endParaRPr>
          </a:p>
          <a:p>
            <a:pPr eaLnBrk="1" hangingPunct="1"/>
            <a:endParaRPr lang="cs-CZ" altLang="cs-CZ" sz="3200" b="1" dirty="0">
              <a:sym typeface="Gill Sans"/>
            </a:endParaRPr>
          </a:p>
          <a:p>
            <a:pPr eaLnBrk="1" hangingPunct="1"/>
            <a:endParaRPr lang="cs-CZ" altLang="cs-CZ" sz="3200" dirty="0">
              <a:sym typeface="Gill Sans"/>
            </a:endParaRPr>
          </a:p>
        </p:txBody>
      </p: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1038111" y="3516804"/>
            <a:ext cx="3003401" cy="3359225"/>
            <a:chOff x="179512" y="980728"/>
            <a:chExt cx="3159537" cy="5123739"/>
          </a:xfrm>
        </p:grpSpPr>
        <p:pic>
          <p:nvPicPr>
            <p:cNvPr id="7" name="Obrázek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" t="28430" r="69124" b="31000"/>
            <a:stretch>
              <a:fillRect/>
            </a:stretch>
          </p:blipFill>
          <p:spPr bwMode="auto">
            <a:xfrm>
              <a:off x="190091" y="2271996"/>
              <a:ext cx="3148958" cy="383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32" t="23033" r="25967" b="68991"/>
            <a:stretch>
              <a:fillRect/>
            </a:stretch>
          </p:blipFill>
          <p:spPr bwMode="auto">
            <a:xfrm>
              <a:off x="852148" y="1654767"/>
              <a:ext cx="1724345" cy="64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" t="21481" r="69124" b="71538"/>
            <a:stretch>
              <a:fillRect/>
            </a:stretch>
          </p:blipFill>
          <p:spPr bwMode="auto">
            <a:xfrm>
              <a:off x="183920" y="980728"/>
              <a:ext cx="3148958" cy="659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2"/>
            <a:stretch>
              <a:fillRect/>
            </a:stretch>
          </p:blipFill>
          <p:spPr bwMode="auto">
            <a:xfrm>
              <a:off x="179512" y="1630201"/>
              <a:ext cx="633847" cy="68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4"/>
          <p:cNvGrpSpPr>
            <a:grpSpLocks/>
          </p:cNvGrpSpPr>
          <p:nvPr/>
        </p:nvGrpSpPr>
        <p:grpSpPr bwMode="auto">
          <a:xfrm>
            <a:off x="4342160" y="4903676"/>
            <a:ext cx="1666155" cy="2174230"/>
            <a:chOff x="4745106" y="3022086"/>
            <a:chExt cx="3151603" cy="3192075"/>
          </a:xfrm>
        </p:grpSpPr>
        <p:pic>
          <p:nvPicPr>
            <p:cNvPr id="13" name="Obrázek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7" t="95042" r="69124" b="2510"/>
            <a:stretch>
              <a:fillRect/>
            </a:stretch>
          </p:blipFill>
          <p:spPr bwMode="auto">
            <a:xfrm>
              <a:off x="4753041" y="5984619"/>
              <a:ext cx="3143668" cy="22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Skupina 3"/>
            <p:cNvGrpSpPr>
              <a:grpSpLocks/>
            </p:cNvGrpSpPr>
            <p:nvPr/>
          </p:nvGrpSpPr>
          <p:grpSpPr bwMode="auto">
            <a:xfrm>
              <a:off x="4745106" y="3022086"/>
              <a:ext cx="3151603" cy="2983261"/>
              <a:chOff x="3931862" y="5977467"/>
              <a:chExt cx="3151603" cy="2983261"/>
            </a:xfrm>
          </p:grpSpPr>
          <p:pic>
            <p:nvPicPr>
              <p:cNvPr id="15" name="Obrázek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8" t="68723" r="69124" b="25833"/>
              <a:stretch>
                <a:fillRect/>
              </a:stretch>
            </p:blipFill>
            <p:spPr bwMode="auto">
              <a:xfrm>
                <a:off x="3934507" y="5977467"/>
                <a:ext cx="3148958" cy="514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Obrázek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8" t="74086" r="69124" b="2843"/>
              <a:stretch>
                <a:fillRect/>
              </a:stretch>
            </p:blipFill>
            <p:spPr bwMode="auto">
              <a:xfrm>
                <a:off x="3931862" y="6781233"/>
                <a:ext cx="3148958" cy="2179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18"/>
              <a:stretch>
                <a:fillRect/>
              </a:stretch>
            </p:blipFill>
            <p:spPr bwMode="auto">
              <a:xfrm>
                <a:off x="3997980" y="6491811"/>
                <a:ext cx="559795" cy="287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Obrázek 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2" t="23082" r="25874" b="73738"/>
              <a:stretch>
                <a:fillRect/>
              </a:stretch>
            </p:blipFill>
            <p:spPr bwMode="auto">
              <a:xfrm>
                <a:off x="4586866" y="6521751"/>
                <a:ext cx="1734042" cy="259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r="51607" b="8731"/>
          <a:stretch>
            <a:fillRect/>
          </a:stretch>
        </p:blipFill>
        <p:spPr bwMode="auto">
          <a:xfrm>
            <a:off x="6502400" y="3499310"/>
            <a:ext cx="5341412" cy="342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6301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0766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36"/>
          <p:cNvSpPr txBox="1">
            <a:spLocks noChangeArrowheads="1"/>
          </p:cNvSpPr>
          <p:nvPr/>
        </p:nvSpPr>
        <p:spPr bwMode="auto">
          <a:xfrm>
            <a:off x="-1" y="352053"/>
            <a:ext cx="12695087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1pPr>
            <a:lvl2pPr marL="742950" indent="-28575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2pPr>
            <a:lvl3pPr marL="1143000" indent="-228600" algn="ctr" eaLnBrk="0" hangingPunct="0">
              <a:buChar char="•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3pPr>
            <a:lvl4pPr marL="1600200" indent="-228600" algn="ctr" eaLnBrk="0" hangingPunct="0">
              <a:buChar char="–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4pPr>
            <a:lvl5pPr marL="2057400" indent="-228600" algn="ctr" eaLnBrk="0" hangingPunct="0"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Verdana" pitchFamily="34" charset="0"/>
                <a:sym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b="1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Gill Sans"/>
              </a:rPr>
              <a:t>Ukázka mapového serveru - Mapa hloubek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r="51553" b="8730"/>
          <a:stretch>
            <a:fillRect/>
          </a:stretch>
        </p:blipFill>
        <p:spPr bwMode="auto">
          <a:xfrm>
            <a:off x="669925" y="1204913"/>
            <a:ext cx="11029950" cy="704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342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700088"/>
            <a:ext cx="10658475" cy="720725"/>
          </a:xfrm>
        </p:spPr>
        <p:txBody>
          <a:bodyPr/>
          <a:lstStyle/>
          <a:p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dirty="0" smtClean="0">
                <a:solidFill>
                  <a:srgbClr val="92D050"/>
                </a:solidFill>
              </a:rPr>
              <a:t>Aktuální </a:t>
            </a:r>
            <a:r>
              <a:rPr lang="cs-CZ" altLang="cs-CZ" dirty="0">
                <a:solidFill>
                  <a:srgbClr val="92D050"/>
                </a:solidFill>
              </a:rPr>
              <a:t>stav implementace 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36" y="1780456"/>
            <a:ext cx="12025336" cy="6768752"/>
          </a:xfrm>
        </p:spPr>
        <p:txBody>
          <a:bodyPr/>
          <a:lstStyle/>
          <a:p>
            <a:pPr marL="503238" indent="-503238" algn="l">
              <a:buFont typeface="Wingdings" pitchFamily="2" charset="2"/>
              <a:buChar char="v"/>
            </a:pPr>
            <a:r>
              <a:rPr lang="cs-CZ" altLang="cs-CZ" dirty="0"/>
              <a:t>aktualizace a přezkoumaní </a:t>
            </a:r>
            <a:r>
              <a:rPr lang="cs-CZ" altLang="cs-CZ" b="1" dirty="0"/>
              <a:t>Map povodňového nebezpečí a povodňových rizik</a:t>
            </a:r>
            <a:r>
              <a:rPr lang="cs-CZ" altLang="cs-CZ" dirty="0"/>
              <a:t> a přípravy podkladů pro </a:t>
            </a:r>
            <a:r>
              <a:rPr lang="cs-CZ" altLang="cs-CZ" b="1" dirty="0"/>
              <a:t>Plány pro zvládání povodňových rizik</a:t>
            </a:r>
            <a:r>
              <a:rPr lang="cs-CZ" altLang="cs-CZ" dirty="0"/>
              <a:t>, zabezpečeno zpracováním projektů podpořených OPŽP 2014 -2020</a:t>
            </a:r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dirty="0"/>
          </a:p>
          <a:p>
            <a:pPr marL="503238" indent="-503238" algn="l">
              <a:buFont typeface="Wingdings" pitchFamily="2" charset="2"/>
              <a:buChar char="v"/>
            </a:pPr>
            <a:r>
              <a:rPr lang="cs-CZ" altLang="cs-CZ" dirty="0"/>
              <a:t>Bude dokončena k 22.12.2019</a:t>
            </a:r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dirty="0"/>
          </a:p>
          <a:p>
            <a:pPr marL="503238" indent="-503238" algn="l">
              <a:buFont typeface="Wingdings" pitchFamily="2" charset="2"/>
              <a:buChar char="v"/>
            </a:pPr>
            <a:r>
              <a:rPr lang="cs-CZ" altLang="cs-CZ" dirty="0"/>
              <a:t>Předpoklad zveřejnění aktualizovaných map pro 2.plánovací    cyklus opět mapový portál</a:t>
            </a:r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dirty="0"/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sz="2800" dirty="0"/>
          </a:p>
          <a:p>
            <a:pPr marL="0" indent="0" algn="l">
              <a:buNone/>
            </a:pPr>
            <a:r>
              <a:rPr lang="cs-CZ" altLang="cs-CZ" dirty="0"/>
              <a:t> </a:t>
            </a:r>
            <a:r>
              <a:rPr lang="cs-CZ" altLang="cs-CZ" sz="2800" dirty="0"/>
              <a:t>     </a:t>
            </a:r>
            <a:endParaRPr lang="cs-CZ" altLang="cs-CZ" sz="2800" b="1" dirty="0">
              <a:solidFill>
                <a:srgbClr val="006600"/>
              </a:solidFill>
              <a:latin typeface="+mj-lt"/>
              <a:ea typeface="+mj-ea"/>
              <a:cs typeface="+mj-cs"/>
              <a:sym typeface="Verdana Bold"/>
            </a:endParaRPr>
          </a:p>
          <a:p>
            <a:pPr marL="68262" indent="0" algn="l">
              <a:buNone/>
            </a:pPr>
            <a:endParaRPr lang="cs-CZ" altLang="cs-CZ" sz="2800" b="1" dirty="0"/>
          </a:p>
          <a:p>
            <a:pPr indent="-503238" algn="l">
              <a:buFont typeface="Wingdings" pitchFamily="2" charset="2"/>
              <a:buChar char="v"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38194158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42579" y="268288"/>
            <a:ext cx="11305257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sym typeface="Gill Sans" charset="0"/>
              </a:rPr>
              <a:t/>
            </a:r>
            <a:b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sym typeface="Gill Sans" charset="0"/>
              </a:rPr>
            </a:br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sym typeface="Gill Sans" charset="0"/>
              </a:rPr>
              <a:t>Plány pro </a:t>
            </a:r>
            <a:r>
              <a:rPr lang="cs-CZ" altLang="cs-CZ" dirty="0">
                <a:solidFill>
                  <a:srgbClr val="92D050"/>
                </a:solidFill>
                <a:sym typeface="Gill Sans" charset="0"/>
              </a:rPr>
              <a:t>zvládání</a:t>
            </a:r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sym typeface="Gill Sans" charset="0"/>
              </a:rPr>
              <a:t> povodňových rizik</a:t>
            </a:r>
            <a:endParaRPr lang="en-US" altLang="cs-CZ" sz="3600" b="1" dirty="0">
              <a:solidFill>
                <a:schemeClr val="accent2">
                  <a:lumMod val="75000"/>
                </a:schemeClr>
              </a:solidFill>
              <a:sym typeface="Gill Sans" charset="0"/>
            </a:endParaRPr>
          </a:p>
        </p:txBody>
      </p:sp>
      <p:sp>
        <p:nvSpPr>
          <p:cNvPr id="9219" name="Obdélník 1"/>
          <p:cNvSpPr>
            <a:spLocks noChangeArrowheads="1"/>
          </p:cNvSpPr>
          <p:nvPr/>
        </p:nvSpPr>
        <p:spPr bwMode="auto">
          <a:xfrm>
            <a:off x="922859" y="1636440"/>
            <a:ext cx="10672762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 charset="0"/>
                <a:cs typeface="ヒラギノ角ゴ ProN W3" charset="0"/>
                <a:sym typeface="Gill Sans"/>
              </a:defRPr>
            </a:lvl9pPr>
          </a:lstStyle>
          <a:p>
            <a:pPr algn="l">
              <a:buFont typeface="Wingdings" pitchFamily="2" charset="2"/>
              <a:buChar char="v"/>
            </a:pPr>
            <a:r>
              <a:rPr lang="cs-CZ" alt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dokumenty :</a:t>
            </a:r>
          </a:p>
          <a:p>
            <a:pPr lvl="1" algn="l">
              <a:buFont typeface="Wingdings" pitchFamily="2" charset="2"/>
              <a:buChar char="v"/>
            </a:pPr>
            <a:r>
              <a:rPr lang="cs-CZ" alt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PpZPR v povodí Odry</a:t>
            </a:r>
          </a:p>
          <a:p>
            <a:pPr lvl="1" algn="l">
              <a:buFont typeface="Wingdings" pitchFamily="2" charset="2"/>
              <a:buChar char="v"/>
            </a:pPr>
            <a:r>
              <a:rPr lang="cs-CZ" alt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PpZPR v povodí Dunaje</a:t>
            </a:r>
          </a:p>
          <a:p>
            <a:pPr lvl="1" algn="l">
              <a:buFont typeface="Wingdings" pitchFamily="2" charset="2"/>
              <a:buChar char="v"/>
            </a:pPr>
            <a:r>
              <a:rPr lang="cs-CZ" alt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PpZPR v povodí Labe</a:t>
            </a:r>
            <a:endParaRPr lang="en-US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cs-CZ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cs-CZ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cs-CZ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cs-CZ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cs-CZ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cs-CZ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cs-CZ" alt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Schváleny vládou ČR  dne  21. prosince 2015</a:t>
            </a:r>
          </a:p>
          <a:p>
            <a:pPr algn="l">
              <a:buFont typeface="Wingdings" pitchFamily="2" charset="2"/>
              <a:buChar char="v"/>
            </a:pPr>
            <a:r>
              <a:rPr lang="cs-CZ" alt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Vydány MŽP opatřením obecné povahy</a:t>
            </a:r>
          </a:p>
          <a:p>
            <a:pPr marL="0" indent="0" algn="l"/>
            <a:r>
              <a:rPr lang="cs-CZ" altLang="cs-CZ" sz="28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yriad Pro Bold Cond" charset="0"/>
                <a:hlinkClick r:id="rId2"/>
              </a:rPr>
              <a:t>http://www.povis.cz/html/pzpr.htm</a:t>
            </a:r>
            <a:endParaRPr lang="cs-CZ" altLang="cs-CZ" sz="28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yriad Pro Bold Cond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cs-CZ" alt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Platné do vydání aktualizovaných </a:t>
            </a:r>
            <a:r>
              <a:rPr lang="cs-CZ" altLang="cs-CZ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PpZPR</a:t>
            </a:r>
            <a:endParaRPr lang="cs-CZ" alt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86124348"/>
              </p:ext>
            </p:extLst>
          </p:nvPr>
        </p:nvGraphicFramePr>
        <p:xfrm>
          <a:off x="6259240" y="1636440"/>
          <a:ext cx="711909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8520131"/>
      </p:ext>
    </p:extLst>
  </p:cSld>
  <p:clrMapOvr>
    <a:masterClrMapping/>
  </p:clrMapOvr>
  <p:transition spd="med" advTm="45478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700088"/>
            <a:ext cx="10658475" cy="720725"/>
          </a:xfrm>
        </p:spPr>
        <p:txBody>
          <a:bodyPr/>
          <a:lstStyle/>
          <a:p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dirty="0" smtClean="0">
                <a:solidFill>
                  <a:srgbClr val="92D050"/>
                </a:solidFill>
              </a:rPr>
              <a:t>Výhled </a:t>
            </a:r>
            <a:r>
              <a:rPr lang="cs-CZ" altLang="cs-CZ" dirty="0">
                <a:solidFill>
                  <a:srgbClr val="92D050"/>
                </a:solidFill>
              </a:rPr>
              <a:t>na prací na 2020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36" y="1780456"/>
            <a:ext cx="12025336" cy="6768752"/>
          </a:xfrm>
        </p:spPr>
        <p:txBody>
          <a:bodyPr/>
          <a:lstStyle/>
          <a:p>
            <a:pPr marL="503238" indent="-503238" algn="l">
              <a:buFont typeface="Wingdings" pitchFamily="2" charset="2"/>
              <a:buChar char="v"/>
            </a:pPr>
            <a:r>
              <a:rPr lang="cs-CZ" altLang="cs-CZ" dirty="0"/>
              <a:t>příprava podkladů pro aktualizaci </a:t>
            </a:r>
            <a:r>
              <a:rPr lang="cs-CZ" altLang="cs-CZ" b="1" dirty="0"/>
              <a:t>Plánů pro zvládání povodňových rizik (opatření, hodnocení platných)</a:t>
            </a:r>
            <a:r>
              <a:rPr lang="cs-CZ" altLang="cs-CZ" dirty="0"/>
              <a:t>, zabezpečeno zpracováním projektů podpořených OPŽP 2014 -2020 – oslovování správci povodí - projednání navržených opatření s obcemi</a:t>
            </a:r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dirty="0"/>
          </a:p>
          <a:p>
            <a:pPr marL="503238" indent="-503238" algn="l">
              <a:buFont typeface="Wingdings" pitchFamily="2" charset="2"/>
              <a:buChar char="v"/>
            </a:pPr>
            <a:r>
              <a:rPr lang="cs-CZ" altLang="cs-CZ" dirty="0"/>
              <a:t>Práce na aktualizacích plánů dílčích povodí a jejich součástí dokumentací oblastí s významným povodňovým rizikem</a:t>
            </a:r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dirty="0"/>
          </a:p>
          <a:p>
            <a:pPr marL="503238" indent="-503238" algn="l">
              <a:buFont typeface="Wingdings" pitchFamily="2" charset="2"/>
              <a:buChar char="v"/>
            </a:pPr>
            <a:r>
              <a:rPr lang="cs-CZ" altLang="cs-CZ" dirty="0"/>
              <a:t>Finalizace návrhů aktualizovaných </a:t>
            </a:r>
            <a:r>
              <a:rPr lang="cs-CZ" altLang="cs-CZ" dirty="0" err="1"/>
              <a:t>PpZPR</a:t>
            </a:r>
            <a:r>
              <a:rPr lang="cs-CZ" altLang="cs-CZ" dirty="0"/>
              <a:t> a PDP a jejich zveřejnění k připomínkám veřejnosti a uživatelům vody v termínu do 22. 12. 2020 </a:t>
            </a:r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sz="2800" dirty="0"/>
          </a:p>
          <a:p>
            <a:pPr marL="0" indent="0" algn="l">
              <a:buNone/>
            </a:pPr>
            <a:r>
              <a:rPr lang="cs-CZ" altLang="cs-CZ" dirty="0"/>
              <a:t> </a:t>
            </a:r>
            <a:r>
              <a:rPr lang="cs-CZ" altLang="cs-CZ" sz="2800" dirty="0"/>
              <a:t>     </a:t>
            </a:r>
            <a:endParaRPr lang="cs-CZ" altLang="cs-CZ" sz="2800" b="1" dirty="0">
              <a:solidFill>
                <a:srgbClr val="006600"/>
              </a:solidFill>
              <a:latin typeface="+mj-lt"/>
              <a:ea typeface="+mj-ea"/>
              <a:cs typeface="+mj-cs"/>
              <a:sym typeface="Verdana Bold"/>
            </a:endParaRPr>
          </a:p>
          <a:p>
            <a:pPr marL="68262" indent="0" algn="l">
              <a:buNone/>
            </a:pPr>
            <a:endParaRPr lang="cs-CZ" altLang="cs-CZ" sz="2800" b="1" dirty="0"/>
          </a:p>
          <a:p>
            <a:pPr indent="-503238" algn="l">
              <a:buFont typeface="Wingdings" pitchFamily="2" charset="2"/>
              <a:buChar char="v"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08616080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8488" y="343198"/>
            <a:ext cx="12404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cs-CZ" sz="4000" b="1" dirty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  <a:sym typeface="Myriad Pro Bold Cond" charset="0"/>
              </a:rPr>
              <a:t>Informace o implementaci naleznete:</a:t>
            </a:r>
            <a:endParaRPr lang="en-US" sz="4000" b="1" dirty="0">
              <a:solidFill>
                <a:srgbClr val="92D050"/>
              </a:solidFill>
              <a:latin typeface="Arial" pitchFamily="34" charset="0"/>
              <a:ea typeface="BatangChe" pitchFamily="49" charset="-127"/>
              <a:cs typeface="Arial" pitchFamily="34" charset="0"/>
              <a:sym typeface="Myriad Pro Bold Cond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7"/>
          <a:stretch/>
        </p:blipFill>
        <p:spPr bwMode="auto">
          <a:xfrm>
            <a:off x="388830" y="1660475"/>
            <a:ext cx="82335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45816" y="952589"/>
            <a:ext cx="1240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http://www.povis.cz/html/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1" t="525" b="5111"/>
          <a:stretch/>
        </p:blipFill>
        <p:spPr bwMode="auto">
          <a:xfrm>
            <a:off x="3894244" y="3185231"/>
            <a:ext cx="8250511" cy="48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prava 11"/>
          <p:cNvSpPr/>
          <p:nvPr/>
        </p:nvSpPr>
        <p:spPr bwMode="auto">
          <a:xfrm rot="1555991">
            <a:off x="2711313" y="5369721"/>
            <a:ext cx="2365862" cy="484632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890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40407" y="1564432"/>
            <a:ext cx="8324009" cy="61863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cs-CZ" sz="6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cs-CZ" sz="6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Děkuji za pozornost.</a:t>
            </a:r>
          </a:p>
          <a:p>
            <a:pPr algn="ctr" eaLnBrk="1" hangingPunct="1">
              <a:defRPr/>
            </a:pPr>
            <a:endParaRPr lang="cs-CZ" sz="6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  <a:p>
            <a:pPr algn="ctr" eaLnBrk="1" hangingPunct="1">
              <a:defRPr/>
            </a:pPr>
            <a:endParaRPr lang="cs-CZ" sz="6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  <a:p>
            <a:pPr algn="ctr" eaLnBrk="1" hangingPunct="1">
              <a:defRPr/>
            </a:pPr>
            <a:endParaRPr lang="cs-CZ" sz="6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  <a:p>
            <a:pPr algn="ctr" eaLnBrk="1" hangingPunct="1">
              <a:defRPr/>
            </a:pPr>
            <a:endParaRPr lang="cs-CZ" sz="6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504463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3162" y="881063"/>
            <a:ext cx="10801845" cy="7092081"/>
          </a:xfrm>
        </p:spPr>
        <p:txBody>
          <a:bodyPr/>
          <a:lstStyle/>
          <a:p>
            <a:r>
              <a:rPr lang="cs-CZ" sz="4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Implementace </a:t>
            </a:r>
            <a:br>
              <a:rPr lang="cs-CZ" sz="4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povodňové směrnice</a:t>
            </a:r>
            <a:br>
              <a:rPr lang="cs-CZ" sz="4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- 2. plánovací cyklus</a:t>
            </a:r>
            <a:br>
              <a:rPr lang="cs-CZ" sz="4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>
                <a:solidFill>
                  <a:schemeClr val="accent3"/>
                </a:solidFill>
              </a:rPr>
              <a:t/>
            </a:r>
            <a:br>
              <a:rPr lang="cs-CZ" sz="4800" dirty="0">
                <a:solidFill>
                  <a:schemeClr val="accent3"/>
                </a:solidFill>
              </a:rPr>
            </a:br>
            <a:r>
              <a:rPr lang="cs-CZ" sz="3200" dirty="0">
                <a:solidFill>
                  <a:schemeClr val="accent3"/>
                </a:solidFill>
              </a:rPr>
              <a:t/>
            </a:r>
            <a:br>
              <a:rPr lang="cs-CZ" sz="3200" dirty="0">
                <a:solidFill>
                  <a:schemeClr val="accent3"/>
                </a:solidFill>
              </a:rPr>
            </a:br>
            <a:r>
              <a:rPr lang="cs-CZ" sz="3200" dirty="0">
                <a:solidFill>
                  <a:schemeClr val="accent3"/>
                </a:solidFill>
              </a:rPr>
              <a:t/>
            </a:r>
            <a:br>
              <a:rPr lang="cs-CZ" sz="3200" dirty="0">
                <a:solidFill>
                  <a:schemeClr val="accent3"/>
                </a:solidFill>
              </a:rPr>
            </a:br>
            <a:r>
              <a:rPr lang="cs-CZ" sz="3200" dirty="0">
                <a:solidFill>
                  <a:schemeClr val="accent3"/>
                </a:solidFill>
              </a:rPr>
              <a:t/>
            </a:r>
            <a:br>
              <a:rPr lang="cs-CZ" sz="3200" dirty="0">
                <a:solidFill>
                  <a:schemeClr val="accent3"/>
                </a:solidFill>
              </a:rPr>
            </a:br>
            <a:r>
              <a:rPr lang="cs-CZ" b="0" dirty="0">
                <a:solidFill>
                  <a:schemeClr val="accent3"/>
                </a:solidFill>
              </a:rPr>
              <a:t/>
            </a:r>
            <a:br>
              <a:rPr lang="cs-CZ" b="0" dirty="0">
                <a:solidFill>
                  <a:schemeClr val="accent3"/>
                </a:solidFill>
              </a:rPr>
            </a:br>
            <a:r>
              <a:rPr lang="cs-CZ" sz="2800" b="0" dirty="0">
                <a:solidFill>
                  <a:schemeClr val="accent3"/>
                </a:solidFill>
              </a:rPr>
              <a:t>Setkání s vodoprávními úřady</a:t>
            </a:r>
            <a:br>
              <a:rPr lang="cs-CZ" sz="2800" b="0" dirty="0">
                <a:solidFill>
                  <a:schemeClr val="accent3"/>
                </a:solidFill>
              </a:rPr>
            </a:br>
            <a:r>
              <a:rPr lang="cs-CZ" sz="2800" b="0" dirty="0">
                <a:solidFill>
                  <a:schemeClr val="accent3"/>
                </a:solidFill>
              </a:rPr>
              <a:t>říjen 2019</a:t>
            </a:r>
            <a:r>
              <a:rPr lang="cs-CZ" sz="2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8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9415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0000" y="484188"/>
            <a:ext cx="10464800" cy="1008236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 prezentace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13768" y="2140496"/>
            <a:ext cx="1137726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3450" indent="-51435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cs-CZ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3450" indent="-51435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Legislativní rámec</a:t>
            </a:r>
          </a:p>
          <a:p>
            <a:pPr marL="513450" indent="-51435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Cyklus implementace Povodňové směrnice</a:t>
            </a:r>
          </a:p>
          <a:p>
            <a:pPr marL="513450" indent="-51435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Předběžné </a:t>
            </a:r>
            <a:r>
              <a:rPr lang="cs-CZ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vyhodnocení povodňových rizik</a:t>
            </a:r>
          </a:p>
          <a:p>
            <a:pPr marL="513450" indent="-51435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Mapy povodňového nebezpečí a povodňových rizik</a:t>
            </a:r>
          </a:p>
          <a:p>
            <a:pPr marL="513450" indent="-51435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Plány pro zvládání povodňových </a:t>
            </a:r>
            <a:r>
              <a:rPr lang="cs-CZ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rizik</a:t>
            </a:r>
            <a:endParaRPr lang="cs-CZ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51200" y="3814971"/>
            <a:ext cx="65024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cs-CZ" sz="4400" kern="0" dirty="0"/>
          </a:p>
        </p:txBody>
      </p:sp>
    </p:spTree>
    <p:extLst>
      <p:ext uri="{BB962C8B-B14F-4D97-AF65-F5344CB8AC3E}">
        <p14:creationId xmlns:p14="http://schemas.microsoft.com/office/powerpoint/2010/main" val="39927325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1800" y="340296"/>
            <a:ext cx="10658475" cy="720725"/>
          </a:xfrm>
        </p:spPr>
        <p:txBody>
          <a:bodyPr/>
          <a:lstStyle/>
          <a:p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40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Legislativní rámec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36" y="988368"/>
            <a:ext cx="12025336" cy="6768752"/>
          </a:xfrm>
        </p:spPr>
        <p:txBody>
          <a:bodyPr/>
          <a:lstStyle/>
          <a:p>
            <a:pPr marL="0" indent="0" algn="l">
              <a:buNone/>
            </a:pPr>
            <a:r>
              <a:rPr lang="cs-CZ" altLang="cs-CZ" b="1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Evropská úroveň</a:t>
            </a:r>
          </a:p>
          <a:p>
            <a:pPr marL="503238" indent="-503238" algn="l">
              <a:buFont typeface="Wingdings" pitchFamily="2" charset="2"/>
              <a:buChar char="v"/>
            </a:pPr>
            <a:r>
              <a:rPr lang="cs-CZ" altLang="cs-CZ" sz="2800" b="1" dirty="0"/>
              <a:t>Směrnice Evropského parlamentu a Rady 2007/60/ES</a:t>
            </a:r>
            <a:r>
              <a:rPr lang="cs-CZ" altLang="cs-CZ" sz="2800" dirty="0"/>
              <a:t> ze dne 23. října 2007 o vyhodnocování a zvládání povodňových rizik  (tzv. </a:t>
            </a:r>
            <a:r>
              <a:rPr lang="cs-CZ" altLang="cs-CZ" sz="2800" b="1" dirty="0"/>
              <a:t>Povodňová směrnice</a:t>
            </a:r>
            <a:r>
              <a:rPr lang="cs-CZ" altLang="cs-CZ" sz="2800" dirty="0"/>
              <a:t>)</a:t>
            </a:r>
          </a:p>
          <a:p>
            <a:pPr marL="503238" indent="-503238" algn="l">
              <a:buFont typeface="Wingdings" pitchFamily="2" charset="2"/>
              <a:buChar char="v"/>
            </a:pPr>
            <a:endParaRPr lang="cs-CZ" altLang="cs-CZ" sz="2800" dirty="0"/>
          </a:p>
          <a:p>
            <a:pPr marL="503238" indent="-503238" algn="l">
              <a:buFont typeface="Wingdings" pitchFamily="2" charset="2"/>
              <a:buChar char="v"/>
            </a:pPr>
            <a:r>
              <a:rPr lang="cs-CZ" altLang="cs-CZ" dirty="0"/>
              <a:t>Implementace = transpozice  + aplikace</a:t>
            </a:r>
            <a:endParaRPr lang="cs-CZ" altLang="cs-CZ" sz="2800" dirty="0"/>
          </a:p>
          <a:p>
            <a:pPr marL="0" indent="0" algn="l">
              <a:buNone/>
            </a:pPr>
            <a:r>
              <a:rPr lang="cs-CZ" altLang="cs-CZ" dirty="0"/>
              <a:t> </a:t>
            </a:r>
            <a:r>
              <a:rPr lang="cs-CZ" altLang="cs-CZ" sz="2800" dirty="0"/>
              <a:t>     </a:t>
            </a:r>
            <a:endParaRPr lang="cs-CZ" altLang="cs-CZ" sz="2800" b="1" dirty="0">
              <a:solidFill>
                <a:srgbClr val="006600"/>
              </a:solidFill>
              <a:latin typeface="+mj-lt"/>
              <a:ea typeface="+mj-ea"/>
              <a:cs typeface="+mj-cs"/>
              <a:sym typeface="Verdana Bold"/>
            </a:endParaRPr>
          </a:p>
          <a:p>
            <a:pPr marL="0" indent="0" algn="l">
              <a:buNone/>
            </a:pPr>
            <a:r>
              <a:rPr lang="cs-CZ" altLang="cs-CZ" sz="2800" b="1" dirty="0">
                <a:solidFill>
                  <a:srgbClr val="006600"/>
                </a:solidFill>
                <a:latin typeface="+mj-lt"/>
                <a:ea typeface="+mj-ea"/>
                <a:cs typeface="+mj-cs"/>
                <a:sym typeface="Verdana Bold"/>
              </a:rPr>
              <a:t>Národní úroveň</a:t>
            </a:r>
          </a:p>
          <a:p>
            <a:pPr marL="503238" indent="-503238" algn="l">
              <a:buFont typeface="Wingdings" pitchFamily="2" charset="2"/>
              <a:buChar char="v"/>
            </a:pPr>
            <a:r>
              <a:rPr lang="cs-CZ" altLang="cs-CZ" sz="2800" b="1" dirty="0"/>
              <a:t>Zákon č. 254/2001 Sb., o vodách </a:t>
            </a:r>
            <a:r>
              <a:rPr lang="cs-CZ" altLang="cs-CZ" sz="2800" dirty="0"/>
              <a:t> </a:t>
            </a:r>
          </a:p>
          <a:p>
            <a:pPr marL="903288" lvl="1" indent="-503238">
              <a:buFont typeface="Wingdings" pitchFamily="2" charset="2"/>
              <a:buChar char="v"/>
            </a:pPr>
            <a:r>
              <a:rPr lang="cs-CZ" altLang="cs-CZ" sz="2800" dirty="0"/>
              <a:t>Hlava IV v § 25 odst. 1 a) 1, hlava </a:t>
            </a:r>
            <a:r>
              <a:rPr lang="cs-CZ" altLang="cs-CZ" dirty="0"/>
              <a:t>IX § 64 a</a:t>
            </a:r>
            <a:endParaRPr lang="cs-CZ" altLang="cs-CZ" sz="2800" dirty="0"/>
          </a:p>
          <a:p>
            <a:pPr indent="-503238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800" b="1" dirty="0"/>
              <a:t>Vyhláška č. 24/2011 Sb., o plánech povodí a plánech pro zvládání povodňových rizik </a:t>
            </a:r>
          </a:p>
          <a:p>
            <a:pPr marL="903288" lvl="1" indent="-503238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dirty="0"/>
              <a:t>bližší specifikace jednotlivých fází, obsah PpZPR</a:t>
            </a:r>
          </a:p>
          <a:p>
            <a:pPr marL="903288" lvl="1" indent="-503238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dirty="0"/>
              <a:t>způsob zpřístupnění přípravných prací, návrhů plánů povodí a návrhů plánů pro zvládání povodňových rizik pro aktivní zapojení uživatelů vody a veřejnosti</a:t>
            </a:r>
          </a:p>
          <a:p>
            <a:pPr indent="-503238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b="1" dirty="0"/>
              <a:t>Vyhláška č. 393/2010 Sb., o oblastech povodí  </a:t>
            </a:r>
          </a:p>
          <a:p>
            <a:pPr marL="903600" lvl="1" indent="-503238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dirty="0"/>
              <a:t>stanovení rozsahu dílčích povodí</a:t>
            </a:r>
          </a:p>
          <a:p>
            <a:pPr marL="903600" indent="-503238">
              <a:lnSpc>
                <a:spcPct val="90000"/>
              </a:lnSpc>
              <a:buFont typeface="Wingdings" pitchFamily="2" charset="2"/>
              <a:buChar char="v"/>
            </a:pPr>
            <a:endParaRPr lang="cs-CZ" altLang="cs-CZ" b="1" dirty="0"/>
          </a:p>
          <a:p>
            <a:pPr marL="68262" indent="0" algn="l">
              <a:buNone/>
            </a:pPr>
            <a:endParaRPr lang="cs-CZ" altLang="cs-CZ" sz="2800" b="1" dirty="0"/>
          </a:p>
          <a:p>
            <a:pPr indent="-503238" algn="l">
              <a:buFont typeface="Wingdings" pitchFamily="2" charset="2"/>
              <a:buChar char="v"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8402197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5816" y="700336"/>
            <a:ext cx="10658475" cy="504304"/>
          </a:xfrm>
        </p:spPr>
        <p:txBody>
          <a:bodyPr/>
          <a:lstStyle/>
          <a:p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sz="6000" b="1" dirty="0">
                <a:solidFill>
                  <a:srgbClr val="006600"/>
                </a:solidFill>
              </a:rPr>
              <a:t/>
            </a:r>
            <a:br>
              <a:rPr lang="cs-CZ" altLang="cs-CZ" sz="6000" b="1" dirty="0">
                <a:solidFill>
                  <a:srgbClr val="006600"/>
                </a:solidFill>
              </a:rPr>
            </a:br>
            <a:r>
              <a:rPr lang="cs-CZ" altLang="cs-CZ" dirty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</a:rPr>
              <a:t>Koordinace procesu IPS – národní úroveň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752" y="1420416"/>
            <a:ext cx="11737975" cy="6119813"/>
          </a:xfrm>
        </p:spPr>
        <p:txBody>
          <a:bodyPr/>
          <a:lstStyle/>
          <a:p>
            <a:pPr marL="0" indent="0" algn="l">
              <a:buNone/>
            </a:pPr>
            <a:r>
              <a:rPr lang="cs-CZ" altLang="cs-CZ" sz="2400" b="1" dirty="0">
                <a:solidFill>
                  <a:srgbClr val="006600"/>
                </a:solidFill>
              </a:rPr>
              <a:t>    </a:t>
            </a:r>
            <a:endParaRPr lang="cs-CZ" altLang="cs-CZ" sz="2400" dirty="0"/>
          </a:p>
          <a:p>
            <a:pPr marL="400050" lvl="1" indent="0" algn="l">
              <a:buNone/>
            </a:pPr>
            <a:r>
              <a:rPr lang="cs-CZ" altLang="cs-CZ" sz="2400" b="1" dirty="0">
                <a:solidFill>
                  <a:srgbClr val="006600"/>
                </a:solidFill>
              </a:rPr>
              <a:t>2016-2021</a:t>
            </a:r>
          </a:p>
          <a:p>
            <a:pPr marL="312738" indent="-503238">
              <a:buFont typeface="Wingdings" pitchFamily="2" charset="2"/>
              <a:buChar char="v"/>
            </a:pPr>
            <a:r>
              <a:rPr lang="cs-CZ" altLang="cs-CZ" sz="2400" b="1" dirty="0">
                <a:solidFill>
                  <a:srgbClr val="006600"/>
                </a:solidFill>
              </a:rPr>
              <a:t>pracovní výbor pro implementaci Povodňové směrnice</a:t>
            </a:r>
          </a:p>
          <a:p>
            <a:pPr marL="903288" lvl="1" indent="-503238">
              <a:buFont typeface="Wingdings" pitchFamily="2" charset="2"/>
              <a:buChar char="v"/>
            </a:pPr>
            <a:r>
              <a:rPr lang="cs-CZ" altLang="cs-CZ" sz="2400" dirty="0"/>
              <a:t>jeden za dvou pracovních výboru KPOV pro 3. plánovací období</a:t>
            </a:r>
          </a:p>
          <a:p>
            <a:pPr marL="400050" lvl="1" indent="0">
              <a:buNone/>
            </a:pPr>
            <a:endParaRPr lang="cs-CZ" altLang="cs-CZ" sz="2400" b="1" dirty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en-US" altLang="cs-CZ" sz="2400" b="1" dirty="0"/>
              <a:t>„</a:t>
            </a:r>
            <a:r>
              <a:rPr lang="cs-CZ" altLang="cs-CZ" sz="2400" b="1" dirty="0"/>
              <a:t>základní skupina</a:t>
            </a:r>
            <a:r>
              <a:rPr lang="en-US" altLang="cs-CZ" sz="2400" b="1" dirty="0"/>
              <a:t>“</a:t>
            </a:r>
            <a:r>
              <a:rPr lang="cs-CZ" altLang="cs-CZ" sz="2400" b="1" dirty="0"/>
              <a:t>/ výbor</a:t>
            </a:r>
            <a:endParaRPr lang="en-US" altLang="cs-CZ" sz="2400" b="1" dirty="0"/>
          </a:p>
          <a:p>
            <a:pPr marL="903288" lvl="1" indent="-503238">
              <a:buFont typeface="Wingdings" pitchFamily="2" charset="2"/>
              <a:buChar char="v"/>
            </a:pPr>
            <a:r>
              <a:rPr lang="cs-CZ" altLang="cs-CZ" sz="2400" dirty="0"/>
              <a:t>MŽP</a:t>
            </a:r>
            <a:r>
              <a:rPr lang="en-US" altLang="cs-CZ" sz="2400" dirty="0"/>
              <a:t>, </a:t>
            </a:r>
            <a:r>
              <a:rPr lang="cs-CZ" altLang="cs-CZ" sz="2400" dirty="0"/>
              <a:t>MZe, Podniky Povodí</a:t>
            </a:r>
            <a:r>
              <a:rPr lang="en-US" altLang="cs-CZ" sz="2400" dirty="0"/>
              <a:t>, </a:t>
            </a:r>
            <a:r>
              <a:rPr lang="cs-CZ" altLang="cs-CZ" sz="2400" dirty="0"/>
              <a:t>ČHMÚ, VÚV TGM</a:t>
            </a:r>
            <a:r>
              <a:rPr lang="en-US" altLang="cs-CZ" sz="2400" dirty="0"/>
              <a:t> </a:t>
            </a:r>
          </a:p>
          <a:p>
            <a:pPr marL="903288" lvl="1" indent="-503238">
              <a:buFont typeface="Wingdings" pitchFamily="2" charset="2"/>
              <a:buChar char="v"/>
            </a:pPr>
            <a:r>
              <a:rPr lang="cs-CZ" altLang="cs-CZ" sz="2400" dirty="0"/>
              <a:t>jednání 1x měsíčně</a:t>
            </a:r>
          </a:p>
          <a:p>
            <a:pPr marL="503238" indent="-503238">
              <a:buFont typeface="Wingdings" pitchFamily="2" charset="2"/>
              <a:buChar char="v"/>
            </a:pPr>
            <a:endParaRPr lang="cs-CZ" altLang="cs-CZ" sz="2400" dirty="0"/>
          </a:p>
          <a:p>
            <a:pPr marL="0" indent="0">
              <a:buNone/>
            </a:pPr>
            <a:r>
              <a:rPr lang="en-US" altLang="cs-CZ" sz="2400" b="1" dirty="0"/>
              <a:t>„</a:t>
            </a:r>
            <a:r>
              <a:rPr lang="cs-CZ" altLang="cs-CZ" sz="2400" b="1" dirty="0"/>
              <a:t>širší skupina</a:t>
            </a:r>
            <a:r>
              <a:rPr lang="en-US" altLang="cs-CZ" sz="2400" b="1" dirty="0"/>
              <a:t>“</a:t>
            </a:r>
            <a:r>
              <a:rPr lang="cs-CZ" altLang="cs-CZ" sz="2400" b="1" dirty="0"/>
              <a:t>/ rozšířený  pracovní výbor</a:t>
            </a:r>
            <a:r>
              <a:rPr lang="en-US" altLang="cs-CZ" sz="2400" b="1" dirty="0"/>
              <a:t> </a:t>
            </a:r>
          </a:p>
          <a:p>
            <a:pPr marL="903288" lvl="1" indent="-503238">
              <a:buFont typeface="Wingdings" pitchFamily="2" charset="2"/>
              <a:buChar char="v"/>
            </a:pPr>
            <a:r>
              <a:rPr lang="cs-CZ" altLang="cs-CZ" sz="2400" dirty="0"/>
              <a:t>„základní skupina“ + zástupci krajských úřadů</a:t>
            </a:r>
            <a:r>
              <a:rPr lang="en-US" altLang="cs-CZ" sz="2400" dirty="0"/>
              <a:t> </a:t>
            </a:r>
          </a:p>
          <a:p>
            <a:pPr marL="903288" lvl="1" indent="-503238">
              <a:buFont typeface="Wingdings" pitchFamily="2" charset="2"/>
              <a:buChar char="v"/>
            </a:pPr>
            <a:r>
              <a:rPr lang="cs-CZ" altLang="cs-CZ" sz="2400" dirty="0"/>
              <a:t>jednání  cca 1x ročně</a:t>
            </a:r>
          </a:p>
          <a:p>
            <a:pPr marL="903288" lvl="1" indent="-503238">
              <a:buFont typeface="Wingdings" pitchFamily="2" charset="2"/>
              <a:buChar char="v"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6539250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268288"/>
            <a:ext cx="10656887" cy="1439862"/>
          </a:xfrm>
        </p:spPr>
        <p:txBody>
          <a:bodyPr/>
          <a:lstStyle/>
          <a:p>
            <a:pPr algn="ctr" eaLnBrk="1" hangingPunct="1"/>
            <a:r>
              <a:rPr lang="cs-CZ" altLang="cs-CZ" sz="3600" b="1" dirty="0" smtClean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</a:rPr>
              <a:t>Cyklus </a:t>
            </a:r>
            <a:r>
              <a:rPr lang="cs-CZ" altLang="cs-CZ" sz="3600" b="1" dirty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</a:rPr>
              <a:t>implementace Směrnice 2007/60/ES                    o vyhodnocování a zvládání povodňových rizik</a:t>
            </a:r>
            <a:endParaRPr lang="en-US" altLang="cs-CZ" sz="3600" b="1" dirty="0">
              <a:solidFill>
                <a:srgbClr val="92D050"/>
              </a:solidFill>
              <a:latin typeface="Arial" pitchFamily="34" charset="0"/>
              <a:ea typeface="BatangChe" pitchFamily="49" charset="-127"/>
              <a:cs typeface="Arial" pitchFamily="34" charset="0"/>
            </a:endParaRPr>
          </a:p>
        </p:txBody>
      </p:sp>
      <p:graphicFrame>
        <p:nvGraphicFramePr>
          <p:cNvPr id="5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24857"/>
              </p:ext>
            </p:extLst>
          </p:nvPr>
        </p:nvGraphicFramePr>
        <p:xfrm>
          <a:off x="1270000" y="2140495"/>
          <a:ext cx="9552880" cy="6192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7"/>
          <a:srcRect l="65423" t="13508" r="15970" b="5088"/>
          <a:stretch/>
        </p:blipFill>
        <p:spPr bwMode="auto">
          <a:xfrm>
            <a:off x="525736" y="2644552"/>
            <a:ext cx="2338387" cy="327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1780456"/>
            <a:ext cx="434975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áze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5894" b="4868"/>
          <a:stretch>
            <a:fillRect/>
          </a:stretch>
        </p:blipFill>
        <p:spPr bwMode="auto">
          <a:xfrm>
            <a:off x="9593263" y="5453063"/>
            <a:ext cx="267970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010818"/>
      </p:ext>
    </p:extLst>
  </p:cSld>
  <p:clrMapOvr>
    <a:masterClrMapping/>
  </p:clrMapOvr>
  <p:transition spd="med" advTm="45478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5789" y="1348408"/>
            <a:ext cx="12433301" cy="7473330"/>
          </a:xfrm>
        </p:spPr>
        <p:txBody>
          <a:bodyPr lIns="130942" tIns="65471" rIns="130942" bIns="65471"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cs-CZ" sz="3200" b="1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cs-CZ" sz="2400" b="1" dirty="0"/>
              <a:t>probíhalo                        2016 - 2017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endParaRPr lang="cs-CZ" sz="3200" b="1" dirty="0">
              <a:solidFill>
                <a:schemeClr val="accent2">
                  <a:lumMod val="25000"/>
                </a:schemeClr>
              </a:solidFill>
            </a:endParaRPr>
          </a:p>
          <a:p>
            <a:pPr marL="0" indent="0" algn="l">
              <a:lnSpc>
                <a:spcPct val="80000"/>
              </a:lnSpc>
              <a:buNone/>
              <a:defRPr/>
            </a:pPr>
            <a:r>
              <a:rPr lang="cs-CZ" sz="3200" b="1" dirty="0">
                <a:solidFill>
                  <a:schemeClr val="accent2">
                    <a:lumMod val="25000"/>
                  </a:schemeClr>
                </a:solidFill>
              </a:rPr>
              <a:t>Hlavní kritéria</a:t>
            </a:r>
            <a:endParaRPr lang="en-US" sz="3200" b="1" dirty="0">
              <a:solidFill>
                <a:schemeClr val="accent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sz="2400" b="1" dirty="0"/>
              <a:t>Počet trvale žijících obyvatel v záplavovém území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cs-CZ" sz="2400" b="1" dirty="0"/>
              <a:t>2017 </a:t>
            </a:r>
            <a:r>
              <a:rPr lang="cs-CZ" sz="2400" b="1" dirty="0">
                <a:solidFill>
                  <a:srgbClr val="FF0000"/>
                </a:solidFill>
              </a:rPr>
              <a:t>25 osob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cs-CZ" sz="2400" b="1" dirty="0"/>
              <a:t>Hodnota majetku v záplavovém území                       </a:t>
            </a:r>
          </a:p>
          <a:p>
            <a:pPr lvl="1" algn="l">
              <a:buFont typeface="Wingdings" panose="05000000000000000000" pitchFamily="2" charset="2"/>
              <a:buChar char="v"/>
              <a:defRPr/>
            </a:pPr>
            <a:r>
              <a:rPr lang="cs-CZ" sz="2400" dirty="0"/>
              <a:t>Pro různé pravděpodobnosti opakování </a:t>
            </a:r>
            <a:r>
              <a:rPr lang="en-US" sz="2400" dirty="0"/>
              <a:t>(</a:t>
            </a:r>
            <a:r>
              <a:rPr lang="cs-CZ" sz="2400" dirty="0"/>
              <a:t>doby opakování</a:t>
            </a:r>
            <a:r>
              <a:rPr lang="en-US" sz="2400" dirty="0"/>
              <a:t>– min. 5, 20, 100 </a:t>
            </a:r>
            <a:r>
              <a:rPr lang="cs-CZ" sz="2400" dirty="0"/>
              <a:t>let</a:t>
            </a:r>
            <a:r>
              <a:rPr lang="en-US" sz="2400" dirty="0"/>
              <a:t>)</a:t>
            </a:r>
            <a:r>
              <a:rPr lang="cs-CZ" sz="2400" dirty="0"/>
              <a:t> 2016 + mapy povodňového nebezpečí Q</a:t>
            </a:r>
            <a:r>
              <a:rPr lang="cs-CZ" sz="2400" baseline="-25000" dirty="0"/>
              <a:t>500</a:t>
            </a:r>
          </a:p>
          <a:p>
            <a:pPr lvl="1" algn="l">
              <a:buFont typeface="Wingdings" panose="05000000000000000000" pitchFamily="2" charset="2"/>
              <a:buChar char="v"/>
              <a:defRPr/>
            </a:pPr>
            <a:r>
              <a:rPr lang="cs-CZ" sz="2400" b="1" dirty="0"/>
              <a:t>2017</a:t>
            </a:r>
            <a:r>
              <a:rPr lang="cs-CZ" sz="2400" dirty="0">
                <a:solidFill>
                  <a:schemeClr val="accent2">
                    <a:lumMod val="25000"/>
                  </a:schemeClr>
                </a:solidFill>
              </a:rPr>
              <a:t>  </a:t>
            </a:r>
            <a:r>
              <a:rPr lang="cs-CZ" sz="2400" b="1" dirty="0">
                <a:solidFill>
                  <a:srgbClr val="FF0000"/>
                </a:solidFill>
              </a:rPr>
              <a:t>100 mil. Kč</a:t>
            </a:r>
          </a:p>
          <a:p>
            <a:pPr marL="1480802" lvl="2" indent="-342900" algn="l">
              <a:buFont typeface="Wingdings" panose="05000000000000000000" pitchFamily="2" charset="2"/>
              <a:buChar char="v"/>
              <a:defRPr/>
            </a:pPr>
            <a:endParaRPr lang="cs-CZ" sz="2400" dirty="0"/>
          </a:p>
          <a:p>
            <a:pPr marL="1480802" lvl="2" indent="-342900" algn="l">
              <a:buFont typeface="Wingdings" panose="05000000000000000000" pitchFamily="2" charset="2"/>
              <a:buChar char="v"/>
              <a:defRPr/>
            </a:pPr>
            <a:endParaRPr lang="en-US" sz="2400" dirty="0"/>
          </a:p>
          <a:p>
            <a:pPr marL="0" indent="0" algn="l">
              <a:lnSpc>
                <a:spcPct val="80000"/>
              </a:lnSpc>
              <a:buNone/>
              <a:defRPr/>
            </a:pPr>
            <a:r>
              <a:rPr lang="cs-CZ" sz="2400" b="1" dirty="0">
                <a:solidFill>
                  <a:schemeClr val="accent2">
                    <a:lumMod val="25000"/>
                  </a:schemeClr>
                </a:solidFill>
              </a:rPr>
              <a:t>Vedlejší kritéria</a:t>
            </a:r>
            <a:endParaRPr lang="en-US" sz="2400" b="1" dirty="0">
              <a:solidFill>
                <a:schemeClr val="accent2">
                  <a:lumMod val="25000"/>
                </a:schemeClr>
              </a:solidFill>
            </a:endParaRPr>
          </a:p>
          <a:p>
            <a:pPr lvl="1" algn="l">
              <a:buFont typeface="Wingdings" panose="05000000000000000000" pitchFamily="2" charset="2"/>
              <a:buChar char="v"/>
              <a:defRPr/>
            </a:pPr>
            <a:r>
              <a:rPr lang="cs-CZ" sz="2400" dirty="0"/>
              <a:t>Potenciální zdroje znečištění</a:t>
            </a:r>
            <a:endParaRPr lang="cs-CZ" sz="2400" b="1" dirty="0"/>
          </a:p>
          <a:p>
            <a:pPr lvl="1" algn="l">
              <a:buFont typeface="Wingdings" panose="05000000000000000000" pitchFamily="2" charset="2"/>
              <a:buChar char="v"/>
              <a:defRPr/>
            </a:pPr>
            <a:r>
              <a:rPr lang="cs-CZ" sz="2400" dirty="0"/>
              <a:t>Významné kulturní památky</a:t>
            </a:r>
            <a:endParaRPr lang="en-US" sz="2400" b="1" dirty="0"/>
          </a:p>
          <a:p>
            <a:pPr marL="1137902" lvl="2" indent="0" algn="l">
              <a:buFontTx/>
              <a:buNone/>
              <a:defRPr/>
            </a:pPr>
            <a:r>
              <a:rPr lang="cs-CZ" sz="2400" dirty="0"/>
              <a:t>vztažené k záplavovému území</a:t>
            </a:r>
          </a:p>
          <a:p>
            <a:pPr marL="1137902" lvl="2" indent="0" algn="l">
              <a:buFontTx/>
              <a:buNone/>
              <a:defRPr/>
            </a:pPr>
            <a:r>
              <a:rPr lang="cs-CZ" sz="2400" dirty="0"/>
              <a:t> s dobou opakování </a:t>
            </a:r>
            <a:r>
              <a:rPr lang="en-US" sz="2400" dirty="0"/>
              <a:t>100 </a:t>
            </a:r>
            <a:r>
              <a:rPr lang="cs-CZ" sz="2400" dirty="0"/>
              <a:t>let</a:t>
            </a:r>
            <a:endParaRPr lang="en-US" sz="2400" dirty="0"/>
          </a:p>
        </p:txBody>
      </p:sp>
      <p:pic>
        <p:nvPicPr>
          <p:cNvPr id="193541" name="Picture 7" descr="Dotc_OsobyMaje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82" y="5236840"/>
            <a:ext cx="5040313" cy="3194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588" y="522288"/>
            <a:ext cx="12840692" cy="577850"/>
          </a:xfrm>
          <a:prstGeom prst="rect">
            <a:avLst/>
          </a:prstGeom>
          <a:noFill/>
        </p:spPr>
        <p:txBody>
          <a:bodyPr lIns="130942" tIns="65471" rIns="130942" bIns="65471"/>
          <a:lstStyle/>
          <a:p>
            <a:pPr algn="ctr" eaLnBrk="0" hangingPunct="0">
              <a:defRPr/>
            </a:pPr>
            <a:r>
              <a:rPr lang="cs-CZ" sz="3600" b="1" dirty="0" smtClean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  <a:sym typeface="Myriad Pro Bold Cond" charset="0"/>
              </a:rPr>
              <a:t> </a:t>
            </a:r>
            <a:r>
              <a:rPr lang="cs-CZ" sz="3600" b="1" dirty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  <a:sym typeface="Myriad Pro Bold Cond" charset="0"/>
              </a:rPr>
              <a:t>Aktualizace předběžné vyhodnocení povodňových rizik</a:t>
            </a:r>
            <a:endParaRPr lang="en-US" sz="3600" b="1" dirty="0">
              <a:solidFill>
                <a:srgbClr val="92D050"/>
              </a:solidFill>
              <a:latin typeface="Arial" pitchFamily="34" charset="0"/>
              <a:ea typeface="BatangChe" pitchFamily="49" charset="-127"/>
              <a:cs typeface="Arial" pitchFamily="34" charset="0"/>
              <a:sym typeface="Myriad Pro Bold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411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8488" y="343198"/>
            <a:ext cx="12404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cs-CZ" sz="4000" b="1" dirty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  <a:sym typeface="Myriad Pro Bold Cond" charset="0"/>
              </a:rPr>
              <a:t>Úseky toků definující oblasti s významným povodňovým rizikem</a:t>
            </a:r>
            <a:endParaRPr lang="en-US" sz="4000" b="1" dirty="0">
              <a:solidFill>
                <a:srgbClr val="92D050"/>
              </a:solidFill>
              <a:latin typeface="Arial" pitchFamily="34" charset="0"/>
              <a:ea typeface="BatangChe" pitchFamily="49" charset="-127"/>
              <a:cs typeface="Arial" pitchFamily="34" charset="0"/>
              <a:sym typeface="Myriad Pro Bold Cond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32951E9-C1DE-43DA-A05F-F2A95ACA2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8" y="1724295"/>
            <a:ext cx="11185124" cy="791687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38488" y="1429222"/>
            <a:ext cx="1022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2017 –</a:t>
            </a:r>
            <a:r>
              <a:rPr lang="cs-CZ" sz="3600" b="1" dirty="0">
                <a:solidFill>
                  <a:srgbClr val="92D050"/>
                </a:solidFill>
                <a:latin typeface="Arial" pitchFamily="34" charset="0"/>
                <a:ea typeface="BatangChe" pitchFamily="49" charset="-127"/>
                <a:cs typeface="Arial" pitchFamily="34" charset="0"/>
                <a:sym typeface="Myriad Pro Bold Cond" charset="0"/>
              </a:rPr>
              <a:t> </a:t>
            </a:r>
            <a:r>
              <a:rPr lang="cs-CZ" sz="3600" b="1" dirty="0">
                <a:solidFill>
                  <a:schemeClr val="tx1"/>
                </a:solidFill>
                <a:latin typeface="Arial" pitchFamily="34" charset="0"/>
                <a:ea typeface="BatangChe" pitchFamily="49" charset="-127"/>
                <a:cs typeface="Arial" pitchFamily="34" charset="0"/>
                <a:sym typeface="Myriad Pro Bold Cond" charset="0"/>
              </a:rPr>
              <a:t>2 827 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BatangChe" pitchFamily="49" charset="-127"/>
                <a:cs typeface="Arial" pitchFamily="34" charset="0"/>
                <a:sym typeface="Myriad Pro Bold Cond" charset="0"/>
              </a:rPr>
              <a:t>km</a:t>
            </a:r>
            <a:endParaRPr lang="cs-C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9528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Lucie_logomanual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BC143"/>
      </a:accent1>
      <a:accent2>
        <a:srgbClr val="CEE5B8"/>
      </a:accent2>
      <a:accent3>
        <a:srgbClr val="467A26"/>
      </a:accent3>
      <a:accent4>
        <a:srgbClr val="000000"/>
      </a:accent4>
      <a:accent5>
        <a:srgbClr val="A5A5A5"/>
      </a:accent5>
      <a:accent6>
        <a:srgbClr val="404040"/>
      </a:accent6>
      <a:hlink>
        <a:srgbClr val="99CC00"/>
      </a:hlink>
      <a:folHlink>
        <a:srgbClr val="99CC00"/>
      </a:folHlink>
    </a:clrScheme>
    <a:fontScheme name="Nazev kapitoly">
      <a:majorFont>
        <a:latin typeface="Myriad Pro Bold Cond"/>
        <a:ea typeface="ヒラギノ角ゴ ProN W6"/>
        <a:cs typeface="ヒラギノ角ゴ ProN W6"/>
      </a:majorFont>
      <a:minorFont>
        <a:latin typeface="Myriad Pro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Nazev kapito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ucie_logomanual">
    <a:dk1>
      <a:srgbClr val="000000"/>
    </a:dk1>
    <a:lt1>
      <a:srgbClr val="FFFFFF"/>
    </a:lt1>
    <a:dk2>
      <a:srgbClr val="000000"/>
    </a:dk2>
    <a:lt2>
      <a:srgbClr val="808080"/>
    </a:lt2>
    <a:accent1>
      <a:srgbClr val="7BC143"/>
    </a:accent1>
    <a:accent2>
      <a:srgbClr val="CEE5B8"/>
    </a:accent2>
    <a:accent3>
      <a:srgbClr val="467A26"/>
    </a:accent3>
    <a:accent4>
      <a:srgbClr val="000000"/>
    </a:accent4>
    <a:accent5>
      <a:srgbClr val="A5A5A5"/>
    </a:accent5>
    <a:accent6>
      <a:srgbClr val="404040"/>
    </a:accent6>
    <a:hlink>
      <a:srgbClr val="99CC00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</TotalTime>
  <Pages>0</Pages>
  <Words>668</Words>
  <Characters>0</Characters>
  <Application>Microsoft Office PowerPoint</Application>
  <PresentationFormat>Vlastní</PresentationFormat>
  <Lines>0</Lines>
  <Paragraphs>153</Paragraphs>
  <Slides>25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41" baseType="lpstr">
      <vt:lpstr>Arial Unicode MS</vt:lpstr>
      <vt:lpstr>Arial</vt:lpstr>
      <vt:lpstr>Arial Black</vt:lpstr>
      <vt:lpstr>BatangChe</vt:lpstr>
      <vt:lpstr>Calibri</vt:lpstr>
      <vt:lpstr>Gill Sans</vt:lpstr>
      <vt:lpstr>Myriad Pro</vt:lpstr>
      <vt:lpstr>Myriad Pro Bold Cond</vt:lpstr>
      <vt:lpstr>Symbol</vt:lpstr>
      <vt:lpstr>Times New Roman</vt:lpstr>
      <vt:lpstr>Verdana</vt:lpstr>
      <vt:lpstr>Verdana Bold</vt:lpstr>
      <vt:lpstr>Wingdings</vt:lpstr>
      <vt:lpstr>ヒラギノ角ゴ ProN W3</vt:lpstr>
      <vt:lpstr>ヒラギノ角ゴ ProN W6</vt:lpstr>
      <vt:lpstr>Blank</vt:lpstr>
      <vt:lpstr>Prezentace aplikace PowerPoint</vt:lpstr>
      <vt:lpstr>Prezentace aplikace PowerPoint</vt:lpstr>
      <vt:lpstr>Implementace  povodňové směrnice   - 2. plánovací cyklus      Setkání s vodoprávními úřady říjen 2019 </vt:lpstr>
      <vt:lpstr>Obsah prezentace</vt:lpstr>
      <vt:lpstr>     Legislativní rámec </vt:lpstr>
      <vt:lpstr>     Koordinace procesu IPS – národní úroveň</vt:lpstr>
      <vt:lpstr>Cyklus implementace Směrnice 2007/60/ES                    o vyhodnocování a zvládání povodňových rizik</vt:lpstr>
      <vt:lpstr>Prezentace aplikace PowerPoint</vt:lpstr>
      <vt:lpstr>Prezentace aplikace PowerPoint</vt:lpstr>
      <vt:lpstr> Mapy povodňového nebezpečí a rizik</vt:lpstr>
      <vt:lpstr>Mapy povodňového nebezpečí</vt:lpstr>
      <vt:lpstr>Mapy povodňového nebezpečí</vt:lpstr>
      <vt:lpstr>Mapy povodňového nebezpečí</vt:lpstr>
      <vt:lpstr>Mapy povodňového nebezpečí</vt:lpstr>
      <vt:lpstr>Mapy povodňového nebezpečí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Aktuální stav implementace   </vt:lpstr>
      <vt:lpstr> Plány pro zvládání povodňových rizik</vt:lpstr>
      <vt:lpstr>    Výhled na prací na 2020</vt:lpstr>
      <vt:lpstr>Prezentace aplikace PowerPoint</vt:lpstr>
      <vt:lpstr>Prezentace aplikace PowerPoint</vt:lpstr>
    </vt:vector>
  </TitlesOfParts>
  <Company>Ministerstvo životního prostředí ČR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Romana Trubačíková</dc:creator>
  <cp:lastModifiedBy>user</cp:lastModifiedBy>
  <cp:revision>134</cp:revision>
  <cp:lastPrinted>2012-11-29T12:41:50Z</cp:lastPrinted>
  <dcterms:created xsi:type="dcterms:W3CDTF">2016-07-12T09:25:32Z</dcterms:created>
  <dcterms:modified xsi:type="dcterms:W3CDTF">2019-10-07T13:18:00Z</dcterms:modified>
</cp:coreProperties>
</file>