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56" r:id="rId2"/>
    <p:sldId id="266" r:id="rId3"/>
    <p:sldId id="273" r:id="rId4"/>
    <p:sldId id="276" r:id="rId5"/>
    <p:sldId id="278" r:id="rId6"/>
    <p:sldId id="274" r:id="rId7"/>
    <p:sldId id="275"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77" r:id="rId28"/>
    <p:sldId id="299" r:id="rId29"/>
    <p:sldId id="300" r:id="rId30"/>
    <p:sldId id="298" r:id="rId31"/>
    <p:sldId id="271" r:id="rId32"/>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4" autoAdjust="0"/>
  </p:normalViewPr>
  <p:slideViewPr>
    <p:cSldViewPr snapToGrid="0" showGuides="1">
      <p:cViewPr varScale="1">
        <p:scale>
          <a:sx n="51" d="100"/>
          <a:sy n="51" d="100"/>
        </p:scale>
        <p:origin x="936" y="96"/>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y\zdr-uplatn&#283;n&#237;%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600" dirty="0"/>
              <a:t>Rozložení sporné </a:t>
            </a:r>
            <a:r>
              <a:rPr lang="cs-CZ" sz="6600" dirty="0" smtClean="0"/>
              <a:t>agendy </a:t>
            </a:r>
            <a:r>
              <a:rPr lang="cs-CZ" sz="6600" dirty="0" err="1" smtClean="0"/>
              <a:t>MZe</a:t>
            </a:r>
            <a:r>
              <a:rPr lang="cs-CZ" sz="6600" dirty="0" smtClean="0"/>
              <a:t> 2018</a:t>
            </a:r>
            <a:endParaRPr lang="cs-CZ" sz="6600" dirty="0"/>
          </a:p>
        </c:rich>
      </c:tx>
      <c:layout>
        <c:manualLayout>
          <c:xMode val="edge"/>
          <c:yMode val="edge"/>
          <c:x val="0.24297718589841905"/>
          <c:y val="7.7189671940855291E-3"/>
        </c:manualLayout>
      </c:layout>
      <c:overlay val="0"/>
    </c:title>
    <c:autoTitleDeleted val="0"/>
    <c:plotArea>
      <c:layout/>
      <c:pieChart>
        <c:varyColors val="1"/>
        <c:ser>
          <c:idx val="0"/>
          <c:order val="0"/>
          <c:explosion val="6"/>
          <c:dPt>
            <c:idx val="0"/>
            <c:bubble3D val="0"/>
            <c:spPr>
              <a:solidFill>
                <a:schemeClr val="accent2"/>
              </a:solidFill>
            </c:spPr>
            <c:extLst>
              <c:ext xmlns:c16="http://schemas.microsoft.com/office/drawing/2014/chart" uri="{C3380CC4-5D6E-409C-BE32-E72D297353CC}">
                <c16:uniqueId val="{00000001-F351-4163-9212-173F0DD582AA}"/>
              </c:ext>
            </c:extLst>
          </c:dPt>
          <c:dPt>
            <c:idx val="1"/>
            <c:bubble3D val="0"/>
            <c:spPr>
              <a:solidFill>
                <a:schemeClr val="accent2">
                  <a:lumMod val="40000"/>
                  <a:lumOff val="60000"/>
                </a:schemeClr>
              </a:solidFill>
            </c:spPr>
            <c:extLst>
              <c:ext xmlns:c16="http://schemas.microsoft.com/office/drawing/2014/chart" uri="{C3380CC4-5D6E-409C-BE32-E72D297353CC}">
                <c16:uniqueId val="{00000003-F351-4163-9212-173F0DD582AA}"/>
              </c:ext>
            </c:extLst>
          </c:dPt>
          <c:dPt>
            <c:idx val="2"/>
            <c:bubble3D val="0"/>
            <c:spPr>
              <a:solidFill>
                <a:srgbClr val="FFC000"/>
              </a:solidFill>
            </c:spPr>
            <c:extLst>
              <c:ext xmlns:c16="http://schemas.microsoft.com/office/drawing/2014/chart" uri="{C3380CC4-5D6E-409C-BE32-E72D297353CC}">
                <c16:uniqueId val="{00000005-F351-4163-9212-173F0DD582AA}"/>
              </c:ext>
            </c:extLst>
          </c:dPt>
          <c:dLbls>
            <c:dLbl>
              <c:idx val="0"/>
              <c:layout>
                <c:manualLayout>
                  <c:x val="7.5374349578478814E-2"/>
                  <c:y val="8.54794867154320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51-4163-9212-173F0DD582AA}"/>
                </c:ext>
              </c:extLst>
            </c:dLbl>
            <c:dLbl>
              <c:idx val="2"/>
              <c:layout>
                <c:manualLayout>
                  <c:x val="0.18018405210329877"/>
                  <c:y val="-6.40264455529804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51-4163-9212-173F0DD582AA}"/>
                </c:ext>
              </c:extLst>
            </c:dLbl>
            <c:dLbl>
              <c:idx val="3"/>
              <c:layout>
                <c:manualLayout>
                  <c:x val="-1.5616639360420908E-2"/>
                  <c:y val="1.61670933495455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351-4163-9212-173F0DD582AA}"/>
                </c:ext>
              </c:extLst>
            </c:dLbl>
            <c:dLbl>
              <c:idx val="5"/>
              <c:layout>
                <c:manualLayout>
                  <c:x val="-7.3783705543140274E-2"/>
                  <c:y val="5.93783256811551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351-4163-9212-173F0DD582AA}"/>
                </c:ext>
              </c:extLst>
            </c:dLbl>
            <c:spPr>
              <a:noFill/>
              <a:ln>
                <a:noFill/>
              </a:ln>
              <a:effectLst/>
            </c:spPr>
            <c:txPr>
              <a:bodyPr/>
              <a:lstStyle/>
              <a:p>
                <a:pPr>
                  <a:defRPr sz="4800"/>
                </a:pPr>
                <a:endParaRPr lang="cs-CZ"/>
              </a:p>
            </c:txPr>
            <c:showLegendKey val="0"/>
            <c:showVal val="0"/>
            <c:showCatName val="1"/>
            <c:showSerName val="0"/>
            <c:showPercent val="1"/>
            <c:showBubbleSize val="0"/>
            <c:showLeaderLines val="1"/>
            <c:extLst>
              <c:ext xmlns:c15="http://schemas.microsoft.com/office/drawing/2012/chart" uri="{CE6537A1-D6FC-4f65-9D91-7224C49458BB}"/>
            </c:extLst>
          </c:dLbls>
          <c:cat>
            <c:strRef>
              <c:f>List1!$B$7:$B$12</c:f>
              <c:strCache>
                <c:ptCount val="3"/>
                <c:pt idx="0">
                  <c:v>Spory podle ZOVM</c:v>
                </c:pt>
                <c:pt idx="1">
                  <c:v>Civilní spory ostatní</c:v>
                </c:pt>
                <c:pt idx="2">
                  <c:v>Správní spory </c:v>
                </c:pt>
              </c:strCache>
            </c:strRef>
          </c:cat>
          <c:val>
            <c:numRef>
              <c:f>List1!$C$7:$C$12</c:f>
              <c:numCache>
                <c:formatCode>General</c:formatCode>
                <c:ptCount val="6"/>
                <c:pt idx="0">
                  <c:v>72</c:v>
                </c:pt>
                <c:pt idx="1">
                  <c:v>18</c:v>
                </c:pt>
                <c:pt idx="2">
                  <c:v>140</c:v>
                </c:pt>
              </c:numCache>
            </c:numRef>
          </c:val>
          <c:extLst>
            <c:ext xmlns:c16="http://schemas.microsoft.com/office/drawing/2014/chart" uri="{C3380CC4-5D6E-409C-BE32-E72D297353CC}">
              <c16:uniqueId val="{00000008-F351-4163-9212-173F0DD582A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000" b="0" dirty="0"/>
              <a:t>Počet uplatněných </a:t>
            </a:r>
            <a:r>
              <a:rPr lang="cs-CZ" sz="6000" b="0" dirty="0" smtClean="0"/>
              <a:t>nároků 2018 (54 ks/868 mil. Kč)</a:t>
            </a:r>
            <a:endParaRPr lang="cs-CZ" sz="6000" b="0" dirty="0"/>
          </a:p>
        </c:rich>
      </c:tx>
      <c:layout>
        <c:manualLayout>
          <c:xMode val="edge"/>
          <c:yMode val="edge"/>
          <c:x val="8.4745682689384552E-2"/>
          <c:y val="2.5112752799651742E-3"/>
        </c:manualLayout>
      </c:layout>
      <c:overlay val="0"/>
    </c:title>
    <c:autoTitleDeleted val="0"/>
    <c:plotArea>
      <c:layout>
        <c:manualLayout>
          <c:layoutTarget val="inner"/>
          <c:xMode val="edge"/>
          <c:yMode val="edge"/>
          <c:x val="8.343662519372648E-2"/>
          <c:y val="0.12214680398122418"/>
          <c:w val="0.44667189634136817"/>
          <c:h val="0.84704300677148903"/>
        </c:manualLayout>
      </c:layout>
      <c:pieChart>
        <c:varyColors val="1"/>
        <c:ser>
          <c:idx val="0"/>
          <c:order val="0"/>
          <c:dPt>
            <c:idx val="0"/>
            <c:bubble3D val="0"/>
            <c:spPr>
              <a:solidFill>
                <a:srgbClr val="0070C0"/>
              </a:solidFill>
            </c:spPr>
            <c:extLst>
              <c:ext xmlns:c16="http://schemas.microsoft.com/office/drawing/2014/chart" uri="{C3380CC4-5D6E-409C-BE32-E72D297353CC}">
                <c16:uniqueId val="{00000001-DC0D-4B2F-8F3D-6DC12F57A703}"/>
              </c:ext>
            </c:extLst>
          </c:dPt>
          <c:dPt>
            <c:idx val="1"/>
            <c:bubble3D val="0"/>
            <c:spPr>
              <a:solidFill>
                <a:srgbClr val="FF0000"/>
              </a:solidFill>
            </c:spPr>
            <c:extLst>
              <c:ext xmlns:c16="http://schemas.microsoft.com/office/drawing/2014/chart" uri="{C3380CC4-5D6E-409C-BE32-E72D297353CC}">
                <c16:uniqueId val="{00000003-DC0D-4B2F-8F3D-6DC12F57A703}"/>
              </c:ext>
            </c:extLst>
          </c:dPt>
          <c:dPt>
            <c:idx val="2"/>
            <c:bubble3D val="0"/>
            <c:spPr>
              <a:solidFill>
                <a:srgbClr val="00B050"/>
              </a:solidFill>
            </c:spPr>
            <c:extLst>
              <c:ext xmlns:c16="http://schemas.microsoft.com/office/drawing/2014/chart" uri="{C3380CC4-5D6E-409C-BE32-E72D297353CC}">
                <c16:uniqueId val="{00000005-DC0D-4B2F-8F3D-6DC12F57A703}"/>
              </c:ext>
            </c:extLst>
          </c:dPt>
          <c:dPt>
            <c:idx val="3"/>
            <c:bubble3D val="0"/>
            <c:spPr>
              <a:solidFill>
                <a:srgbClr val="FFFF00"/>
              </a:solidFill>
            </c:spPr>
            <c:extLst>
              <c:ext xmlns:c16="http://schemas.microsoft.com/office/drawing/2014/chart" uri="{C3380CC4-5D6E-409C-BE32-E72D297353CC}">
                <c16:uniqueId val="{00000007-DC0D-4B2F-8F3D-6DC12F57A703}"/>
              </c:ext>
            </c:extLst>
          </c:dPt>
          <c:dPt>
            <c:idx val="4"/>
            <c:bubble3D val="0"/>
            <c:spPr>
              <a:solidFill>
                <a:schemeClr val="bg1">
                  <a:lumMod val="75000"/>
                </a:schemeClr>
              </a:solidFill>
            </c:spPr>
            <c:extLst>
              <c:ext xmlns:c16="http://schemas.microsoft.com/office/drawing/2014/chart" uri="{C3380CC4-5D6E-409C-BE32-E72D297353CC}">
                <c16:uniqueId val="{00000009-DC0D-4B2F-8F3D-6DC12F57A703}"/>
              </c:ext>
            </c:extLst>
          </c:dPt>
          <c:dPt>
            <c:idx val="5"/>
            <c:bubble3D val="0"/>
            <c:spPr>
              <a:solidFill>
                <a:srgbClr val="FFC000"/>
              </a:solidFill>
            </c:spPr>
            <c:extLst>
              <c:ext xmlns:c16="http://schemas.microsoft.com/office/drawing/2014/chart" uri="{C3380CC4-5D6E-409C-BE32-E72D297353CC}">
                <c16:uniqueId val="{0000000B-DC0D-4B2F-8F3D-6DC12F57A703}"/>
              </c:ext>
            </c:extLst>
          </c:dPt>
          <c:dLbls>
            <c:spPr>
              <a:noFill/>
              <a:ln>
                <a:noFill/>
              </a:ln>
              <a:effectLst/>
            </c:spPr>
            <c:txPr>
              <a:bodyPr/>
              <a:lstStyle/>
              <a:p>
                <a:pPr>
                  <a:defRPr sz="4000"/>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Uplatnění!$I$39:$N$39</c:f>
              <c:strCache>
                <c:ptCount val="6"/>
                <c:pt idx="0">
                  <c:v>Vodní zákon a ZoVaK</c:v>
                </c:pt>
                <c:pt idx="1">
                  <c:v>Veterinární zákon</c:v>
                </c:pt>
                <c:pt idx="2">
                  <c:v>Zákon o myslivosti a lesní zákon</c:v>
                </c:pt>
                <c:pt idx="3">
                  <c:v>Zákon o SZPI a zákon o víně</c:v>
                </c:pt>
                <c:pt idx="4">
                  <c:v>Zákon o SZIF a o zemědělství</c:v>
                </c:pt>
                <c:pt idx="5">
                  <c:v>Zákon o půdě a ZMVC</c:v>
                </c:pt>
              </c:strCache>
            </c:strRef>
          </c:cat>
          <c:val>
            <c:numRef>
              <c:f>Uplatnění!$I$40:$N$40</c:f>
              <c:numCache>
                <c:formatCode>General</c:formatCode>
                <c:ptCount val="6"/>
                <c:pt idx="0">
                  <c:v>4</c:v>
                </c:pt>
                <c:pt idx="1">
                  <c:v>1</c:v>
                </c:pt>
                <c:pt idx="2">
                  <c:v>3</c:v>
                </c:pt>
                <c:pt idx="3">
                  <c:v>6</c:v>
                </c:pt>
                <c:pt idx="4">
                  <c:v>3</c:v>
                </c:pt>
                <c:pt idx="5">
                  <c:v>37</c:v>
                </c:pt>
              </c:numCache>
            </c:numRef>
          </c:val>
          <c:extLst>
            <c:ext xmlns:c16="http://schemas.microsoft.com/office/drawing/2014/chart" uri="{C3380CC4-5D6E-409C-BE32-E72D297353CC}">
              <c16:uniqueId val="{0000000C-DC0D-4B2F-8F3D-6DC12F57A70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8165588204923058"/>
          <c:y val="0.24064473811357445"/>
          <c:w val="0.359739947458248"/>
          <c:h val="0.69096562785886184"/>
        </c:manualLayout>
      </c:layout>
      <c:overlay val="0"/>
      <c:txPr>
        <a:bodyPr/>
        <a:lstStyle/>
        <a:p>
          <a:pPr>
            <a:defRPr sz="4000"/>
          </a:pPr>
          <a:endParaRPr lang="cs-CZ"/>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400"/>
            </a:pPr>
            <a:r>
              <a:rPr lang="cs-CZ" sz="4400"/>
              <a:t>Porovnání žalovnaých částek</a:t>
            </a:r>
          </a:p>
        </c:rich>
      </c:tx>
      <c:overlay val="0"/>
    </c:title>
    <c:autoTitleDeleted val="0"/>
    <c:plotArea>
      <c:layout/>
      <c:pieChart>
        <c:varyColors val="1"/>
        <c:ser>
          <c:idx val="0"/>
          <c:order val="0"/>
          <c:dPt>
            <c:idx val="0"/>
            <c:bubble3D val="0"/>
            <c:spPr>
              <a:solidFill>
                <a:srgbClr val="0070C0"/>
              </a:solidFill>
            </c:spPr>
            <c:extLst>
              <c:ext xmlns:c16="http://schemas.microsoft.com/office/drawing/2014/chart" uri="{C3380CC4-5D6E-409C-BE32-E72D297353CC}">
                <c16:uniqueId val="{00000001-839C-46BE-93DC-469CD5908622}"/>
              </c:ext>
            </c:extLst>
          </c:dPt>
          <c:dPt>
            <c:idx val="1"/>
            <c:bubble3D val="0"/>
            <c:spPr>
              <a:solidFill>
                <a:schemeClr val="accent6">
                  <a:lumMod val="60000"/>
                  <a:lumOff val="40000"/>
                </a:schemeClr>
              </a:solidFill>
            </c:spPr>
            <c:extLst>
              <c:ext xmlns:c16="http://schemas.microsoft.com/office/drawing/2014/chart" uri="{C3380CC4-5D6E-409C-BE32-E72D297353CC}">
                <c16:uniqueId val="{00000003-839C-46BE-93DC-469CD5908622}"/>
              </c:ext>
            </c:extLst>
          </c:dPt>
          <c:dPt>
            <c:idx val="2"/>
            <c:bubble3D val="0"/>
            <c:spPr>
              <a:solidFill>
                <a:srgbClr val="FF0000"/>
              </a:solidFill>
            </c:spPr>
            <c:extLst>
              <c:ext xmlns:c16="http://schemas.microsoft.com/office/drawing/2014/chart" uri="{C3380CC4-5D6E-409C-BE32-E72D297353CC}">
                <c16:uniqueId val="{00000005-839C-46BE-93DC-469CD5908622}"/>
              </c:ext>
            </c:extLst>
          </c:dPt>
          <c:dPt>
            <c:idx val="3"/>
            <c:bubble3D val="0"/>
            <c:spPr>
              <a:solidFill>
                <a:srgbClr val="00B050"/>
              </a:solidFill>
            </c:spPr>
            <c:extLst>
              <c:ext xmlns:c16="http://schemas.microsoft.com/office/drawing/2014/chart" uri="{C3380CC4-5D6E-409C-BE32-E72D297353CC}">
                <c16:uniqueId val="{00000007-839C-46BE-93DC-469CD5908622}"/>
              </c:ext>
            </c:extLst>
          </c:dPt>
          <c:dLbls>
            <c:dLbl>
              <c:idx val="0"/>
              <c:layout>
                <c:manualLayout>
                  <c:x val="-0.30791003270525147"/>
                  <c:y val="-0.164806683723898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C-46BE-93DC-469CD5908622}"/>
                </c:ext>
              </c:extLst>
            </c:dLbl>
            <c:dLbl>
              <c:idx val="2"/>
              <c:layout>
                <c:manualLayout>
                  <c:x val="-0.18775723798459437"/>
                  <c:y val="6.443813483172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9C-46BE-93DC-469CD5908622}"/>
                </c:ext>
              </c:extLst>
            </c:dLbl>
            <c:dLbl>
              <c:idx val="3"/>
              <c:layout>
                <c:manualLayout>
                  <c:x val="9.6514702831091315E-2"/>
                  <c:y val="2.1322524509673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9C-46BE-93DC-469CD5908622}"/>
                </c:ext>
              </c:extLst>
            </c:dLbl>
            <c:spPr>
              <a:noFill/>
              <a:ln>
                <a:noFill/>
              </a:ln>
              <a:effectLst/>
            </c:spPr>
            <c:txPr>
              <a:bodyPr/>
              <a:lstStyle/>
              <a:p>
                <a:pPr>
                  <a:defRPr sz="2400"/>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Rozsudky!$J$11:$M$11</c:f>
              <c:strCache>
                <c:ptCount val="4"/>
                <c:pt idx="0">
                  <c:v>Vodní zákon</c:v>
                </c:pt>
                <c:pt idx="1">
                  <c:v>Restituční předpisy</c:v>
                </c:pt>
                <c:pt idx="2">
                  <c:v>Veterinární zákon</c:v>
                </c:pt>
                <c:pt idx="3">
                  <c:v>Zákon o myslivosti</c:v>
                </c:pt>
              </c:strCache>
            </c:strRef>
          </c:cat>
          <c:val>
            <c:numRef>
              <c:f>Rozsudky!$J$12:$M$12</c:f>
              <c:numCache>
                <c:formatCode>#,##0.00\ "Kč"</c:formatCode>
                <c:ptCount val="4"/>
                <c:pt idx="0">
                  <c:v>9995517.6500000004</c:v>
                </c:pt>
                <c:pt idx="1">
                  <c:v>1622700</c:v>
                </c:pt>
                <c:pt idx="2">
                  <c:v>648405.80000000005</c:v>
                </c:pt>
                <c:pt idx="3">
                  <c:v>195000</c:v>
                </c:pt>
              </c:numCache>
            </c:numRef>
          </c:val>
          <c:extLst>
            <c:ext xmlns:c16="http://schemas.microsoft.com/office/drawing/2014/chart" uri="{C3380CC4-5D6E-409C-BE32-E72D297353CC}">
              <c16:uniqueId val="{00000008-839C-46BE-93DC-469CD5908622}"/>
            </c:ext>
          </c:extLst>
        </c:ser>
        <c:dLbls>
          <c:showLegendKey val="0"/>
          <c:showVal val="0"/>
          <c:showCatName val="0"/>
          <c:showSerName val="0"/>
          <c:showPercent val="0"/>
          <c:showBubbleSize val="0"/>
          <c:showLeaderLines val="1"/>
        </c:dLbls>
        <c:firstSliceAng val="0"/>
      </c:pieChart>
      <c:spPr>
        <a:noFill/>
        <a:ln w="25400">
          <a:noFill/>
        </a:ln>
      </c:spPr>
    </c:plotArea>
    <c:legend>
      <c:legendPos val="t"/>
      <c:overlay val="0"/>
      <c:txPr>
        <a:bodyPr/>
        <a:lstStyle/>
        <a:p>
          <a:pPr>
            <a:defRPr sz="3600"/>
          </a:pPr>
          <a:endParaRPr lang="cs-CZ"/>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400"/>
            </a:pPr>
            <a:r>
              <a:rPr lang="cs-CZ" sz="4400"/>
              <a:t>Porovnání vyplacených náhrad</a:t>
            </a:r>
          </a:p>
        </c:rich>
      </c:tx>
      <c:overlay val="0"/>
    </c:title>
    <c:autoTitleDeleted val="0"/>
    <c:plotArea>
      <c:layout>
        <c:manualLayout>
          <c:layoutTarget val="inner"/>
          <c:xMode val="edge"/>
          <c:yMode val="edge"/>
          <c:x val="0.54517990113283021"/>
          <c:y val="0.77325455876133775"/>
          <c:w val="0.15678931959298661"/>
          <c:h val="0.16102686304308786"/>
        </c:manualLayout>
      </c:layout>
      <c:pieChart>
        <c:varyColors val="1"/>
        <c:ser>
          <c:idx val="0"/>
          <c:order val="0"/>
          <c:dPt>
            <c:idx val="0"/>
            <c:bubble3D val="0"/>
            <c:spPr>
              <a:solidFill>
                <a:srgbClr val="0070C0"/>
              </a:solidFill>
            </c:spPr>
            <c:extLst>
              <c:ext xmlns:c16="http://schemas.microsoft.com/office/drawing/2014/chart" uri="{C3380CC4-5D6E-409C-BE32-E72D297353CC}">
                <c16:uniqueId val="{00000001-79B8-4FEC-8E7F-53EAF7C9079A}"/>
              </c:ext>
            </c:extLst>
          </c:dPt>
          <c:dPt>
            <c:idx val="1"/>
            <c:bubble3D val="0"/>
            <c:extLst>
              <c:ext xmlns:c16="http://schemas.microsoft.com/office/drawing/2014/chart" uri="{C3380CC4-5D6E-409C-BE32-E72D297353CC}">
                <c16:uniqueId val="{00000002-79B8-4FEC-8E7F-53EAF7C9079A}"/>
              </c:ext>
            </c:extLst>
          </c:dPt>
          <c:dPt>
            <c:idx val="2"/>
            <c:bubble3D val="0"/>
            <c:extLst>
              <c:ext xmlns:c16="http://schemas.microsoft.com/office/drawing/2014/chart" uri="{C3380CC4-5D6E-409C-BE32-E72D297353CC}">
                <c16:uniqueId val="{00000003-79B8-4FEC-8E7F-53EAF7C9079A}"/>
              </c:ext>
            </c:extLst>
          </c:dPt>
          <c:dPt>
            <c:idx val="3"/>
            <c:bubble3D val="0"/>
            <c:spPr>
              <a:solidFill>
                <a:srgbClr val="00B050"/>
              </a:solidFill>
            </c:spPr>
            <c:extLst>
              <c:ext xmlns:c16="http://schemas.microsoft.com/office/drawing/2014/chart" uri="{C3380CC4-5D6E-409C-BE32-E72D297353CC}">
                <c16:uniqueId val="{00000005-79B8-4FEC-8E7F-53EAF7C9079A}"/>
              </c:ext>
            </c:extLst>
          </c:dPt>
          <c:dLbls>
            <c:dLbl>
              <c:idx val="0"/>
              <c:layout>
                <c:manualLayout>
                  <c:x val="0.17209161919198623"/>
                  <c:y val="-4.67338291038699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B8-4FEC-8E7F-53EAF7C9079A}"/>
                </c:ext>
              </c:extLst>
            </c:dLbl>
            <c:dLbl>
              <c:idx val="3"/>
              <c:layout>
                <c:manualLayout>
                  <c:x val="-1.3084312738544639E-2"/>
                  <c:y val="-2.7677511120316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B8-4FEC-8E7F-53EAF7C9079A}"/>
                </c:ext>
              </c:extLst>
            </c:dLbl>
            <c:spPr>
              <a:noFill/>
              <a:ln>
                <a:noFill/>
              </a:ln>
              <a:effectLst/>
            </c:spPr>
            <c:txPr>
              <a:bodyPr/>
              <a:lstStyle/>
              <a:p>
                <a:pPr>
                  <a:defRPr sz="2400"/>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Rozsudky!$J$7:$M$7</c:f>
              <c:strCache>
                <c:ptCount val="4"/>
                <c:pt idx="0">
                  <c:v>Vodní zákon</c:v>
                </c:pt>
                <c:pt idx="1">
                  <c:v>Restituční předpisy</c:v>
                </c:pt>
                <c:pt idx="2">
                  <c:v>Veterinární zákon</c:v>
                </c:pt>
                <c:pt idx="3">
                  <c:v>Zákon o myslivosti</c:v>
                </c:pt>
              </c:strCache>
            </c:strRef>
          </c:cat>
          <c:val>
            <c:numRef>
              <c:f>Rozsudky!$J$8:$M$8</c:f>
              <c:numCache>
                <c:formatCode>General</c:formatCode>
                <c:ptCount val="4"/>
                <c:pt idx="0" formatCode="#,##0.00\ &quot;Kč&quot;">
                  <c:v>901347</c:v>
                </c:pt>
                <c:pt idx="3" formatCode="#,##0.00\ &quot;Kč&quot;">
                  <c:v>80000</c:v>
                </c:pt>
              </c:numCache>
            </c:numRef>
          </c:val>
          <c:extLst>
            <c:ext xmlns:c16="http://schemas.microsoft.com/office/drawing/2014/chart" uri="{C3380CC4-5D6E-409C-BE32-E72D297353CC}">
              <c16:uniqueId val="{00000006-79B8-4FEC-8E7F-53EAF7C9079A}"/>
            </c:ext>
          </c:extLst>
        </c:ser>
        <c:dLbls>
          <c:showLegendKey val="0"/>
          <c:showVal val="0"/>
          <c:showCatName val="0"/>
          <c:showSerName val="0"/>
          <c:showPercent val="0"/>
          <c:showBubbleSize val="0"/>
          <c:showLeaderLines val="1"/>
        </c:dLbls>
        <c:firstSliceAng val="0"/>
      </c:pieChart>
      <c:spPr>
        <a:noFill/>
        <a:ln w="25400">
          <a:noFill/>
        </a:ln>
      </c:spPr>
    </c:plotArea>
    <c:legend>
      <c:legendPos val="t"/>
      <c:overlay val="0"/>
      <c:txPr>
        <a:bodyPr/>
        <a:lstStyle/>
        <a:p>
          <a:pPr>
            <a:defRPr sz="3200"/>
          </a:pPr>
          <a:endParaRPr lang="cs-CZ"/>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02.10.2019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modrá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31</a:t>
            </a:fld>
            <a:endParaRPr lang="cs-CZ"/>
          </a:p>
        </p:txBody>
      </p:sp>
    </p:spTree>
    <p:extLst>
      <p:ext uri="{BB962C8B-B14F-4D97-AF65-F5344CB8AC3E}">
        <p14:creationId xmlns:p14="http://schemas.microsoft.com/office/powerpoint/2010/main"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smtClean="0"/>
              <a:t>Kliknutím na ikonu přidáte obrázek.</a:t>
            </a:r>
            <a:endParaRPr lang="cs-CZ"/>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smtClean="0"/>
              <a:t>Kliknutím lze upravit styly předlohy textu.</a:t>
            </a:r>
          </a:p>
          <a:p>
            <a:pPr lvl="1"/>
            <a:r>
              <a:rPr lang="cs-CZ" smtClean="0"/>
              <a:t>Druhá úroveň</a:t>
            </a:r>
          </a:p>
        </p:txBody>
      </p:sp>
      <p:pic>
        <p:nvPicPr>
          <p:cNvPr id="9" name="Lístek s linkou tmavě modrý">
            <a:extLst>
              <a:ext uri="{FF2B5EF4-FFF2-40B4-BE49-F238E27FC236}">
                <a16:creationId xmlns:a16="http://schemas.microsoft.com/office/drawing/2014/main" id="{FECF6A3C-E773-4D22-822E-5EFACF374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smtClean="0"/>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02.10.2019</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pic>
        <p:nvPicPr>
          <p:cNvPr id="21" name="Lístek s linkou tmavě modrý">
            <a:extLst>
              <a:ext uri="{FF2B5EF4-FFF2-40B4-BE49-F238E27FC236}">
                <a16:creationId xmlns:a16="http://schemas.microsoft.com/office/drawing/2014/main" id="{FE198D1F-CAA8-4D7E-9CD4-3AC30F4CB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4" name="Lístek s linkou tmavě modrý">
            <a:extLst>
              <a:ext uri="{FF2B5EF4-FFF2-40B4-BE49-F238E27FC236}">
                <a16:creationId xmlns:a16="http://schemas.microsoft.com/office/drawing/2014/main" id="{862E5BC3-DD10-4465-997F-9FE3AA2E86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3"/>
          <p:cNvSpPr>
            <a:spLocks noGrp="1"/>
          </p:cNvSpPr>
          <p:nvPr>
            <p:ph sz="quarter" idx="13"/>
          </p:nvPr>
        </p:nvSpPr>
        <p:spPr>
          <a:xfrm>
            <a:off x="1249200" y="3240000"/>
            <a:ext cx="218880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pic>
        <p:nvPicPr>
          <p:cNvPr id="5" name="Lístek s linkou tmavě modrý">
            <a:extLst>
              <a:ext uri="{FF2B5EF4-FFF2-40B4-BE49-F238E27FC236}">
                <a16:creationId xmlns:a16="http://schemas.microsoft.com/office/drawing/2014/main" id="{D03EAF01-9C44-4F00-8722-52E6F8902B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smtClean="0"/>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3"/>
          <p:cNvSpPr>
            <a:spLocks noGrp="1"/>
          </p:cNvSpPr>
          <p:nvPr>
            <p:ph sz="quarter" idx="14"/>
          </p:nvPr>
        </p:nvSpPr>
        <p:spPr>
          <a:xfrm>
            <a:off x="12816000" y="3240000"/>
            <a:ext cx="10321200" cy="9226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pic>
        <p:nvPicPr>
          <p:cNvPr id="7" name="Lístek s linkou tmavě modrý">
            <a:extLst>
              <a:ext uri="{FF2B5EF4-FFF2-40B4-BE49-F238E27FC236}">
                <a16:creationId xmlns:a16="http://schemas.microsoft.com/office/drawing/2014/main" id="{6FA1681F-18BC-4AA2-89C6-CC1797F464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smtClean="0"/>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smtClean="0"/>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a16="http://schemas.microsoft.com/office/drawing/2014/main" id="{69ACD24F-DBEE-434B-AD9C-84D36E9E64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pic>
        <p:nvPicPr>
          <p:cNvPr id="7" name="Lístek s linkou tmavě modrý">
            <a:extLst>
              <a:ext uri="{FF2B5EF4-FFF2-40B4-BE49-F238E27FC236}">
                <a16:creationId xmlns:a16="http://schemas.microsoft.com/office/drawing/2014/main" id="{8FF7A68B-108B-4C90-9017-3546208DC0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a16="http://schemas.microsoft.com/office/drawing/2014/main" id="{7D3C9E08-EFC7-45BA-9EE2-4FC19E8F3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smtClean="0"/>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a16="http://schemas.microsoft.com/office/drawing/2014/main" id="{9022AE5E-DCFD-4C0E-9017-2A1064DEAE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02.10.2019</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pic>
        <p:nvPicPr>
          <p:cNvPr id="22" name="Lístek s linkou tmavě modrý">
            <a:extLst>
              <a:ext uri="{FF2B5EF4-FFF2-40B4-BE49-F238E27FC236}">
                <a16:creationId xmlns:a16="http://schemas.microsoft.com/office/drawing/2014/main" id="{97D4A6D7-65B2-451C-8B29-3AE3EA52E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smtClean="0"/>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smtClean="0"/>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smtClean="0"/>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02.10.2019</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pic>
        <p:nvPicPr>
          <p:cNvPr id="26" name="Lístek s linkou tmavě modrý">
            <a:extLst>
              <a:ext uri="{FF2B5EF4-FFF2-40B4-BE49-F238E27FC236}">
                <a16:creationId xmlns:a16="http://schemas.microsoft.com/office/drawing/2014/main" id="{3D6DC962-F10B-453F-8BA5-564F0D017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smtClean="0"/>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pic>
        <p:nvPicPr>
          <p:cNvPr id="17" name="Lístek s linkou tmavě modrý">
            <a:extLst>
              <a:ext uri="{FF2B5EF4-FFF2-40B4-BE49-F238E27FC236}">
                <a16:creationId xmlns:a16="http://schemas.microsoft.com/office/drawing/2014/main" id="{56F4C523-F866-4D9E-B095-AE5EEB606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smtClean="0"/>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smtClean="0"/>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smtClean="0"/>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smtClean="0"/>
              <a:t>Kliknutím lze upravit styly předlohy textu.</a:t>
            </a:r>
          </a:p>
          <a:p>
            <a:pPr lvl="1"/>
            <a:r>
              <a:rPr lang="cs-CZ" smtClean="0"/>
              <a:t>Druhá úroveň</a:t>
            </a:r>
          </a:p>
        </p:txBody>
      </p:sp>
      <p:pic>
        <p:nvPicPr>
          <p:cNvPr id="21" name="Lístek s linkou tmavě modrý">
            <a:extLst>
              <a:ext uri="{FF2B5EF4-FFF2-40B4-BE49-F238E27FC236}">
                <a16:creationId xmlns:a16="http://schemas.microsoft.com/office/drawing/2014/main" id="{374B7C71-89FE-4279-A0F9-7033D01CEB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02.10.2019</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nsoud.cz/Judikatura/judikatura_ns.nsf/WebSearch/797E11C874BA6697C1257A4E0068A850?openDocument&amp;Highlight=0,"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novinky.cz/domaci/clanek/stat-plati-stamiliony-za-chyby-uredniku-skody-vesmes-nevymaha-40291854"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zdenek.tesner@mze.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Zástupný symbol pro text 6">
            <a:extLst>
              <a:ext uri="{FF2B5EF4-FFF2-40B4-BE49-F238E27FC236}">
                <a16:creationId xmlns:a16="http://schemas.microsoft.com/office/drawing/2014/main" id="{735ECAE3-0400-4B2F-B23D-77F10795F18C}"/>
              </a:ext>
            </a:extLst>
          </p:cNvPr>
          <p:cNvSpPr>
            <a:spLocks noGrp="1"/>
          </p:cNvSpPr>
          <p:nvPr>
            <p:ph type="body" sz="quarter" idx="12"/>
          </p:nvPr>
        </p:nvSpPr>
        <p:spPr/>
        <p:txBody>
          <a:bodyPr/>
          <a:lstStyle/>
          <a:p>
            <a:endParaRPr lang="cs-CZ" dirty="0"/>
          </a:p>
        </p:txBody>
      </p:sp>
      <p:sp>
        <p:nvSpPr>
          <p:cNvPr id="5" name="Datum"/>
          <p:cNvSpPr>
            <a:spLocks noGrp="1"/>
          </p:cNvSpPr>
          <p:nvPr>
            <p:ph type="body" sz="quarter" idx="11"/>
          </p:nvPr>
        </p:nvSpPr>
        <p:spPr/>
        <p:txBody>
          <a:bodyPr/>
          <a:lstStyle/>
          <a:p>
            <a:r>
              <a:rPr lang="cs-CZ" dirty="0" smtClean="0"/>
              <a:t>Říjen 2019</a:t>
            </a:r>
            <a:endParaRPr lang="cs-CZ" dirty="0"/>
          </a:p>
        </p:txBody>
      </p:sp>
      <p:sp>
        <p:nvSpPr>
          <p:cNvPr id="25" name="Podnadpis snímku"/>
          <p:cNvSpPr>
            <a:spLocks noGrp="1"/>
          </p:cNvSpPr>
          <p:nvPr>
            <p:ph type="subTitle" idx="1"/>
          </p:nvPr>
        </p:nvSpPr>
        <p:spPr/>
        <p:txBody>
          <a:bodyPr/>
          <a:lstStyle/>
          <a:p>
            <a:pPr algn="ctr"/>
            <a:r>
              <a:rPr lang="cs-CZ" cap="small" dirty="0" smtClean="0"/>
              <a:t>Zdeněk Tesner</a:t>
            </a:r>
            <a:endParaRPr lang="cs-CZ" cap="small" dirty="0"/>
          </a:p>
        </p:txBody>
      </p:sp>
      <p:sp>
        <p:nvSpPr>
          <p:cNvPr id="24" name="Nadpis snímku"/>
          <p:cNvSpPr>
            <a:spLocks noGrp="1"/>
          </p:cNvSpPr>
          <p:nvPr>
            <p:ph type="ctrTitle"/>
          </p:nvPr>
        </p:nvSpPr>
        <p:spPr/>
        <p:txBody>
          <a:bodyPr/>
          <a:lstStyle/>
          <a:p>
            <a:pPr algn="ctr"/>
            <a:r>
              <a:rPr lang="cs-CZ" sz="5400" dirty="0" smtClean="0"/>
              <a:t>Zákon o odpovědnosti veřejné moci</a:t>
            </a:r>
            <a:endParaRPr lang="cs-CZ" sz="5400" dirty="0"/>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a16="http://schemas.microsoft.com/office/drawing/2014/main" id="{358AD105-F3CC-4542-8D91-57376C6551A2}"/>
              </a:ext>
            </a:extLst>
          </p:cNvPr>
          <p:cNvCxnSpPr/>
          <p:nvPr/>
        </p:nvCxnSpPr>
        <p:spPr>
          <a:xfrm>
            <a:off x="0" y="4942800"/>
            <a:ext cx="1522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nezákonné rozhodnutí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fontScale="92500" lnSpcReduction="20000"/>
          </a:bodyPr>
          <a:lstStyle/>
          <a:p>
            <a:r>
              <a:rPr lang="cs-CZ" dirty="0" smtClean="0"/>
              <a:t>Upraveno v § 7 až 12 ZOVM.</a:t>
            </a:r>
          </a:p>
          <a:p>
            <a:r>
              <a:rPr lang="cs-CZ" dirty="0" smtClean="0"/>
              <a:t>§ 9 až 12 se týkají nezákonného rozhodnutí o vazbě, trestu nebo ochranném opatření.</a:t>
            </a:r>
          </a:p>
          <a:p>
            <a:pPr marL="0" indent="0" algn="ctr">
              <a:buNone/>
            </a:pPr>
            <a:r>
              <a:rPr lang="cs-CZ" i="1" dirty="0" smtClean="0"/>
              <a:t>Nezákonné </a:t>
            </a:r>
            <a:r>
              <a:rPr lang="cs-CZ" i="1" dirty="0"/>
              <a:t>rozhodnutí</a:t>
            </a:r>
          </a:p>
          <a:p>
            <a:pPr marL="0" indent="0" algn="ctr">
              <a:buNone/>
            </a:pPr>
            <a:r>
              <a:rPr lang="cs-CZ" i="1" dirty="0" smtClean="0"/>
              <a:t>§ 7</a:t>
            </a:r>
            <a:endParaRPr lang="cs-CZ" i="1" dirty="0"/>
          </a:p>
          <a:p>
            <a:pPr marL="0" indent="0">
              <a:buNone/>
            </a:pPr>
            <a:r>
              <a:rPr lang="cs-CZ" i="1" dirty="0" smtClean="0"/>
              <a:t>(</a:t>
            </a:r>
            <a:r>
              <a:rPr lang="cs-CZ" i="1" dirty="0"/>
              <a:t>1) Právo na náhradu škody způsobené nezákonným rozhodnutím mají účastníci řízení, ve kterém bylo vydáno rozhodnutí, z něhož jim vznikla škoda.</a:t>
            </a:r>
          </a:p>
          <a:p>
            <a:pPr marL="0" indent="0">
              <a:buNone/>
            </a:pPr>
            <a:r>
              <a:rPr lang="cs-CZ" i="1" dirty="0" smtClean="0"/>
              <a:t>(</a:t>
            </a:r>
            <a:r>
              <a:rPr lang="cs-CZ" i="1" dirty="0"/>
              <a:t>2) Právo na náhradu škody má i ten, s nímž nebylo jednáno jako s účastníkem řízení, ačkoliv s ním jako s účastníkem řízení jednáno být mělo.</a:t>
            </a:r>
          </a:p>
          <a:p>
            <a:pPr marL="0" indent="0" algn="ctr">
              <a:buNone/>
            </a:pPr>
            <a:r>
              <a:rPr lang="cs-CZ" i="1" dirty="0" smtClean="0"/>
              <a:t>§ </a:t>
            </a:r>
            <a:r>
              <a:rPr lang="cs-CZ" i="1" dirty="0"/>
              <a:t>8 </a:t>
            </a:r>
            <a:endParaRPr lang="cs-CZ" i="1" dirty="0" smtClean="0"/>
          </a:p>
          <a:p>
            <a:pPr marL="0" indent="0" algn="just">
              <a:buNone/>
            </a:pPr>
            <a:r>
              <a:rPr lang="cs-CZ" i="1" dirty="0" smtClean="0"/>
              <a:t>(</a:t>
            </a:r>
            <a:r>
              <a:rPr lang="cs-CZ" i="1" dirty="0"/>
              <a:t>1) Nárok na náhradu škody způsobené nezákonným rozhodnutím lze, není-li dále stanoveno jinak, uplatnit pouze tehdy, pokud pravomocné rozhodnutí bylo pro nezákonnost zrušeno nebo změněno příslušným orgánem. Rozhodnutím tohoto orgánu je soud rozhodující o náhradě škody vázán.</a:t>
            </a:r>
          </a:p>
          <a:p>
            <a:pPr marL="0" indent="0" algn="just">
              <a:buNone/>
            </a:pPr>
            <a:r>
              <a:rPr lang="cs-CZ" i="1" dirty="0" smtClean="0"/>
              <a:t>(</a:t>
            </a:r>
            <a:r>
              <a:rPr lang="cs-CZ" i="1" dirty="0"/>
              <a:t>2) Byla-li škoda způsobena nezákonným rozhodnutím vykonatelným bez ohledu na právní moc, lze nárok uplatnit i tehdy, pokud rozhodnutí bylo zrušeno nebo změněno na základě řádného opravného prostředku.</a:t>
            </a:r>
          </a:p>
          <a:p>
            <a:pPr marL="0" indent="0" algn="just">
              <a:buNone/>
            </a:pPr>
            <a:r>
              <a:rPr lang="cs-CZ" i="1" dirty="0" smtClean="0"/>
              <a:t>(</a:t>
            </a:r>
            <a:r>
              <a:rPr lang="cs-CZ" i="1" dirty="0"/>
              <a:t>3) Nejde-li o případy zvláštního zřetele hodné, lze nárok na náhradu škody způsobené nezákonným rozhodnutím přiznat pouze tehdy, pokud poškozený využil v zákonem stanovených lhůtách všech procesních prostředků, které zákon poškozenému k ochraně jeho práva poskytuje; takovým prostředkem se rozumí řádný opravný prostředek, mimořádný opravný prostředek, vyjma návrhu na obnovu řízení, a jiný procesní prostředek k ochraně práva, s jehož uplatněním je spojeno zahájení soudního, správního nebo jiného právního řízení, nebo návrh na zastavení exekuce.</a:t>
            </a:r>
            <a:endParaRPr lang="cs-CZ" i="1" dirty="0" smtClean="0"/>
          </a:p>
          <a:p>
            <a:r>
              <a:rPr lang="cs-CZ" dirty="0" smtClean="0"/>
              <a:t>Nezákonné rozhodnutí nesmí být vykládáno formalisticky </a:t>
            </a:r>
            <a:r>
              <a:rPr lang="cs-CZ" dirty="0"/>
              <a:t>- II. ÚS 1774/08</a:t>
            </a:r>
            <a:r>
              <a:rPr lang="cs-CZ" dirty="0" smtClean="0"/>
              <a:t>. Nezákonným je tak i rozhodnutí formálně nezrušené, ale jež není možno realizovat, např. pro zákaz činnosti podle zákona o ochraně přírody a krajiny.</a:t>
            </a:r>
          </a:p>
          <a:p>
            <a:r>
              <a:rPr lang="cs-CZ" dirty="0" smtClean="0"/>
              <a:t>Nehradí se škoda způsobená nepravomocným/nevykonatelným rozhodnutím, i když ta minimálně v procesní rovině může vzniknout rovněž (náklady řízení).</a:t>
            </a:r>
          </a:p>
          <a:p>
            <a:pPr marL="0" indent="0">
              <a:buNone/>
            </a:pPr>
            <a:endParaRPr lang="cs-CZ" i="1" dirty="0"/>
          </a:p>
        </p:txBody>
      </p:sp>
    </p:spTree>
    <p:extLst>
      <p:ext uri="{BB962C8B-B14F-4D97-AF65-F5344CB8AC3E}">
        <p14:creationId xmlns:p14="http://schemas.microsoft.com/office/powerpoint/2010/main" val="38885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nesprávný úřední postup</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smtClean="0"/>
              <a:t>Upraveno v § 13 ZOVM.</a:t>
            </a:r>
          </a:p>
          <a:p>
            <a:pPr marL="0" indent="0" algn="ctr">
              <a:buNone/>
            </a:pPr>
            <a:r>
              <a:rPr lang="cs-CZ" i="1" dirty="0"/>
              <a:t>Nesprávný úřední postup</a:t>
            </a:r>
          </a:p>
          <a:p>
            <a:pPr marL="0" indent="0" algn="ctr">
              <a:buNone/>
            </a:pPr>
            <a:r>
              <a:rPr lang="cs-CZ" i="1" dirty="0" smtClean="0"/>
              <a:t>§ 13</a:t>
            </a:r>
            <a:endParaRPr lang="cs-CZ" i="1" dirty="0"/>
          </a:p>
          <a:p>
            <a:pPr marL="0" indent="0" algn="just">
              <a:buNone/>
            </a:pPr>
            <a:r>
              <a:rPr lang="cs-CZ" i="1" dirty="0" smtClean="0"/>
              <a:t>(1) Stát </a:t>
            </a:r>
            <a:r>
              <a:rPr lang="cs-CZ" i="1" dirty="0"/>
              <a:t>odpovídá za škodu způsobenou nesprávným úředním postupem. Nesprávným úředním postupem je také porušení povinnosti učinit úkon nebo vydat rozhodnutí v zákonem stanovené lhůtě. </a:t>
            </a:r>
            <a:r>
              <a:rPr lang="cs-CZ" i="1" u="sng" dirty="0"/>
              <a:t>Nestanoví-li zákon pro provedení úkonu nebo vydání rozhodnutí žádnou lhůtu, považuje se za nesprávný úřední postup rovněž porušení povinnosti učinit úkon nebo vydat rozhodnutí v </a:t>
            </a:r>
            <a:r>
              <a:rPr lang="cs-CZ" i="1" u="sng" dirty="0" smtClean="0"/>
              <a:t>přiměřené </a:t>
            </a:r>
            <a:r>
              <a:rPr lang="cs-CZ" i="1" u="sng" dirty="0"/>
              <a:t>lhůtě</a:t>
            </a:r>
            <a:r>
              <a:rPr lang="cs-CZ" i="1" u="sng" dirty="0" smtClean="0"/>
              <a:t>.     (160/2006 Sb.)</a:t>
            </a:r>
          </a:p>
          <a:p>
            <a:pPr marL="0" indent="0" algn="just">
              <a:buNone/>
            </a:pPr>
            <a:r>
              <a:rPr lang="cs-CZ" i="1" dirty="0" smtClean="0"/>
              <a:t>(</a:t>
            </a:r>
            <a:r>
              <a:rPr lang="cs-CZ" i="1" dirty="0"/>
              <a:t>2) Právo na náhradu škody má ten, jemuž byla nesprávným úředním postupem způsobena škoda. </a:t>
            </a:r>
            <a:endParaRPr lang="cs-CZ" i="1" dirty="0" smtClean="0"/>
          </a:p>
          <a:p>
            <a:pPr marL="0" indent="0" algn="just">
              <a:buNone/>
            </a:pPr>
            <a:endParaRPr lang="cs-CZ" sz="1600" i="1" dirty="0" smtClean="0"/>
          </a:p>
          <a:p>
            <a:pPr>
              <a:spcBef>
                <a:spcPts val="600"/>
              </a:spcBef>
            </a:pPr>
            <a:r>
              <a:rPr lang="cs-CZ" dirty="0" smtClean="0"/>
              <a:t>Nesprávným úředním postupem není takový postup, který se přímo odrazí v obsahu rozhodnutí  - to se posuzuje v rámci případného nezákonného rozhodnutí.</a:t>
            </a:r>
          </a:p>
          <a:p>
            <a:pPr marL="0" indent="0">
              <a:spcBef>
                <a:spcPts val="600"/>
              </a:spcBef>
              <a:buNone/>
            </a:pPr>
            <a:endParaRPr lang="cs-CZ" sz="1050" dirty="0" smtClean="0"/>
          </a:p>
          <a:p>
            <a:pPr algn="just">
              <a:spcBef>
                <a:spcPts val="600"/>
              </a:spcBef>
            </a:pPr>
            <a:r>
              <a:rPr lang="cs-CZ" dirty="0" smtClean="0"/>
              <a:t>Není podmínkou být účastníkem řízení a to ani podle § 7 odst. 2 ZOVM, neboť nesprávný úřední postup může nastat i v činnostech mimo řízení. </a:t>
            </a:r>
          </a:p>
          <a:p>
            <a:pPr marL="0" indent="0" algn="just">
              <a:spcBef>
                <a:spcPts val="600"/>
              </a:spcBef>
              <a:buNone/>
            </a:pPr>
            <a:endParaRPr lang="cs-CZ" sz="400" dirty="0" smtClean="0"/>
          </a:p>
          <a:p>
            <a:pPr algn="just">
              <a:spcBef>
                <a:spcPts val="600"/>
              </a:spcBef>
            </a:pPr>
            <a:r>
              <a:rPr lang="cs-CZ" dirty="0" smtClean="0"/>
              <a:t>Z praktického hlediska, kromě mimořádných případů (např. zveřejnění informací o výsledku kontroly), půjde zejména o délku řízení. </a:t>
            </a:r>
          </a:p>
          <a:p>
            <a:pPr algn="just">
              <a:spcBef>
                <a:spcPts val="600"/>
              </a:spcBef>
            </a:pPr>
            <a:r>
              <a:rPr lang="cs-CZ" dirty="0" smtClean="0"/>
              <a:t>Nesprávným úředním postupem může být chybné poučení o procesních či hmotných právech!</a:t>
            </a:r>
          </a:p>
          <a:p>
            <a:pPr marL="0" indent="0">
              <a:buNone/>
            </a:pPr>
            <a:endParaRPr lang="cs-CZ" i="1" dirty="0"/>
          </a:p>
        </p:txBody>
      </p:sp>
    </p:spTree>
    <p:extLst>
      <p:ext uri="{BB962C8B-B14F-4D97-AF65-F5344CB8AC3E}">
        <p14:creationId xmlns:p14="http://schemas.microsoft.com/office/powerpoint/2010/main" val="130112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Délka řízení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r>
              <a:rPr lang="cs-CZ" dirty="0" smtClean="0"/>
              <a:t>Do roku 2006 se přiznávalo ojediněle – to vedlo k velkému množství žalob proti ČR u ESLP za porušení čl. 6 odst. 1 Úmluvy.</a:t>
            </a:r>
          </a:p>
          <a:p>
            <a:r>
              <a:rPr lang="cs-CZ" dirty="0" smtClean="0"/>
              <a:t>Proto přijata novela č. 160/2006 Sb., která umožnila věc řešit vnitrostátními prostředky a obecně zakotvila i odpovědnost za imateriální újmu (dříve dovozovanou z ochrany osobnosti dle § 11 OZ 1964).</a:t>
            </a:r>
          </a:p>
          <a:p>
            <a:endParaRPr lang="cs-CZ" dirty="0"/>
          </a:p>
          <a:p>
            <a:r>
              <a:rPr lang="cs-CZ" dirty="0" smtClean="0"/>
              <a:t>2006-2011 ujasňování si principů a pravidle na úrovni Nejvyššího soudu.</a:t>
            </a:r>
          </a:p>
          <a:p>
            <a:r>
              <a:rPr lang="cs-CZ" dirty="0" smtClean="0"/>
              <a:t>13. 4. 2011 přijato Sjednocující </a:t>
            </a:r>
            <a:r>
              <a:rPr lang="cs-CZ" dirty="0"/>
              <a:t>stanovisko občanskoprávního a obchodního kolegia </a:t>
            </a:r>
            <a:r>
              <a:rPr lang="cs-CZ" dirty="0">
                <a:hlinkClick r:id="rId2"/>
              </a:rPr>
              <a:t>Nejvyššího soudu České </a:t>
            </a:r>
            <a:r>
              <a:rPr lang="cs-CZ" dirty="0" smtClean="0">
                <a:hlinkClick r:id="rId2"/>
              </a:rPr>
              <a:t>republiky </a:t>
            </a:r>
            <a:r>
              <a:rPr lang="cs-CZ" dirty="0" err="1" smtClean="0">
                <a:hlinkClick r:id="rId2"/>
              </a:rPr>
              <a:t>Cpjn</a:t>
            </a:r>
            <a:r>
              <a:rPr lang="cs-CZ" dirty="0" smtClean="0">
                <a:hlinkClick r:id="rId2"/>
              </a:rPr>
              <a:t> 206/2010</a:t>
            </a:r>
            <a:r>
              <a:rPr lang="cs-CZ" dirty="0" smtClean="0"/>
              <a:t>.</a:t>
            </a:r>
          </a:p>
          <a:p>
            <a:r>
              <a:rPr lang="cs-CZ" b="1" dirty="0" smtClean="0"/>
              <a:t>Vznik nemajetkové újmy se v případě nepřiměřené délky řízení předpokládá (presumuje), tudíž jí není třeba prokazovat</a:t>
            </a:r>
            <a:r>
              <a:rPr lang="cs-CZ" dirty="0" smtClean="0"/>
              <a:t>.</a:t>
            </a:r>
          </a:p>
          <a:p>
            <a:pPr marL="0" indent="0" algn="just">
              <a:spcBef>
                <a:spcPts val="600"/>
              </a:spcBef>
              <a:buNone/>
            </a:pPr>
            <a:endParaRPr lang="cs-CZ" sz="400" dirty="0" smtClean="0"/>
          </a:p>
          <a:p>
            <a:pPr algn="just">
              <a:spcBef>
                <a:spcPts val="600"/>
              </a:spcBef>
            </a:pPr>
            <a:r>
              <a:rPr lang="cs-CZ" dirty="0" smtClean="0"/>
              <a:t>Na základě judikatury ESLP </a:t>
            </a:r>
            <a:r>
              <a:rPr lang="cs-CZ" dirty="0"/>
              <a:t>vydala Kancelář vládního zmocněnce pro zastupování ČR před ESLP Manuál pro aplikaci zákona č. 82/1998 Sb., o odpovědnosti za škodu způsobenou při výkonu veřejné moci rozhodnutím nebo nesprávným úředním postupem, ve znění zákona č. 160/2006 Sb., na případy odškodňování průtahů v </a:t>
            </a:r>
            <a:r>
              <a:rPr lang="cs-CZ" dirty="0" smtClean="0"/>
              <a:t>řízení, který obsahoval jednoduchý algoritmus,  jak nároky posuzovat:</a:t>
            </a:r>
          </a:p>
          <a:p>
            <a:pPr marL="0" indent="0" algn="just">
              <a:spcBef>
                <a:spcPts val="600"/>
              </a:spcBef>
              <a:buNone/>
            </a:pPr>
            <a:r>
              <a:rPr lang="cs-CZ" dirty="0" smtClean="0"/>
              <a:t> </a:t>
            </a:r>
            <a:r>
              <a:rPr lang="cs-CZ" dirty="0" smtClean="0">
                <a:solidFill>
                  <a:schemeClr val="accent3">
                    <a:lumMod val="50000"/>
                  </a:schemeClr>
                </a:solidFill>
              </a:rPr>
              <a:t>Celková délka řízení v letech – 1 </a:t>
            </a:r>
            <a:r>
              <a:rPr lang="cs-CZ" dirty="0" smtClean="0"/>
              <a:t>x </a:t>
            </a:r>
            <a:r>
              <a:rPr lang="cs-CZ" dirty="0" smtClean="0">
                <a:solidFill>
                  <a:schemeClr val="accent5">
                    <a:lumMod val="50000"/>
                  </a:schemeClr>
                </a:solidFill>
              </a:rPr>
              <a:t>základní roční sazba (15 000 až 20 000 Kč)</a:t>
            </a:r>
            <a:r>
              <a:rPr lang="cs-CZ" dirty="0" smtClean="0"/>
              <a:t> x </a:t>
            </a:r>
            <a:r>
              <a:rPr lang="cs-CZ" dirty="0" smtClean="0">
                <a:solidFill>
                  <a:schemeClr val="accent1">
                    <a:lumMod val="50000"/>
                  </a:schemeClr>
                </a:solidFill>
              </a:rPr>
              <a:t>případné modifikace</a:t>
            </a:r>
            <a:r>
              <a:rPr lang="cs-CZ" dirty="0" smtClean="0"/>
              <a:t> = </a:t>
            </a:r>
            <a:r>
              <a:rPr lang="cs-CZ" dirty="0" smtClean="0">
                <a:solidFill>
                  <a:srgbClr val="FF0000"/>
                </a:solidFill>
              </a:rPr>
              <a:t>odškodnění</a:t>
            </a:r>
          </a:p>
          <a:p>
            <a:pPr algn="just">
              <a:spcBef>
                <a:spcPts val="600"/>
              </a:spcBef>
            </a:pPr>
            <a:endParaRPr lang="cs-CZ" dirty="0" smtClean="0"/>
          </a:p>
          <a:p>
            <a:pPr algn="just">
              <a:spcBef>
                <a:spcPts val="600"/>
              </a:spcBef>
            </a:pPr>
            <a:r>
              <a:rPr lang="cs-CZ" dirty="0" smtClean="0"/>
              <a:t>Postup </a:t>
            </a:r>
            <a:r>
              <a:rPr lang="cs-CZ" dirty="0" err="1" smtClean="0"/>
              <a:t>MZe</a:t>
            </a:r>
            <a:r>
              <a:rPr lang="cs-CZ" dirty="0" smtClean="0"/>
              <a:t> byl jednoduchý, na základě dostupných informací posoudilo uplatněný nárok, pokud byl zcela zjevně oprávněn, uzavřela se dohoda o narovnání. Pokud nikoliv, stanovila se jeho výše jako záporná hodnota a následoval obvykle soud, na základě jeho právního názoru se pak většinou podařilo uzavřít smír v průběhu řízení, případně postačilo konstatování porušení práva (např. když si délku přestupkového řízení zavinil „poškozený sám“ rozsahem deliktní činnosti).</a:t>
            </a:r>
          </a:p>
          <a:p>
            <a:pPr marL="0" indent="0">
              <a:buNone/>
            </a:pPr>
            <a:endParaRPr lang="cs-CZ" i="1" dirty="0"/>
          </a:p>
        </p:txBody>
      </p:sp>
    </p:spTree>
    <p:extLst>
      <p:ext uri="{BB962C8B-B14F-4D97-AF65-F5344CB8AC3E}">
        <p14:creationId xmlns:p14="http://schemas.microsoft.com/office/powerpoint/2010/main" val="273849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Délka řízení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smtClean="0"/>
              <a:t>29. 9. 2015 – vydán rozsudek 30 </a:t>
            </a:r>
            <a:r>
              <a:rPr lang="cs-CZ" dirty="0" err="1" smtClean="0"/>
              <a:t>Cdo</a:t>
            </a:r>
            <a:r>
              <a:rPr lang="cs-CZ" dirty="0" smtClean="0"/>
              <a:t> 344/2014 – tzv. Simonova doktrína</a:t>
            </a:r>
          </a:p>
          <a:p>
            <a:pPr algn="just">
              <a:lnSpc>
                <a:spcPct val="100000"/>
              </a:lnSpc>
              <a:spcBef>
                <a:spcPts val="0"/>
              </a:spcBef>
            </a:pPr>
            <a:r>
              <a:rPr lang="cs-CZ" dirty="0" smtClean="0"/>
              <a:t>Ta stanoví, že u každého nároku tohoto typu je třeba rozlišit, zda se jedná o </a:t>
            </a:r>
            <a:r>
              <a:rPr lang="cs-CZ" u="sng" dirty="0" smtClean="0"/>
              <a:t>nárok na přiměřené zadostiučinění za nepřiměřenou délku řízení</a:t>
            </a:r>
            <a:r>
              <a:rPr lang="cs-CZ" dirty="0" smtClean="0"/>
              <a:t> nebo o </a:t>
            </a:r>
            <a:r>
              <a:rPr lang="cs-CZ" u="sng" dirty="0"/>
              <a:t>nárok na přiměřené zadostiučinění za </a:t>
            </a:r>
            <a:r>
              <a:rPr lang="cs-CZ" u="sng" dirty="0" smtClean="0"/>
              <a:t>průtahy v řízení</a:t>
            </a:r>
            <a:r>
              <a:rPr lang="cs-CZ" dirty="0" smtClean="0"/>
              <a:t>. A to podle toho, zda takové řízení požívá ochrany podle čl. 6 odst. 1 Úmluvy.  Této ochrany požívají:  </a:t>
            </a:r>
            <a:endParaRPr lang="cs-CZ" dirty="0"/>
          </a:p>
          <a:p>
            <a:pPr lvl="1">
              <a:lnSpc>
                <a:spcPct val="100000"/>
              </a:lnSpc>
              <a:spcBef>
                <a:spcPts val="0"/>
              </a:spcBef>
            </a:pPr>
            <a:r>
              <a:rPr lang="cs-CZ" dirty="0" smtClean="0"/>
              <a:t>A) Veškerá soudní řízení </a:t>
            </a:r>
            <a:endParaRPr lang="cs-CZ" dirty="0"/>
          </a:p>
          <a:p>
            <a:pPr lvl="1">
              <a:lnSpc>
                <a:spcPct val="100000"/>
              </a:lnSpc>
              <a:spcBef>
                <a:spcPts val="0"/>
              </a:spcBef>
            </a:pPr>
            <a:r>
              <a:rPr lang="cs-CZ" dirty="0" smtClean="0"/>
              <a:t>B) Veškerá trestní řízení, včetně správního trestání (tedy i přestupková řízení)</a:t>
            </a:r>
          </a:p>
          <a:p>
            <a:pPr lvl="1">
              <a:lnSpc>
                <a:spcPct val="100000"/>
              </a:lnSpc>
              <a:spcBef>
                <a:spcPts val="0"/>
              </a:spcBef>
            </a:pPr>
            <a:r>
              <a:rPr lang="cs-CZ" dirty="0" smtClean="0"/>
              <a:t>C) Ta správní řízení, kde je rozhodováno o </a:t>
            </a:r>
            <a:r>
              <a:rPr lang="cs-CZ" b="1" dirty="0" smtClean="0"/>
              <a:t>vážném zásahu</a:t>
            </a:r>
            <a:r>
              <a:rPr lang="cs-CZ" dirty="0" smtClean="0"/>
              <a:t> do práva </a:t>
            </a:r>
            <a:r>
              <a:rPr lang="cs-CZ" b="1" dirty="0" smtClean="0"/>
              <a:t>soukromoprávní povahy</a:t>
            </a:r>
            <a:r>
              <a:rPr lang="cs-CZ" dirty="0" smtClean="0"/>
              <a:t> založeného </a:t>
            </a:r>
            <a:r>
              <a:rPr lang="cs-CZ" b="1" dirty="0" smtClean="0"/>
              <a:t>zákonem</a:t>
            </a:r>
            <a:r>
              <a:rPr lang="cs-CZ" dirty="0" smtClean="0"/>
              <a:t>. </a:t>
            </a:r>
          </a:p>
          <a:p>
            <a:pPr>
              <a:lnSpc>
                <a:spcPct val="100000"/>
              </a:lnSpc>
              <a:spcBef>
                <a:spcPts val="0"/>
              </a:spcBef>
            </a:pPr>
            <a:r>
              <a:rPr lang="cs-CZ" dirty="0" smtClean="0"/>
              <a:t>V případě průtahů v řízení se neuplatní Stanovisko </a:t>
            </a:r>
            <a:r>
              <a:rPr lang="cs-CZ" dirty="0" err="1" smtClean="0"/>
              <a:t>Cpjn</a:t>
            </a:r>
            <a:r>
              <a:rPr lang="cs-CZ" dirty="0" smtClean="0"/>
              <a:t> 206/2010 – tedy je třeba prokazovat nemajetkovou újmu! A to ve vztahu ke konkrétnímu průtahu v řízení.</a:t>
            </a:r>
          </a:p>
          <a:p>
            <a:pPr>
              <a:lnSpc>
                <a:spcPct val="100000"/>
              </a:lnSpc>
              <a:spcBef>
                <a:spcPts val="0"/>
              </a:spcBef>
            </a:pPr>
            <a:r>
              <a:rPr lang="cs-CZ" dirty="0" smtClean="0"/>
              <a:t>Zahrnuje větší množství judikátů, zejména:</a:t>
            </a:r>
            <a:r>
              <a:rPr lang="cs-CZ" dirty="0"/>
              <a:t> </a:t>
            </a:r>
          </a:p>
          <a:p>
            <a:pPr lvl="1">
              <a:lnSpc>
                <a:spcPct val="100000"/>
              </a:lnSpc>
              <a:spcBef>
                <a:spcPts val="0"/>
              </a:spcBef>
            </a:pPr>
            <a:r>
              <a:rPr lang="cs-CZ" dirty="0"/>
              <a:t>30 </a:t>
            </a:r>
            <a:r>
              <a:rPr lang="cs-CZ" dirty="0" err="1"/>
              <a:t>Cdo</a:t>
            </a:r>
            <a:r>
              <a:rPr lang="cs-CZ" dirty="0"/>
              <a:t> 344/2014 – samotné rozlišování nepřiměřené délky řízení a průtahů v řízení </a:t>
            </a:r>
          </a:p>
          <a:p>
            <a:pPr lvl="1">
              <a:lnSpc>
                <a:spcPct val="100000"/>
              </a:lnSpc>
              <a:spcBef>
                <a:spcPts val="0"/>
              </a:spcBef>
            </a:pPr>
            <a:r>
              <a:rPr lang="cs-CZ" dirty="0"/>
              <a:t>30 </a:t>
            </a:r>
            <a:r>
              <a:rPr lang="cs-CZ" dirty="0" err="1" smtClean="0"/>
              <a:t>Cdo</a:t>
            </a:r>
            <a:r>
              <a:rPr lang="cs-CZ" dirty="0" smtClean="0"/>
              <a:t> 1382/2014 – nelze-li určit jeden konkrétní resort (typicky řízení probíhalo jak před soudem, tak před správním orgánem) jedná za stát Ministerstvo financí – to proti tomuto názoru intenzivně brojí, ačkoliv </a:t>
            </a:r>
            <a:r>
              <a:rPr lang="cs-CZ" dirty="0" err="1" smtClean="0"/>
              <a:t>prejudikatura</a:t>
            </a:r>
            <a:r>
              <a:rPr lang="cs-CZ" dirty="0" smtClean="0"/>
              <a:t> je známa delší dobu - </a:t>
            </a:r>
            <a:r>
              <a:rPr lang="cs-CZ" dirty="0"/>
              <a:t>30 </a:t>
            </a:r>
            <a:r>
              <a:rPr lang="cs-CZ" dirty="0" err="1"/>
              <a:t>Cdo</a:t>
            </a:r>
            <a:r>
              <a:rPr lang="cs-CZ" dirty="0"/>
              <a:t> </a:t>
            </a:r>
            <a:r>
              <a:rPr lang="cs-CZ" dirty="0" smtClean="0"/>
              <a:t>629/2005.</a:t>
            </a:r>
            <a:endParaRPr lang="cs-CZ" dirty="0"/>
          </a:p>
          <a:p>
            <a:pPr lvl="1">
              <a:lnSpc>
                <a:spcPct val="100000"/>
              </a:lnSpc>
              <a:spcBef>
                <a:spcPts val="0"/>
              </a:spcBef>
            </a:pPr>
            <a:r>
              <a:rPr lang="cs-CZ" dirty="0" smtClean="0"/>
              <a:t>30 </a:t>
            </a:r>
            <a:r>
              <a:rPr lang="cs-CZ" dirty="0" err="1" smtClean="0"/>
              <a:t>Cdo</a:t>
            </a:r>
            <a:r>
              <a:rPr lang="cs-CZ" dirty="0" smtClean="0"/>
              <a:t> 1174/2016 – řízení sub C) musí v některé fázi probíhat před soudním orgánem, jinak ochrany nepožívá. A to vyjma dvou typů řízení – restituční řízení a řízení o pozemkových úpravách, neboť tam je ochrana zjevná (a dříve jasně judikovaná ESLP) – tato myšlenka není v rozsudku uvedena přímo, pročež působí aktuálně výkladové problémy.</a:t>
            </a:r>
          </a:p>
          <a:p>
            <a:pPr marL="360000" lvl="1" indent="0">
              <a:lnSpc>
                <a:spcPct val="100000"/>
              </a:lnSpc>
              <a:spcBef>
                <a:spcPts val="0"/>
              </a:spcBef>
              <a:buNone/>
            </a:pPr>
            <a:endParaRPr lang="cs-CZ" dirty="0" smtClean="0"/>
          </a:p>
          <a:p>
            <a:pPr algn="just">
              <a:lnSpc>
                <a:spcPct val="100000"/>
              </a:lnSpc>
              <a:spcBef>
                <a:spcPts val="0"/>
              </a:spcBef>
            </a:pPr>
            <a:r>
              <a:rPr lang="cs-CZ" dirty="0" smtClean="0"/>
              <a:t>Situace je tak opět složitější – neexistuje ustálený přístup soudů k tomu, jaké řízení uvedené ochrany požívá a jaké nikoliv, některé rozsudky jsou nepředvídatelné – např. řízení o udělení bezpečnostní prověrky takové ochrany požívá, pokud je prověrka nezbytným předpokladem k výkonu práce. </a:t>
            </a:r>
            <a:endParaRPr lang="cs-CZ" dirty="0"/>
          </a:p>
          <a:p>
            <a:pPr algn="just"/>
            <a:endParaRPr lang="cs-CZ" dirty="0"/>
          </a:p>
        </p:txBody>
      </p:sp>
    </p:spTree>
    <p:extLst>
      <p:ext uri="{BB962C8B-B14F-4D97-AF65-F5344CB8AC3E}">
        <p14:creationId xmlns:p14="http://schemas.microsoft.com/office/powerpoint/2010/main" val="336741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Předběžné uplatnění nároku</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smtClean="0"/>
              <a:t>§ 14 a 15 ZOVM</a:t>
            </a:r>
          </a:p>
          <a:p>
            <a:pPr marL="0" indent="0" algn="just">
              <a:buNone/>
            </a:pPr>
            <a:endParaRPr lang="cs-CZ" dirty="0" smtClean="0"/>
          </a:p>
          <a:p>
            <a:pPr>
              <a:lnSpc>
                <a:spcPct val="100000"/>
              </a:lnSpc>
              <a:spcBef>
                <a:spcPts val="0"/>
              </a:spcBef>
            </a:pPr>
            <a:r>
              <a:rPr lang="cs-CZ" dirty="0" smtClean="0"/>
              <a:t>Nárok je třeba nejprve uplatnit u příslušného ústředního správního orgánu (§ 6 ZOVM)</a:t>
            </a:r>
          </a:p>
          <a:p>
            <a:pPr marL="0" indent="0">
              <a:lnSpc>
                <a:spcPct val="100000"/>
              </a:lnSpc>
              <a:spcBef>
                <a:spcPts val="0"/>
              </a:spcBef>
              <a:buNone/>
            </a:pPr>
            <a:endParaRPr lang="cs-CZ" dirty="0" smtClean="0"/>
          </a:p>
          <a:p>
            <a:pPr>
              <a:lnSpc>
                <a:spcPct val="100000"/>
              </a:lnSpc>
              <a:spcBef>
                <a:spcPts val="0"/>
              </a:spcBef>
            </a:pPr>
            <a:r>
              <a:rPr lang="cs-CZ" dirty="0" smtClean="0"/>
              <a:t>Předběžné uplatnění nároku je podmínkou projednání žaloby u soudu, ale nejde o neodstranitelnou překážku řízení. </a:t>
            </a:r>
          </a:p>
          <a:p>
            <a:pPr marL="0" indent="0">
              <a:lnSpc>
                <a:spcPct val="100000"/>
              </a:lnSpc>
              <a:spcBef>
                <a:spcPts val="0"/>
              </a:spcBef>
              <a:buNone/>
            </a:pPr>
            <a:endParaRPr lang="cs-CZ" dirty="0" smtClean="0"/>
          </a:p>
          <a:p>
            <a:pPr>
              <a:lnSpc>
                <a:spcPct val="100000"/>
              </a:lnSpc>
              <a:spcBef>
                <a:spcPts val="0"/>
              </a:spcBef>
            </a:pPr>
            <a:r>
              <a:rPr lang="cs-CZ" dirty="0" smtClean="0"/>
              <a:t>Lhůta pro vyřízení nároku činí 6 měsíců.</a:t>
            </a:r>
          </a:p>
          <a:p>
            <a:pPr>
              <a:lnSpc>
                <a:spcPct val="100000"/>
              </a:lnSpc>
              <a:spcBef>
                <a:spcPts val="0"/>
              </a:spcBef>
            </a:pPr>
            <a:endParaRPr lang="cs-CZ" dirty="0" smtClean="0"/>
          </a:p>
          <a:p>
            <a:pPr marL="0" indent="0">
              <a:lnSpc>
                <a:spcPct val="100000"/>
              </a:lnSpc>
              <a:spcBef>
                <a:spcPts val="0"/>
              </a:spcBef>
              <a:buNone/>
            </a:pPr>
            <a:endParaRPr lang="cs-CZ" dirty="0"/>
          </a:p>
          <a:p>
            <a:pPr>
              <a:lnSpc>
                <a:spcPct val="100000"/>
              </a:lnSpc>
              <a:spcBef>
                <a:spcPts val="0"/>
              </a:spcBef>
            </a:pPr>
            <a:r>
              <a:rPr lang="cs-CZ" dirty="0" smtClean="0"/>
              <a:t>Z hlediska </a:t>
            </a:r>
            <a:r>
              <a:rPr lang="cs-CZ" dirty="0" err="1" smtClean="0"/>
              <a:t>MZe</a:t>
            </a:r>
            <a:r>
              <a:rPr lang="cs-CZ" dirty="0" smtClean="0"/>
              <a:t> se jedná o klíčovou fázi, posuzování nároku, neboť není svázána přísnou lhůtou soudní.</a:t>
            </a:r>
          </a:p>
          <a:p>
            <a:pPr>
              <a:lnSpc>
                <a:spcPct val="100000"/>
              </a:lnSpc>
              <a:spcBef>
                <a:spcPts val="0"/>
              </a:spcBef>
            </a:pPr>
            <a:endParaRPr lang="cs-CZ" dirty="0" smtClean="0"/>
          </a:p>
          <a:p>
            <a:pPr>
              <a:lnSpc>
                <a:spcPct val="100000"/>
              </a:lnSpc>
              <a:spcBef>
                <a:spcPts val="0"/>
              </a:spcBef>
            </a:pPr>
            <a:r>
              <a:rPr lang="cs-CZ" dirty="0" smtClean="0"/>
              <a:t>To ale neznamená, že není třeba postupovat maximálně rychle a to jak s ohledem na možné promlčení nároku (§ 35 ZOVM), tak s ohledem na úroky z prodlení (§ 15 odst. 2 ZOVM).</a:t>
            </a:r>
          </a:p>
          <a:p>
            <a:pPr marL="0" indent="0">
              <a:lnSpc>
                <a:spcPct val="100000"/>
              </a:lnSpc>
              <a:spcBef>
                <a:spcPts val="0"/>
              </a:spcBef>
              <a:buNone/>
            </a:pPr>
            <a:endParaRPr lang="cs-CZ" dirty="0" smtClean="0"/>
          </a:p>
          <a:p>
            <a:pPr>
              <a:lnSpc>
                <a:spcPct val="100000"/>
              </a:lnSpc>
              <a:spcBef>
                <a:spcPts val="0"/>
              </a:spcBef>
            </a:pPr>
            <a:r>
              <a:rPr lang="cs-CZ" dirty="0" smtClean="0"/>
              <a:t>Právě v této chvíli jsou dotazovány dotčené správní orgány, následně je vyžádáno stanovisko věcně příslušného útvaru </a:t>
            </a:r>
            <a:r>
              <a:rPr lang="cs-CZ" dirty="0" err="1" smtClean="0"/>
              <a:t>MZe</a:t>
            </a:r>
            <a:r>
              <a:rPr lang="cs-CZ" dirty="0" smtClean="0"/>
              <a:t>.</a:t>
            </a:r>
          </a:p>
          <a:p>
            <a:pPr marL="0" indent="0">
              <a:lnSpc>
                <a:spcPct val="100000"/>
              </a:lnSpc>
              <a:spcBef>
                <a:spcPts val="0"/>
              </a:spcBef>
              <a:buNone/>
            </a:pPr>
            <a:endParaRPr lang="cs-CZ" dirty="0" smtClean="0"/>
          </a:p>
          <a:p>
            <a:pPr>
              <a:lnSpc>
                <a:spcPct val="100000"/>
              </a:lnSpc>
              <a:spcBef>
                <a:spcPts val="0"/>
              </a:spcBef>
            </a:pPr>
            <a:r>
              <a:rPr lang="cs-CZ" dirty="0" smtClean="0"/>
              <a:t>Ideálně nejvýše do 5 týdnů od doručení nároku na </a:t>
            </a:r>
            <a:r>
              <a:rPr lang="cs-CZ" dirty="0" err="1" smtClean="0"/>
              <a:t>MZe</a:t>
            </a:r>
            <a:r>
              <a:rPr lang="cs-CZ" dirty="0" smtClean="0"/>
              <a:t> by měla být věc vyřízena – délku náhradového řízení je vhodné zohlednit při stanovování výše náhrady v případě nepřiměřené délky (původního) řízení.</a:t>
            </a:r>
            <a:endParaRPr lang="cs-CZ" dirty="0"/>
          </a:p>
          <a:p>
            <a:pPr algn="just"/>
            <a:endParaRPr lang="cs-CZ" dirty="0"/>
          </a:p>
        </p:txBody>
      </p:sp>
    </p:spTree>
    <p:extLst>
      <p:ext uri="{BB962C8B-B14F-4D97-AF65-F5344CB8AC3E}">
        <p14:creationId xmlns:p14="http://schemas.microsoft.com/office/powerpoint/2010/main" val="269672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regres</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smtClean="0"/>
              <a:t>§ 16 až 18 ZOVM</a:t>
            </a:r>
          </a:p>
          <a:p>
            <a:pPr marL="0" indent="0" algn="ctr">
              <a:buNone/>
            </a:pPr>
            <a:r>
              <a:rPr lang="cs-CZ" i="1" dirty="0"/>
              <a:t>§ 16 </a:t>
            </a:r>
          </a:p>
          <a:p>
            <a:pPr marL="0" indent="0" algn="just">
              <a:lnSpc>
                <a:spcPct val="100000"/>
              </a:lnSpc>
              <a:spcBef>
                <a:spcPts val="1200"/>
              </a:spcBef>
              <a:buNone/>
            </a:pPr>
            <a:r>
              <a:rPr lang="cs-CZ" i="1" dirty="0" smtClean="0"/>
              <a:t>(</a:t>
            </a:r>
            <a:r>
              <a:rPr lang="cs-CZ" i="1" dirty="0"/>
              <a:t>1) Nahradil-li stát škodu způsobenou nezákonným rozhodnutím nebo nesprávným úředním postupem nebo poskytl-li ze stejného důvodu zadostiučinění za vzniklou nemajetkovou újmu, </a:t>
            </a:r>
            <a:r>
              <a:rPr lang="cs-CZ" b="1" i="1" dirty="0"/>
              <a:t>může</a:t>
            </a:r>
            <a:r>
              <a:rPr lang="cs-CZ" i="1" dirty="0"/>
              <a:t> požadovat regresní úhradu </a:t>
            </a:r>
            <a:r>
              <a:rPr lang="cs-CZ" b="1" i="1" dirty="0"/>
              <a:t>na úředních osobách </a:t>
            </a:r>
            <a:r>
              <a:rPr lang="cs-CZ" i="1" dirty="0"/>
              <a:t>a </a:t>
            </a:r>
            <a:r>
              <a:rPr lang="cs-CZ" b="1" i="1" dirty="0"/>
              <a:t>na územních celcích</a:t>
            </a:r>
            <a:r>
              <a:rPr lang="cs-CZ" i="1" dirty="0"/>
              <a:t> v přenesené působnosti, pokud škodu způsobily.</a:t>
            </a:r>
          </a:p>
          <a:p>
            <a:pPr marL="0" indent="0" algn="just">
              <a:lnSpc>
                <a:spcPct val="100000"/>
              </a:lnSpc>
              <a:spcBef>
                <a:spcPts val="1200"/>
              </a:spcBef>
              <a:buNone/>
            </a:pPr>
            <a:r>
              <a:rPr lang="cs-CZ" i="1" dirty="0" smtClean="0"/>
              <a:t>(</a:t>
            </a:r>
            <a:r>
              <a:rPr lang="cs-CZ" i="1" dirty="0"/>
              <a:t>2) Bylo-li rozhodnutí územního samosprávného celku přezkoumáno příslušným orgánem a následně byla rozhodnutí tohoto orgánu a územního samosprávného celku zrušena pro nezákonnost, může stát požadovat regresní úhradu na kraji, je-li příslušným orgánem orgán kraje, nebo na územním samosprávném celku</a:t>
            </a:r>
            <a:r>
              <a:rPr lang="cs-CZ" i="1" dirty="0" smtClean="0"/>
              <a:t>.</a:t>
            </a:r>
          </a:p>
          <a:p>
            <a:pPr>
              <a:lnSpc>
                <a:spcPct val="100000"/>
              </a:lnSpc>
              <a:spcBef>
                <a:spcPts val="1200"/>
              </a:spcBef>
            </a:pPr>
            <a:r>
              <a:rPr lang="cs-CZ" dirty="0" smtClean="0"/>
              <a:t>Řešení vztahu krajského/městského/obecního úřadu vůči samosprávnému celku.</a:t>
            </a:r>
            <a:endParaRPr lang="cs-CZ" dirty="0"/>
          </a:p>
          <a:p>
            <a:pPr marL="0" indent="0" algn="just">
              <a:lnSpc>
                <a:spcPct val="100000"/>
              </a:lnSpc>
              <a:spcBef>
                <a:spcPts val="1200"/>
              </a:spcBef>
              <a:buNone/>
            </a:pPr>
            <a:r>
              <a:rPr lang="cs-CZ" i="1" dirty="0" smtClean="0"/>
              <a:t>(</a:t>
            </a:r>
            <a:r>
              <a:rPr lang="cs-CZ" i="1" dirty="0"/>
              <a:t>3) Bylo-li nezákonné rozhodnutí vydáno proto, že se ten, kdo je vydal, řídil nesprávným právním názorem příslušného orgánu, který zrušil v řízení původní zákonné rozhodnutí, nemá stát právo na regresní úhradu</a:t>
            </a:r>
            <a:r>
              <a:rPr lang="cs-CZ" i="1" dirty="0" smtClean="0"/>
              <a:t>.</a:t>
            </a:r>
          </a:p>
          <a:p>
            <a:pPr>
              <a:lnSpc>
                <a:spcPct val="100000"/>
              </a:lnSpc>
              <a:spcBef>
                <a:spcPts val="1200"/>
              </a:spcBef>
            </a:pPr>
            <a:r>
              <a:rPr lang="cs-CZ" dirty="0" smtClean="0"/>
              <a:t>Bylo by třeba dokazovat zákonnost původního prvostupňového rozhodnutí, což není obvyklé a leckdy ani snadné.</a:t>
            </a:r>
            <a:endParaRPr lang="cs-CZ" dirty="0"/>
          </a:p>
          <a:p>
            <a:pPr marL="0" indent="0" algn="just">
              <a:lnSpc>
                <a:spcPct val="100000"/>
              </a:lnSpc>
              <a:spcBef>
                <a:spcPts val="1200"/>
              </a:spcBef>
              <a:buNone/>
            </a:pPr>
            <a:r>
              <a:rPr lang="cs-CZ" i="1" dirty="0" smtClean="0"/>
              <a:t>(</a:t>
            </a:r>
            <a:r>
              <a:rPr lang="cs-CZ" i="1" dirty="0"/>
              <a:t>4) Stát může požadovat regresní úhradu pouze ve výši odpovídající účasti územního celku v samostatné působnosti, územního celku v přenesené působnosti či úřední osoby na způsobení vzniklé škody.</a:t>
            </a:r>
            <a:endParaRPr lang="cs-CZ" i="1" dirty="0" smtClean="0"/>
          </a:p>
          <a:p>
            <a:pPr marL="0" indent="0" algn="just">
              <a:buNone/>
            </a:pPr>
            <a:endParaRPr lang="cs-CZ" dirty="0" smtClean="0"/>
          </a:p>
          <a:p>
            <a:pPr>
              <a:lnSpc>
                <a:spcPct val="100000"/>
              </a:lnSpc>
              <a:spcBef>
                <a:spcPts val="0"/>
              </a:spcBef>
            </a:pPr>
            <a:r>
              <a:rPr lang="cs-CZ" dirty="0" smtClean="0"/>
              <a:t>K dispozici jen minimální judikatura…</a:t>
            </a:r>
          </a:p>
          <a:p>
            <a:pPr marL="0" indent="0">
              <a:lnSpc>
                <a:spcPct val="100000"/>
              </a:lnSpc>
              <a:spcBef>
                <a:spcPts val="0"/>
              </a:spcBef>
              <a:buNone/>
            </a:pPr>
            <a:endParaRPr lang="cs-CZ" dirty="0" smtClean="0"/>
          </a:p>
          <a:p>
            <a:pPr algn="just"/>
            <a:endParaRPr lang="cs-CZ" dirty="0"/>
          </a:p>
        </p:txBody>
      </p:sp>
    </p:spTree>
    <p:extLst>
      <p:ext uri="{BB962C8B-B14F-4D97-AF65-F5344CB8AC3E}">
        <p14:creationId xmlns:p14="http://schemas.microsoft.com/office/powerpoint/2010/main" val="94200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regres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a:t>
            </a:r>
            <a:r>
              <a:rPr lang="cs-CZ" i="1" dirty="0" smtClean="0"/>
              <a:t>17</a:t>
            </a:r>
          </a:p>
          <a:p>
            <a:pPr marL="0" indent="0" algn="ctr">
              <a:lnSpc>
                <a:spcPct val="100000"/>
              </a:lnSpc>
              <a:spcBef>
                <a:spcPts val="0"/>
              </a:spcBef>
              <a:buNone/>
            </a:pPr>
            <a:endParaRPr lang="cs-CZ" i="1" dirty="0"/>
          </a:p>
          <a:p>
            <a:pPr marL="0" indent="0" algn="just">
              <a:lnSpc>
                <a:spcPct val="100000"/>
              </a:lnSpc>
              <a:spcBef>
                <a:spcPts val="600"/>
              </a:spcBef>
              <a:buNone/>
            </a:pPr>
            <a:r>
              <a:rPr lang="cs-CZ" i="1" dirty="0" smtClean="0"/>
              <a:t>(</a:t>
            </a:r>
            <a:r>
              <a:rPr lang="cs-CZ" i="1" dirty="0"/>
              <a:t>1) Nahradil-li stát škodu, ke které došlo při činnosti státního orgánu nebo poskytl-li ze stejného důvodu zadostiučinění za vzniklou nemajetkovou újmu, může požadovat regresní úhradu </a:t>
            </a:r>
            <a:r>
              <a:rPr lang="cs-CZ" b="1" i="1" dirty="0"/>
              <a:t>od těch, kteří se podíleli </a:t>
            </a:r>
            <a:r>
              <a:rPr lang="cs-CZ" i="1" dirty="0"/>
              <a:t>na vydání nezákonného rozhodnutí nebo na nesprávném úředním postupu, </a:t>
            </a:r>
            <a:r>
              <a:rPr lang="cs-CZ" b="1" i="1" dirty="0"/>
              <a:t>pokud byli k vydání rozhodnutí nebo k úřednímu postupu oprávněni</a:t>
            </a:r>
            <a:r>
              <a:rPr lang="cs-CZ" i="1" dirty="0"/>
              <a:t>.</a:t>
            </a:r>
          </a:p>
          <a:p>
            <a:pPr marL="0" indent="0" algn="just">
              <a:lnSpc>
                <a:spcPct val="100000"/>
              </a:lnSpc>
              <a:spcBef>
                <a:spcPts val="600"/>
              </a:spcBef>
              <a:buNone/>
            </a:pPr>
            <a:r>
              <a:rPr lang="cs-CZ" i="1" dirty="0" smtClean="0"/>
              <a:t>(</a:t>
            </a:r>
            <a:r>
              <a:rPr lang="cs-CZ" i="1" dirty="0"/>
              <a:t>2) Nahradil-li stát škodu, která vznikla z nezákonného rozhodnutí nebo z nesprávného úředního postupu, na nichž se podílel soudce nebo státní zástupce, nebo poskytl-li ze stejného důvodu zadostiučinění za vzniklou nemajetkovou újmu, může požadovat regresní úhradu pouze tehdy, pokud byla vina soudce nebo státního zástupce zjištěna v kárném nebo trestním řízení.</a:t>
            </a:r>
          </a:p>
          <a:p>
            <a:pPr marL="0" indent="0" algn="just">
              <a:lnSpc>
                <a:spcPct val="100000"/>
              </a:lnSpc>
              <a:spcBef>
                <a:spcPts val="600"/>
              </a:spcBef>
              <a:buNone/>
            </a:pPr>
            <a:r>
              <a:rPr lang="cs-CZ" i="1" dirty="0" smtClean="0"/>
              <a:t>(</a:t>
            </a:r>
            <a:r>
              <a:rPr lang="cs-CZ" i="1" dirty="0"/>
              <a:t>3) Uhradily-li úřední osoby nebo územní celky v přenesené působnosti regresní úhradu státu, mohou požadovat regresní úhradu od těch, kdo se podíleli na vydání nezákonného rozhodnutí nebo na nesprávném úředním postupu.</a:t>
            </a:r>
          </a:p>
          <a:p>
            <a:pPr marL="0" indent="0" algn="just">
              <a:lnSpc>
                <a:spcPct val="100000"/>
              </a:lnSpc>
              <a:spcBef>
                <a:spcPts val="600"/>
              </a:spcBef>
              <a:buNone/>
            </a:pPr>
            <a:r>
              <a:rPr lang="cs-CZ" i="1" dirty="0" smtClean="0"/>
              <a:t>(</a:t>
            </a:r>
            <a:r>
              <a:rPr lang="cs-CZ" i="1" dirty="0"/>
              <a:t>4) Je-li podle tohoto ustanovení uplatněn nárok na regresní úhradu proti osobě, u níž účast na výkonu veřejné moci náležela k povinnostem vyplývajícím z pracovního poměru nebo z poměru mu na roveň postaveného anebo z poměru služebního, řídí se výše regresní úhrady zvláštními předpisy</a:t>
            </a:r>
            <a:r>
              <a:rPr lang="cs-CZ" i="1" dirty="0" smtClean="0"/>
              <a:t>.</a:t>
            </a:r>
            <a:endParaRPr lang="cs-CZ" i="1" dirty="0"/>
          </a:p>
          <a:p>
            <a:pPr marL="0" indent="0" algn="just">
              <a:lnSpc>
                <a:spcPct val="100000"/>
              </a:lnSpc>
              <a:spcBef>
                <a:spcPts val="600"/>
              </a:spcBef>
              <a:buNone/>
            </a:pPr>
            <a:r>
              <a:rPr lang="cs-CZ" i="1" dirty="0" smtClean="0"/>
              <a:t>(</a:t>
            </a:r>
            <a:r>
              <a:rPr lang="cs-CZ" i="1" dirty="0"/>
              <a:t>5) Nárok na regresní úhradu vylučuje nárok na náhradu škody podle obecných předpisů.</a:t>
            </a:r>
          </a:p>
          <a:p>
            <a:pPr marL="0" indent="0" algn="just">
              <a:lnSpc>
                <a:spcPct val="100000"/>
              </a:lnSpc>
              <a:spcBef>
                <a:spcPts val="600"/>
              </a:spcBef>
              <a:buNone/>
            </a:pPr>
            <a:r>
              <a:rPr lang="cs-CZ" i="1" dirty="0" smtClean="0"/>
              <a:t>(</a:t>
            </a:r>
            <a:r>
              <a:rPr lang="cs-CZ" i="1" dirty="0"/>
              <a:t>6) Nárok na regresní úhradu nelze uplatňovat vůči tomu, kdo se podílel na vydání nezákonného rozhodnutí nebo na nesprávném úředním postupu na příkaz nadřízeného, ledaže by se uposlechnutím příkazu dopustil trestného činu.</a:t>
            </a:r>
            <a:endParaRPr lang="cs-CZ" i="1" dirty="0" smtClean="0"/>
          </a:p>
          <a:p>
            <a:pPr algn="just"/>
            <a:endParaRPr lang="cs-CZ" dirty="0"/>
          </a:p>
        </p:txBody>
      </p:sp>
    </p:spTree>
    <p:extLst>
      <p:ext uri="{BB962C8B-B14F-4D97-AF65-F5344CB8AC3E}">
        <p14:creationId xmlns:p14="http://schemas.microsoft.com/office/powerpoint/2010/main" val="182990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regres 3</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a:t>
            </a:r>
            <a:r>
              <a:rPr lang="cs-CZ" i="1" dirty="0" smtClean="0"/>
              <a:t>18</a:t>
            </a:r>
            <a:endParaRPr lang="cs-CZ" i="1" dirty="0"/>
          </a:p>
          <a:p>
            <a:pPr marL="0" indent="0" algn="ctr">
              <a:lnSpc>
                <a:spcPct val="100000"/>
              </a:lnSpc>
              <a:spcBef>
                <a:spcPts val="0"/>
              </a:spcBef>
              <a:buNone/>
            </a:pPr>
            <a:r>
              <a:rPr lang="cs-CZ" i="1" dirty="0"/>
              <a:t>Společná ustanovení o regresní úhradě</a:t>
            </a:r>
          </a:p>
          <a:p>
            <a:pPr marL="0" indent="0" algn="ctr">
              <a:lnSpc>
                <a:spcPct val="100000"/>
              </a:lnSpc>
              <a:spcBef>
                <a:spcPts val="0"/>
              </a:spcBef>
              <a:buNone/>
            </a:pPr>
            <a:endParaRPr lang="cs-CZ" i="1" dirty="0"/>
          </a:p>
          <a:p>
            <a:pPr marL="0" indent="0" algn="just">
              <a:lnSpc>
                <a:spcPct val="100000"/>
              </a:lnSpc>
              <a:spcBef>
                <a:spcPts val="1200"/>
              </a:spcBef>
              <a:buNone/>
            </a:pPr>
            <a:r>
              <a:rPr lang="cs-CZ" i="1" dirty="0" smtClean="0"/>
              <a:t>(1) Právo </a:t>
            </a:r>
            <a:r>
              <a:rPr lang="cs-CZ" i="1" dirty="0"/>
              <a:t>na regresní úhradu vznikne pouze tehdy, byla-li škoda způsobena zaviněným porušením právní povinnosti</a:t>
            </a:r>
            <a:r>
              <a:rPr lang="cs-CZ" i="1" dirty="0" smtClean="0"/>
              <a:t>.</a:t>
            </a:r>
            <a:endParaRPr lang="cs-CZ" i="1" dirty="0"/>
          </a:p>
          <a:p>
            <a:pPr>
              <a:lnSpc>
                <a:spcPct val="100000"/>
              </a:lnSpc>
              <a:spcBef>
                <a:spcPts val="1200"/>
              </a:spcBef>
            </a:pPr>
            <a:r>
              <a:rPr lang="cs-CZ" dirty="0" smtClean="0"/>
              <a:t>Zaviněním je jak úmysl, tak i nedbalost., včetně nevědomé/lehké nedbalosti. </a:t>
            </a:r>
            <a:endParaRPr lang="cs-CZ" dirty="0"/>
          </a:p>
          <a:p>
            <a:pPr marL="0" indent="0" algn="just">
              <a:lnSpc>
                <a:spcPct val="100000"/>
              </a:lnSpc>
              <a:spcBef>
                <a:spcPts val="1200"/>
              </a:spcBef>
              <a:buNone/>
            </a:pPr>
            <a:r>
              <a:rPr lang="cs-CZ" i="1" dirty="0" smtClean="0"/>
              <a:t>(</a:t>
            </a:r>
            <a:r>
              <a:rPr lang="cs-CZ" i="1" dirty="0"/>
              <a:t>2) Zavinění je povinen prokázat ten, kdo uplatňuje nárok na regresní úhradu.</a:t>
            </a:r>
          </a:p>
          <a:p>
            <a:pPr marL="0" indent="0" algn="just">
              <a:lnSpc>
                <a:spcPct val="100000"/>
              </a:lnSpc>
              <a:spcBef>
                <a:spcPts val="1200"/>
              </a:spcBef>
              <a:buNone/>
            </a:pPr>
            <a:r>
              <a:rPr lang="cs-CZ" i="1" dirty="0" smtClean="0"/>
              <a:t>(</a:t>
            </a:r>
            <a:r>
              <a:rPr lang="cs-CZ" i="1" dirty="0"/>
              <a:t>3) Byla-li škoda způsobena zaviněným porušením právní povinnosti více osob, jsou povinny zaplatit regresní úhradu podle své účasti na způsobení škody. V odůvodněných případech může soud rozhodnout, že odpovídají společně a nerozdílně.</a:t>
            </a:r>
          </a:p>
          <a:p>
            <a:pPr marL="0" indent="0" algn="just">
              <a:lnSpc>
                <a:spcPct val="100000"/>
              </a:lnSpc>
              <a:spcBef>
                <a:spcPts val="1200"/>
              </a:spcBef>
              <a:buNone/>
            </a:pPr>
            <a:r>
              <a:rPr lang="cs-CZ" i="1" dirty="0" smtClean="0"/>
              <a:t>(</a:t>
            </a:r>
            <a:r>
              <a:rPr lang="cs-CZ" i="1" dirty="0"/>
              <a:t>4) Kdo je povinen platit regresní úhradu společně a nerozdílně s jinými, vypořádá se s nimi podle účasti na způsobení vzniklé škody.</a:t>
            </a:r>
          </a:p>
          <a:p>
            <a:pPr marL="0" indent="0" algn="just">
              <a:lnSpc>
                <a:spcPct val="100000"/>
              </a:lnSpc>
              <a:spcBef>
                <a:spcPts val="1200"/>
              </a:spcBef>
              <a:buNone/>
            </a:pPr>
            <a:r>
              <a:rPr lang="cs-CZ" i="1" dirty="0" smtClean="0"/>
              <a:t>(</a:t>
            </a:r>
            <a:r>
              <a:rPr lang="cs-CZ" i="1" dirty="0"/>
              <a:t>5) Soud může regresní úhradu přiměřeně snížit zejména s přihlédnutím k tomu, jak ke škodě došlo, jakož i k osobním a majetkovým poměrům fyzické osoby, která ji způsobila. Snížení nelze provést, jde-li o škodu způsobenou úmyslně.</a:t>
            </a:r>
          </a:p>
          <a:p>
            <a:pPr marL="0" indent="0" algn="just">
              <a:lnSpc>
                <a:spcPct val="100000"/>
              </a:lnSpc>
              <a:spcBef>
                <a:spcPts val="1200"/>
              </a:spcBef>
              <a:buNone/>
            </a:pPr>
            <a:r>
              <a:rPr lang="cs-CZ" i="1" dirty="0" smtClean="0"/>
              <a:t>(</a:t>
            </a:r>
            <a:r>
              <a:rPr lang="cs-CZ" i="1" dirty="0"/>
              <a:t>6) Ten, proti němuž byl uplatněn nárok na regresní úhradu, má proti subjektu, který po něm regresní úhradu požaduje, právo uplatnit všechny námitky, které tento subjekt mohl uplatnit vůči poškozenému v řízení o náhradě škody</a:t>
            </a:r>
            <a:r>
              <a:rPr lang="cs-CZ" i="1" dirty="0" smtClean="0"/>
              <a:t>.</a:t>
            </a:r>
          </a:p>
          <a:p>
            <a:pPr>
              <a:lnSpc>
                <a:spcPct val="100000"/>
              </a:lnSpc>
              <a:spcBef>
                <a:spcPts val="1200"/>
              </a:spcBef>
            </a:pPr>
            <a:r>
              <a:rPr lang="cs-CZ" dirty="0" smtClean="0"/>
              <a:t>Otázka vedlejšího účastenství na straně žalované v soudním řízení. </a:t>
            </a:r>
            <a:endParaRPr lang="cs-CZ" dirty="0"/>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44522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regres 4</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smtClean="0"/>
              <a:t>Podle serveru novinky.cz je  </a:t>
            </a:r>
            <a:r>
              <a:rPr lang="cs-CZ" dirty="0" smtClean="0">
                <a:hlinkClick r:id="rId2"/>
              </a:rPr>
              <a:t>Ministerstvo zemědělství šampionem v nevymáhání</a:t>
            </a:r>
            <a:r>
              <a:rPr lang="cs-CZ" dirty="0" smtClean="0"/>
              <a:t> </a:t>
            </a:r>
          </a:p>
          <a:p>
            <a:pPr lvl="1"/>
            <a:r>
              <a:rPr lang="cs-CZ" dirty="0" smtClean="0"/>
              <a:t>Článek je velmi nepřesný a zjednodušující</a:t>
            </a:r>
          </a:p>
          <a:p>
            <a:pPr lvl="1"/>
            <a:r>
              <a:rPr lang="cs-CZ" dirty="0" smtClean="0"/>
              <a:t>Otázka ohledně regresů směřovala pouze na vlastní úředníky Ministerstva, nezohlednila, že škodu mohly způsobit i jiné osoby, např. myslivecká stráž</a:t>
            </a:r>
            <a:endParaRPr lang="cs-CZ" dirty="0"/>
          </a:p>
          <a:p>
            <a:pPr lvl="1"/>
            <a:r>
              <a:rPr lang="cs-CZ" dirty="0" smtClean="0"/>
              <a:t>Veliká většina z uvedené částky nemůže být považována za škodu ve smyslu regresních úhrad</a:t>
            </a:r>
            <a:endParaRPr lang="cs-CZ" dirty="0"/>
          </a:p>
          <a:p>
            <a:pPr>
              <a:lnSpc>
                <a:spcPct val="100000"/>
              </a:lnSpc>
              <a:spcBef>
                <a:spcPts val="1200"/>
              </a:spcBef>
            </a:pPr>
            <a:endParaRPr lang="cs-CZ" dirty="0" smtClean="0"/>
          </a:p>
          <a:p>
            <a:pPr>
              <a:lnSpc>
                <a:spcPct val="100000"/>
              </a:lnSpc>
              <a:spcBef>
                <a:spcPts val="1200"/>
              </a:spcBef>
            </a:pPr>
            <a:r>
              <a:rPr lang="cs-CZ" dirty="0" smtClean="0"/>
              <a:t>Skutečnost, že k regresním nárokům přistupuje Ministerstvo ojediněle, neznamená, že je v této věci nečinné, je preferováno předcházení opakování případných chyb.</a:t>
            </a:r>
          </a:p>
          <a:p>
            <a:pPr marL="0" indent="0" algn="just">
              <a:lnSpc>
                <a:spcPct val="100000"/>
              </a:lnSpc>
              <a:spcBef>
                <a:spcPts val="1200"/>
              </a:spcBef>
              <a:buNone/>
            </a:pPr>
            <a:endParaRPr lang="cs-CZ" i="1" dirty="0"/>
          </a:p>
          <a:p>
            <a:pPr>
              <a:lnSpc>
                <a:spcPct val="100000"/>
              </a:lnSpc>
              <a:spcBef>
                <a:spcPts val="1200"/>
              </a:spcBef>
            </a:pPr>
            <a:r>
              <a:rPr lang="cs-CZ" dirty="0" smtClean="0"/>
              <a:t>Proto je třeba každý uplatněný nárok podrobit zevrubnému přezkoumání a bez ohledu na to, zda je oprávněný nebo nikoliv zjistit, zda neupozorňuje  na nějaký reálný problém – skutečně existující nesprávný úřední postup či příčinu pro níž by mohlo být vydáno nezákonné rozhodnutí.</a:t>
            </a:r>
          </a:p>
          <a:p>
            <a:pPr>
              <a:lnSpc>
                <a:spcPct val="100000"/>
              </a:lnSpc>
              <a:spcBef>
                <a:spcPts val="1200"/>
              </a:spcBef>
            </a:pPr>
            <a:endParaRPr lang="cs-CZ" dirty="0"/>
          </a:p>
          <a:p>
            <a:pPr>
              <a:lnSpc>
                <a:spcPct val="100000"/>
              </a:lnSpc>
              <a:spcBef>
                <a:spcPts val="1200"/>
              </a:spcBef>
            </a:pPr>
            <a:r>
              <a:rPr lang="cs-CZ" dirty="0" smtClean="0"/>
              <a:t>Takový postup je pak dokonce povinností každého věcného útvaru Ministerstva – Směrnice č. 9/2017, pokud by nebyl takový přístup efektivní, bude růst tlak na obligatorní vymáhání regresů. </a:t>
            </a:r>
          </a:p>
          <a:p>
            <a:pPr>
              <a:lnSpc>
                <a:spcPct val="100000"/>
              </a:lnSpc>
              <a:spcBef>
                <a:spcPts val="1200"/>
              </a:spcBef>
            </a:pPr>
            <a:endParaRPr lang="cs-CZ" dirty="0"/>
          </a:p>
          <a:p>
            <a:pPr>
              <a:lnSpc>
                <a:spcPct val="100000"/>
              </a:lnSpc>
              <a:spcBef>
                <a:spcPts val="1200"/>
              </a:spcBef>
            </a:pPr>
            <a:r>
              <a:rPr lang="cs-CZ" dirty="0" smtClean="0"/>
              <a:t>Agenda je předmětem dotazů ze strany veřejnosti, kontrol ze strany NKÚ a kanceláře VOP.</a:t>
            </a:r>
            <a:endParaRPr lang="cs-CZ" dirty="0"/>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334556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 Díl druhý – odpovědnost ÚSC</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smtClean="0"/>
              <a:t>§ 19 až </a:t>
            </a:r>
            <a:r>
              <a:rPr lang="cs-CZ" dirty="0"/>
              <a:t>25 upravují </a:t>
            </a:r>
            <a:r>
              <a:rPr lang="cs-CZ" dirty="0" smtClean="0"/>
              <a:t>odpovědnost </a:t>
            </a:r>
            <a:r>
              <a:rPr lang="cs-CZ" dirty="0"/>
              <a:t>územních celků v samostatné působnosti za škodu</a:t>
            </a:r>
            <a:endParaRPr lang="cs-CZ" dirty="0" smtClean="0"/>
          </a:p>
          <a:p>
            <a:pPr lvl="1"/>
            <a:r>
              <a:rPr lang="cs-CZ" dirty="0" smtClean="0"/>
              <a:t>§ 19 – obecná ustanovení</a:t>
            </a:r>
          </a:p>
          <a:p>
            <a:pPr lvl="1"/>
            <a:r>
              <a:rPr lang="cs-CZ" dirty="0" smtClean="0"/>
              <a:t>§ 20 a 21 – nezákonné rozhodnutí</a:t>
            </a:r>
          </a:p>
          <a:p>
            <a:pPr lvl="1"/>
            <a:r>
              <a:rPr lang="cs-CZ" dirty="0" smtClean="0"/>
              <a:t>§ 22 – nesprávný úřední postup</a:t>
            </a:r>
          </a:p>
          <a:p>
            <a:pPr lvl="1"/>
            <a:r>
              <a:rPr lang="cs-CZ" dirty="0" smtClean="0"/>
              <a:t>§ 23 až 25 – regresní úhrada</a:t>
            </a:r>
          </a:p>
          <a:p>
            <a:pPr marL="0" indent="0">
              <a:lnSpc>
                <a:spcPct val="100000"/>
              </a:lnSpc>
              <a:spcBef>
                <a:spcPts val="1200"/>
              </a:spcBef>
              <a:buNone/>
            </a:pPr>
            <a:endParaRPr lang="cs-CZ" dirty="0" smtClean="0"/>
          </a:p>
          <a:p>
            <a:pPr>
              <a:lnSpc>
                <a:spcPct val="100000"/>
              </a:lnSpc>
              <a:spcBef>
                <a:spcPts val="1200"/>
              </a:spcBef>
            </a:pPr>
            <a:r>
              <a:rPr lang="cs-CZ" dirty="0" smtClean="0"/>
              <a:t>Úprava je obdobná a odkazuje na obdobné užití dříve zmíněných ustanovení.</a:t>
            </a:r>
          </a:p>
          <a:p>
            <a:pPr marL="0" indent="0" algn="just">
              <a:lnSpc>
                <a:spcPct val="100000"/>
              </a:lnSpc>
              <a:spcBef>
                <a:spcPts val="1200"/>
              </a:spcBef>
              <a:buNone/>
            </a:pPr>
            <a:endParaRPr lang="cs-CZ" i="1" dirty="0"/>
          </a:p>
          <a:p>
            <a:pPr>
              <a:lnSpc>
                <a:spcPct val="100000"/>
              </a:lnSpc>
              <a:spcBef>
                <a:spcPts val="1200"/>
              </a:spcBef>
            </a:pPr>
            <a:r>
              <a:rPr lang="cs-CZ" dirty="0" smtClean="0"/>
              <a:t>Ačkoliv hovoří pouze o škodě, podle § 1 odst. 3 je třeba jí rozumět i imateriální újmu.</a:t>
            </a:r>
          </a:p>
          <a:p>
            <a:pPr>
              <a:lnSpc>
                <a:spcPct val="100000"/>
              </a:lnSpc>
              <a:spcBef>
                <a:spcPts val="1200"/>
              </a:spcBef>
            </a:pPr>
            <a:endParaRPr lang="cs-CZ" dirty="0"/>
          </a:p>
          <a:p>
            <a:pPr>
              <a:lnSpc>
                <a:spcPct val="100000"/>
              </a:lnSpc>
              <a:spcBef>
                <a:spcPts val="1200"/>
              </a:spcBef>
            </a:pPr>
            <a:r>
              <a:rPr lang="cs-CZ" dirty="0" smtClean="0"/>
              <a:t>§ 23 samosprávný celek má právo na regresní úhradu vůči tomu, jehož nesprávným závazným právním názorem se při vydání nezákonného rozhodnutí řídil, a to včetně státu.</a:t>
            </a:r>
            <a:endParaRPr lang="cs-CZ" dirty="0"/>
          </a:p>
        </p:txBody>
      </p:sp>
    </p:spTree>
    <p:extLst>
      <p:ext uri="{BB962C8B-B14F-4D97-AF65-F5344CB8AC3E}">
        <p14:creationId xmlns:p14="http://schemas.microsoft.com/office/powerpoint/2010/main" val="358565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2F682-1579-4134-BAF9-6B0E7B013CAC}"/>
              </a:ext>
            </a:extLst>
          </p:cNvPr>
          <p:cNvSpPr>
            <a:spLocks noGrp="1"/>
          </p:cNvSpPr>
          <p:nvPr>
            <p:ph type="title"/>
          </p:nvPr>
        </p:nvSpPr>
        <p:spPr/>
        <p:txBody>
          <a:bodyPr/>
          <a:lstStyle/>
          <a:p>
            <a:r>
              <a:rPr lang="cs-CZ" dirty="0" smtClean="0"/>
              <a:t>Zákon o odpovědnosti veřejné moci</a:t>
            </a:r>
            <a:endParaRPr lang="cs-CZ" dirty="0"/>
          </a:p>
        </p:txBody>
      </p:sp>
      <p:sp>
        <p:nvSpPr>
          <p:cNvPr id="4" name="Zástupný symbol pro text 3">
            <a:extLst>
              <a:ext uri="{FF2B5EF4-FFF2-40B4-BE49-F238E27FC236}">
                <a16:creationId xmlns:a16="http://schemas.microsoft.com/office/drawing/2014/main" id="{77793896-C31C-42C3-8170-9F8A962C4C44}"/>
              </a:ext>
            </a:extLst>
          </p:cNvPr>
          <p:cNvSpPr>
            <a:spLocks noGrp="1"/>
          </p:cNvSpPr>
          <p:nvPr>
            <p:ph type="body" sz="quarter" idx="19"/>
          </p:nvPr>
        </p:nvSpPr>
        <p:spPr/>
        <p:txBody>
          <a:bodyPr/>
          <a:lstStyle/>
          <a:p>
            <a:endParaRPr lang="cs-CZ" dirty="0" smtClean="0"/>
          </a:p>
          <a:p>
            <a:r>
              <a:rPr lang="cs-CZ" dirty="0" smtClean="0"/>
              <a:t>Zákon č. 82/1998 Sb., </a:t>
            </a:r>
            <a:r>
              <a:rPr lang="cs-CZ" dirty="0"/>
              <a:t>o odpovědnosti za škodu způsobenou při výkonu veřejné moci rozhodnutím nebo nesprávným úředním postupem a o změně zákona České národní rady č. 358/1992 Sb., o notářích a jejich činnosti (notářský řád), ve znění pozdějších předpisů.</a:t>
            </a:r>
          </a:p>
        </p:txBody>
      </p:sp>
      <p:sp>
        <p:nvSpPr>
          <p:cNvPr id="5" name="Zástupný symbol pro text 4">
            <a:extLst>
              <a:ext uri="{FF2B5EF4-FFF2-40B4-BE49-F238E27FC236}">
                <a16:creationId xmlns:a16="http://schemas.microsoft.com/office/drawing/2014/main" id="{363DD77E-91EF-4419-BE05-1C0C96F03E9B}"/>
              </a:ext>
            </a:extLst>
          </p:cNvPr>
          <p:cNvSpPr>
            <a:spLocks noGrp="1"/>
          </p:cNvSpPr>
          <p:nvPr>
            <p:ph type="body" sz="quarter" idx="29"/>
          </p:nvPr>
        </p:nvSpPr>
        <p:spPr/>
        <p:txBody>
          <a:bodyPr>
            <a:normAutofit/>
          </a:bodyPr>
          <a:lstStyle/>
          <a:p>
            <a:endParaRPr lang="cs-CZ" dirty="0" smtClean="0"/>
          </a:p>
          <a:p>
            <a:endParaRPr lang="cs-CZ" dirty="0"/>
          </a:p>
          <a:p>
            <a:r>
              <a:rPr lang="cs-CZ" dirty="0" smtClean="0"/>
              <a:t>Stručný obsah</a:t>
            </a:r>
            <a:endParaRPr lang="cs-CZ" dirty="0"/>
          </a:p>
          <a:p>
            <a:pPr lvl="1"/>
            <a:r>
              <a:rPr lang="cs-CZ" dirty="0" smtClean="0"/>
              <a:t>Zakotvení právní úpravy – historické a ústavní kořeny.</a:t>
            </a:r>
            <a:endParaRPr lang="cs-CZ" dirty="0"/>
          </a:p>
          <a:p>
            <a:pPr lvl="1"/>
            <a:r>
              <a:rPr lang="cs-CZ" dirty="0" smtClean="0"/>
              <a:t>Struktura zákona o odpovědnosti veřejné moci.</a:t>
            </a:r>
            <a:endParaRPr lang="cs-CZ" dirty="0"/>
          </a:p>
          <a:p>
            <a:pPr lvl="1"/>
            <a:r>
              <a:rPr lang="cs-CZ" dirty="0" smtClean="0"/>
              <a:t>Postupy Ministerstva zemědělství při výkonu této agendy.</a:t>
            </a:r>
          </a:p>
          <a:p>
            <a:pPr lvl="1"/>
            <a:r>
              <a:rPr lang="cs-CZ" dirty="0" smtClean="0"/>
              <a:t>Poznatky z aplikační praxe – zjištěné chyby.</a:t>
            </a:r>
            <a:endParaRPr lang="cs-CZ" dirty="0"/>
          </a:p>
        </p:txBody>
      </p:sp>
      <p:pic>
        <p:nvPicPr>
          <p:cNvPr id="9" name="Zástupný symbol obrázku 8">
            <a:extLst>
              <a:ext uri="{FF2B5EF4-FFF2-40B4-BE49-F238E27FC236}">
                <a16:creationId xmlns:a16="http://schemas.microsoft.com/office/drawing/2014/main" id="{166D07AA-3380-45CB-AA1C-0BF5871BC8B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643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III. Hlava – Společná a přechodná ustanovení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a:t>
            </a:r>
            <a:r>
              <a:rPr lang="cs-CZ" i="1" dirty="0" smtClean="0"/>
              <a:t>26</a:t>
            </a:r>
            <a:endParaRPr lang="cs-CZ" i="1" dirty="0"/>
          </a:p>
          <a:p>
            <a:pPr marL="0" indent="0" algn="ctr">
              <a:lnSpc>
                <a:spcPct val="100000"/>
              </a:lnSpc>
              <a:spcBef>
                <a:spcPts val="1200"/>
              </a:spcBef>
              <a:buNone/>
            </a:pPr>
            <a:r>
              <a:rPr lang="cs-CZ" i="1" dirty="0"/>
              <a:t>Vztah k občanskému </a:t>
            </a:r>
            <a:r>
              <a:rPr lang="cs-CZ" i="1" dirty="0" smtClean="0"/>
              <a:t>zákoníku</a:t>
            </a:r>
          </a:p>
          <a:p>
            <a:pPr marL="0" indent="0">
              <a:lnSpc>
                <a:spcPct val="100000"/>
              </a:lnSpc>
              <a:spcBef>
                <a:spcPts val="1200"/>
              </a:spcBef>
              <a:buNone/>
            </a:pPr>
            <a:r>
              <a:rPr lang="cs-CZ" i="1" dirty="0" smtClean="0"/>
              <a:t>Pokud </a:t>
            </a:r>
            <a:r>
              <a:rPr lang="cs-CZ" i="1" dirty="0"/>
              <a:t>není stanoveno jinak, řídí se právní vztahy upravené v tomto zákoně občanským zákoníkem</a:t>
            </a:r>
            <a:r>
              <a:rPr lang="cs-CZ" i="1" dirty="0" smtClean="0"/>
              <a:t>.</a:t>
            </a:r>
          </a:p>
          <a:p>
            <a:pPr>
              <a:lnSpc>
                <a:spcPct val="100000"/>
              </a:lnSpc>
              <a:spcBef>
                <a:spcPts val="1200"/>
              </a:spcBef>
            </a:pPr>
            <a:r>
              <a:rPr lang="cs-CZ" dirty="0" smtClean="0"/>
              <a:t>Praktické ustanovení, ZOVM je speciální normou vůči OZ, nelze tedy např. rozšiřovat skutkové podstaty odpovědnosti veřejné moci.</a:t>
            </a:r>
            <a:endParaRPr lang="cs-CZ" dirty="0"/>
          </a:p>
          <a:p>
            <a:pPr marL="0" indent="0" algn="just">
              <a:lnSpc>
                <a:spcPct val="100000"/>
              </a:lnSpc>
              <a:spcBef>
                <a:spcPts val="1200"/>
              </a:spcBef>
              <a:buNone/>
            </a:pPr>
            <a:endParaRPr lang="cs-CZ" i="1" dirty="0"/>
          </a:p>
          <a:p>
            <a:pPr>
              <a:lnSpc>
                <a:spcPct val="100000"/>
              </a:lnSpc>
              <a:spcBef>
                <a:spcPts val="1200"/>
              </a:spcBef>
            </a:pPr>
            <a:r>
              <a:rPr lang="cs-CZ" dirty="0" smtClean="0"/>
              <a:t>§ 27 až 31a – Způsob a rozsah náhrady škody – chaotická, kusá úprava</a:t>
            </a:r>
          </a:p>
          <a:p>
            <a:pPr lvl="1"/>
            <a:r>
              <a:rPr lang="cs-CZ" dirty="0"/>
              <a:t>§ </a:t>
            </a:r>
            <a:r>
              <a:rPr lang="cs-CZ" dirty="0" smtClean="0"/>
              <a:t>27 </a:t>
            </a:r>
            <a:r>
              <a:rPr lang="cs-CZ" dirty="0"/>
              <a:t>– </a:t>
            </a:r>
            <a:r>
              <a:rPr lang="cs-CZ" dirty="0" smtClean="0"/>
              <a:t>rozsah náhrady škody v případě úmrtí</a:t>
            </a:r>
            <a:endParaRPr lang="cs-CZ" dirty="0"/>
          </a:p>
          <a:p>
            <a:pPr lvl="1"/>
            <a:r>
              <a:rPr lang="cs-CZ" dirty="0"/>
              <a:t>§ </a:t>
            </a:r>
            <a:r>
              <a:rPr lang="cs-CZ" dirty="0" smtClean="0"/>
              <a:t>28 až 30 </a:t>
            </a:r>
            <a:r>
              <a:rPr lang="cs-CZ" dirty="0"/>
              <a:t>– </a:t>
            </a:r>
            <a:r>
              <a:rPr lang="cs-CZ" dirty="0" smtClean="0"/>
              <a:t>ušlý výdělek při nezákonném trestním řízení (vazba, výkon trestu atd.)</a:t>
            </a:r>
            <a:endParaRPr lang="cs-CZ" dirty="0"/>
          </a:p>
          <a:p>
            <a:pPr lvl="1"/>
            <a:r>
              <a:rPr lang="cs-CZ" dirty="0"/>
              <a:t>§ </a:t>
            </a:r>
            <a:r>
              <a:rPr lang="cs-CZ" dirty="0" smtClean="0"/>
              <a:t>31 </a:t>
            </a:r>
            <a:r>
              <a:rPr lang="cs-CZ" dirty="0"/>
              <a:t>– </a:t>
            </a:r>
            <a:r>
              <a:rPr lang="cs-CZ" dirty="0" smtClean="0"/>
              <a:t>náklady řízení jako škoda</a:t>
            </a:r>
            <a:endParaRPr lang="cs-CZ" dirty="0"/>
          </a:p>
          <a:p>
            <a:pPr lvl="1"/>
            <a:r>
              <a:rPr lang="cs-CZ" dirty="0"/>
              <a:t>§ </a:t>
            </a:r>
            <a:r>
              <a:rPr lang="cs-CZ" dirty="0" smtClean="0"/>
              <a:t>31a </a:t>
            </a:r>
            <a:r>
              <a:rPr lang="cs-CZ" dirty="0"/>
              <a:t>– </a:t>
            </a:r>
            <a:r>
              <a:rPr lang="cs-CZ" dirty="0" smtClean="0"/>
              <a:t>výše přiměřeného zadostiučinění za nemajetkovou újmu (způsobenou příliš dlouhým řízením)</a:t>
            </a:r>
          </a:p>
          <a:p>
            <a:pPr marL="360000" lvl="1" indent="0">
              <a:buNone/>
            </a:pPr>
            <a:endParaRPr lang="cs-CZ" dirty="0" smtClean="0"/>
          </a:p>
          <a:p>
            <a:pPr>
              <a:lnSpc>
                <a:spcPct val="100000"/>
              </a:lnSpc>
              <a:spcBef>
                <a:spcPts val="1200"/>
              </a:spcBef>
            </a:pPr>
            <a:r>
              <a:rPr lang="cs-CZ" dirty="0" smtClean="0"/>
              <a:t>Jen ty náklady řízení, které byly vynaloženy na zrušení vykonatelného nezákonného rozhodnutí nebo nápravu nesprávného úředního postupu, pokud už nemohly být nahrazeny v předmětném řízení.</a:t>
            </a:r>
          </a:p>
          <a:p>
            <a:pPr>
              <a:lnSpc>
                <a:spcPct val="100000"/>
              </a:lnSpc>
              <a:spcBef>
                <a:spcPts val="1200"/>
              </a:spcBef>
            </a:pPr>
            <a:endParaRPr lang="cs-CZ" dirty="0"/>
          </a:p>
          <a:p>
            <a:pPr>
              <a:lnSpc>
                <a:spcPct val="100000"/>
              </a:lnSpc>
              <a:spcBef>
                <a:spcPts val="1200"/>
              </a:spcBef>
            </a:pPr>
            <a:r>
              <a:rPr lang="cs-CZ" dirty="0" smtClean="0"/>
              <a:t>Náklady na uplatnění nároku podle § 14 nelze nárokovat.</a:t>
            </a:r>
            <a:endParaRPr lang="cs-CZ" dirty="0"/>
          </a:p>
        </p:txBody>
      </p:sp>
    </p:spTree>
    <p:extLst>
      <p:ext uri="{BB962C8B-B14F-4D97-AF65-F5344CB8AC3E}">
        <p14:creationId xmlns:p14="http://schemas.microsoft.com/office/powerpoint/2010/main" val="118060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III. Hlava – Přiměřené zadostiučinění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a:t>
            </a:r>
            <a:r>
              <a:rPr lang="cs-CZ" i="1" dirty="0" smtClean="0"/>
              <a:t>31a</a:t>
            </a:r>
            <a:endParaRPr lang="cs-CZ" i="1" dirty="0"/>
          </a:p>
          <a:p>
            <a:pPr marL="0" indent="0" algn="ctr">
              <a:lnSpc>
                <a:spcPct val="100000"/>
              </a:lnSpc>
              <a:spcBef>
                <a:spcPts val="1200"/>
              </a:spcBef>
              <a:buNone/>
            </a:pPr>
            <a:r>
              <a:rPr lang="cs-CZ" i="1" dirty="0"/>
              <a:t>Zadostiučinění za vzniklou nemajetkovou újmu</a:t>
            </a:r>
          </a:p>
          <a:p>
            <a:pPr marL="0" indent="0" algn="just">
              <a:lnSpc>
                <a:spcPct val="100000"/>
              </a:lnSpc>
              <a:spcBef>
                <a:spcPts val="1200"/>
              </a:spcBef>
              <a:buNone/>
            </a:pPr>
            <a:r>
              <a:rPr lang="cs-CZ" i="1" dirty="0" smtClean="0"/>
              <a:t>(</a:t>
            </a:r>
            <a:r>
              <a:rPr lang="cs-CZ" i="1" dirty="0"/>
              <a:t>1) Bez ohledu na to, zda byla nezákonným rozhodnutím nebo nesprávným úředním postupem způsobena škoda, poskytuje se podle tohoto zákona též přiměřené zadostiučinění za vzniklou nemajetkovou újmu.</a:t>
            </a:r>
          </a:p>
          <a:p>
            <a:pPr marL="0" indent="0" algn="just">
              <a:lnSpc>
                <a:spcPct val="100000"/>
              </a:lnSpc>
              <a:spcBef>
                <a:spcPts val="1200"/>
              </a:spcBef>
              <a:buNone/>
            </a:pPr>
            <a:r>
              <a:rPr lang="cs-CZ" i="1" dirty="0" smtClean="0"/>
              <a:t>(</a:t>
            </a:r>
            <a:r>
              <a:rPr lang="cs-CZ" i="1" dirty="0"/>
              <a:t>2) Zadostiučinění se poskytne v penězích, jestliže nemajetkovou újmu nebylo možno nahradit jinak a samotné konstatování porušení práva by se nejevilo jako dostačující. Při stanovení výše přiměřeného zadostiučinění se přihlédne k závažnosti vzniklé újmy a k okolnostem, za nichž k nemajetkové újmě došlo.</a:t>
            </a:r>
          </a:p>
          <a:p>
            <a:pPr marL="0" indent="0" algn="just">
              <a:lnSpc>
                <a:spcPct val="100000"/>
              </a:lnSpc>
              <a:spcBef>
                <a:spcPts val="1200"/>
              </a:spcBef>
              <a:buNone/>
            </a:pPr>
            <a:r>
              <a:rPr lang="cs-CZ" i="1" dirty="0" smtClean="0"/>
              <a:t>(</a:t>
            </a:r>
            <a:r>
              <a:rPr lang="cs-CZ" i="1" dirty="0"/>
              <a:t>3) V případech, kdy nemajetková újma vznikla nesprávným úředním postupem podle § 13 odst. 1 věty druhé a třetí nebo § 22 odst. 1 věty druhé a třetí, přihlédne se při stanovení výše přiměřeného zadostiučinění rovněž ke konkrétním okolnostem případu, zejména k</a:t>
            </a:r>
          </a:p>
          <a:p>
            <a:pPr marL="0" indent="0" algn="just">
              <a:lnSpc>
                <a:spcPct val="100000"/>
              </a:lnSpc>
              <a:spcBef>
                <a:spcPts val="1200"/>
              </a:spcBef>
              <a:buNone/>
            </a:pPr>
            <a:r>
              <a:rPr lang="cs-CZ" i="1" dirty="0" smtClean="0"/>
              <a:t>a</a:t>
            </a:r>
            <a:r>
              <a:rPr lang="cs-CZ" i="1" dirty="0"/>
              <a:t>) celkové délce řízení,</a:t>
            </a:r>
          </a:p>
          <a:p>
            <a:pPr marL="0" indent="0" algn="just">
              <a:lnSpc>
                <a:spcPct val="100000"/>
              </a:lnSpc>
              <a:spcBef>
                <a:spcPts val="1200"/>
              </a:spcBef>
              <a:buNone/>
            </a:pPr>
            <a:r>
              <a:rPr lang="cs-CZ" i="1" dirty="0" smtClean="0"/>
              <a:t>b</a:t>
            </a:r>
            <a:r>
              <a:rPr lang="cs-CZ" i="1" dirty="0"/>
              <a:t>) složitosti řízení,</a:t>
            </a:r>
          </a:p>
          <a:p>
            <a:pPr marL="0" indent="0" algn="just">
              <a:lnSpc>
                <a:spcPct val="100000"/>
              </a:lnSpc>
              <a:spcBef>
                <a:spcPts val="1200"/>
              </a:spcBef>
              <a:buNone/>
            </a:pPr>
            <a:r>
              <a:rPr lang="cs-CZ" i="1" dirty="0" smtClean="0"/>
              <a:t>c</a:t>
            </a:r>
            <a:r>
              <a:rPr lang="cs-CZ" i="1" dirty="0"/>
              <a:t>) jednání poškozeného, kterým přispěl k průtahům v řízení, a k tomu, zda využil dostupných prostředků způsobilých odstranit průtahy v řízení,</a:t>
            </a:r>
          </a:p>
          <a:p>
            <a:pPr marL="0" indent="0" algn="just">
              <a:lnSpc>
                <a:spcPct val="100000"/>
              </a:lnSpc>
              <a:spcBef>
                <a:spcPts val="1200"/>
              </a:spcBef>
              <a:buNone/>
            </a:pPr>
            <a:r>
              <a:rPr lang="cs-CZ" i="1" dirty="0" smtClean="0"/>
              <a:t>d</a:t>
            </a:r>
            <a:r>
              <a:rPr lang="cs-CZ" i="1" dirty="0"/>
              <a:t>) postupu orgánů veřejné moci během řízení a</a:t>
            </a:r>
          </a:p>
          <a:p>
            <a:pPr marL="0" indent="0" algn="just">
              <a:lnSpc>
                <a:spcPct val="100000"/>
              </a:lnSpc>
              <a:spcBef>
                <a:spcPts val="1200"/>
              </a:spcBef>
              <a:buNone/>
            </a:pPr>
            <a:r>
              <a:rPr lang="cs-CZ" i="1" dirty="0" smtClean="0"/>
              <a:t>e</a:t>
            </a:r>
            <a:r>
              <a:rPr lang="cs-CZ" i="1" dirty="0"/>
              <a:t>) významu předmětu řízení pro poškozeného..</a:t>
            </a:r>
            <a:endParaRPr lang="cs-CZ" i="1" dirty="0" smtClean="0"/>
          </a:p>
          <a:p>
            <a:pPr>
              <a:lnSpc>
                <a:spcPct val="100000"/>
              </a:lnSpc>
              <a:spcBef>
                <a:spcPts val="1200"/>
              </a:spcBef>
            </a:pPr>
            <a:r>
              <a:rPr lang="cs-CZ" dirty="0" smtClean="0"/>
              <a:t>Vloženo novelou 160/2006 Sb. Před Simonovou doktrínou, ale aplikovatelné přiměřeně pro oba jí vymezené nároky.</a:t>
            </a:r>
            <a:endParaRPr lang="cs-CZ" dirty="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2847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III. Hlava – Promlčení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smtClean="0"/>
              <a:t>§ 32 až 35 ZOVM.</a:t>
            </a:r>
          </a:p>
          <a:p>
            <a:pPr>
              <a:lnSpc>
                <a:spcPct val="100000"/>
              </a:lnSpc>
              <a:spcBef>
                <a:spcPts val="1200"/>
              </a:spcBef>
            </a:pPr>
            <a:endParaRPr lang="cs-CZ" dirty="0"/>
          </a:p>
          <a:p>
            <a:pPr>
              <a:lnSpc>
                <a:spcPct val="100000"/>
              </a:lnSpc>
              <a:spcBef>
                <a:spcPts val="1200"/>
              </a:spcBef>
            </a:pPr>
            <a:r>
              <a:rPr lang="cs-CZ" dirty="0" smtClean="0"/>
              <a:t>§ 32 </a:t>
            </a:r>
          </a:p>
          <a:p>
            <a:pPr>
              <a:lnSpc>
                <a:spcPct val="100000"/>
              </a:lnSpc>
              <a:spcBef>
                <a:spcPts val="1200"/>
              </a:spcBef>
            </a:pPr>
            <a:r>
              <a:rPr lang="cs-CZ" dirty="0" smtClean="0"/>
              <a:t>Škoda subjektivní lhůta 3 roky od zrušovacího rozhodnutí,  objektivní 10 let od škodní události – musí existovat možnost nárok reálně uplatnit</a:t>
            </a:r>
          </a:p>
          <a:p>
            <a:pPr>
              <a:lnSpc>
                <a:spcPct val="100000"/>
              </a:lnSpc>
              <a:spcBef>
                <a:spcPts val="1200"/>
              </a:spcBef>
            </a:pPr>
            <a:r>
              <a:rPr lang="cs-CZ" dirty="0" smtClean="0"/>
              <a:t>Nemajetková újma – </a:t>
            </a:r>
            <a:r>
              <a:rPr lang="cs-CZ" dirty="0" err="1" smtClean="0"/>
              <a:t>subj</a:t>
            </a:r>
            <a:r>
              <a:rPr lang="cs-CZ" dirty="0" smtClean="0"/>
              <a:t>. 6 měsíců od skončení (příliš dlouhého) řízení, </a:t>
            </a:r>
            <a:r>
              <a:rPr lang="cs-CZ" dirty="0"/>
              <a:t>objektivní 10 let od škodní </a:t>
            </a:r>
            <a:r>
              <a:rPr lang="cs-CZ" dirty="0" smtClean="0"/>
              <a:t>události.</a:t>
            </a:r>
          </a:p>
          <a:p>
            <a:pPr>
              <a:lnSpc>
                <a:spcPct val="100000"/>
              </a:lnSpc>
              <a:spcBef>
                <a:spcPts val="1200"/>
              </a:spcBef>
            </a:pPr>
            <a:endParaRPr lang="cs-CZ" dirty="0"/>
          </a:p>
          <a:p>
            <a:pPr>
              <a:lnSpc>
                <a:spcPct val="100000"/>
              </a:lnSpc>
              <a:spcBef>
                <a:spcPts val="1200"/>
              </a:spcBef>
            </a:pPr>
            <a:r>
              <a:rPr lang="cs-CZ" dirty="0" smtClean="0"/>
              <a:t>§ 33 – dvouletá lhůta v trestním řízení</a:t>
            </a:r>
          </a:p>
          <a:p>
            <a:pPr>
              <a:lnSpc>
                <a:spcPct val="100000"/>
              </a:lnSpc>
              <a:spcBef>
                <a:spcPts val="1200"/>
              </a:spcBef>
            </a:pPr>
            <a:endParaRPr lang="cs-CZ" dirty="0"/>
          </a:p>
          <a:p>
            <a:pPr>
              <a:lnSpc>
                <a:spcPct val="100000"/>
              </a:lnSpc>
              <a:spcBef>
                <a:spcPts val="1200"/>
              </a:spcBef>
            </a:pPr>
            <a:r>
              <a:rPr lang="cs-CZ" dirty="0" smtClean="0"/>
              <a:t>§ 34 – roční lhůta pro regresní úhrady</a:t>
            </a:r>
          </a:p>
          <a:p>
            <a:pPr>
              <a:lnSpc>
                <a:spcPct val="100000"/>
              </a:lnSpc>
              <a:spcBef>
                <a:spcPts val="1200"/>
              </a:spcBef>
            </a:pPr>
            <a:endParaRPr lang="cs-CZ" dirty="0"/>
          </a:p>
          <a:p>
            <a:pPr>
              <a:lnSpc>
                <a:spcPct val="100000"/>
              </a:lnSpc>
              <a:spcBef>
                <a:spcPts val="1200"/>
              </a:spcBef>
            </a:pPr>
            <a:r>
              <a:rPr lang="cs-CZ" dirty="0" smtClean="0"/>
              <a:t>§ 35 – přerušování promlčecí doby po dobu předběžného uplatnění nároku či u kárného nebo trestního řízení soudce a státního zástupce</a:t>
            </a:r>
            <a:endParaRPr lang="cs-CZ" dirty="0"/>
          </a:p>
          <a:p>
            <a:pPr marL="0" indent="0" algn="just">
              <a:lnSpc>
                <a:spcPct val="100000"/>
              </a:lnSpc>
              <a:spcBef>
                <a:spcPts val="1200"/>
              </a:spcBef>
              <a:buNone/>
            </a:pPr>
            <a:endParaRPr lang="cs-CZ" i="1" dirty="0" smtClean="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413546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Zbytek zákona</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smtClean="0"/>
              <a:t>§ 36 – (standartní) přechodné ustanovení.  V praxi překonáno u příliš dlouhých řízení.</a:t>
            </a:r>
          </a:p>
          <a:p>
            <a:pPr>
              <a:lnSpc>
                <a:spcPct val="100000"/>
              </a:lnSpc>
              <a:spcBef>
                <a:spcPts val="1200"/>
              </a:spcBef>
            </a:pPr>
            <a:endParaRPr lang="cs-CZ" dirty="0"/>
          </a:p>
          <a:p>
            <a:pPr>
              <a:lnSpc>
                <a:spcPct val="100000"/>
              </a:lnSpc>
              <a:spcBef>
                <a:spcPts val="1200"/>
              </a:spcBef>
            </a:pPr>
            <a:r>
              <a:rPr lang="cs-CZ" dirty="0" smtClean="0"/>
              <a:t>Část druhá, § </a:t>
            </a:r>
            <a:r>
              <a:rPr lang="cs-CZ" dirty="0"/>
              <a:t>37 – zrušen zákon </a:t>
            </a:r>
            <a:r>
              <a:rPr lang="cs-CZ" dirty="0" smtClean="0"/>
              <a:t>č</a:t>
            </a:r>
            <a:r>
              <a:rPr lang="cs-CZ" dirty="0"/>
              <a:t>. 58/1969 Sb</a:t>
            </a:r>
            <a:r>
              <a:rPr lang="cs-CZ" dirty="0" smtClean="0"/>
              <a:t>.</a:t>
            </a:r>
          </a:p>
          <a:p>
            <a:pPr>
              <a:lnSpc>
                <a:spcPct val="100000"/>
              </a:lnSpc>
              <a:spcBef>
                <a:spcPts val="1200"/>
              </a:spcBef>
            </a:pPr>
            <a:endParaRPr lang="cs-CZ" dirty="0"/>
          </a:p>
          <a:p>
            <a:pPr>
              <a:lnSpc>
                <a:spcPct val="100000"/>
              </a:lnSpc>
              <a:spcBef>
                <a:spcPts val="1200"/>
              </a:spcBef>
            </a:pPr>
            <a:r>
              <a:rPr lang="cs-CZ" dirty="0" smtClean="0"/>
              <a:t>Část třetí, </a:t>
            </a:r>
            <a:r>
              <a:rPr lang="cs-CZ" dirty="0"/>
              <a:t>§ </a:t>
            </a:r>
            <a:r>
              <a:rPr lang="cs-CZ" dirty="0" smtClean="0"/>
              <a:t>38 – změna notářského řádu (odpovědnost za činnost notářů při výkonu veřejné moci)</a:t>
            </a:r>
          </a:p>
          <a:p>
            <a:pPr>
              <a:lnSpc>
                <a:spcPct val="100000"/>
              </a:lnSpc>
              <a:spcBef>
                <a:spcPts val="1200"/>
              </a:spcBef>
            </a:pPr>
            <a:endParaRPr lang="cs-CZ" dirty="0"/>
          </a:p>
          <a:p>
            <a:pPr>
              <a:lnSpc>
                <a:spcPct val="100000"/>
              </a:lnSpc>
              <a:spcBef>
                <a:spcPts val="1200"/>
              </a:spcBef>
            </a:pPr>
            <a:r>
              <a:rPr lang="cs-CZ" dirty="0"/>
              <a:t>Část </a:t>
            </a:r>
            <a:r>
              <a:rPr lang="cs-CZ" dirty="0" smtClean="0"/>
              <a:t>čtvrtá, </a:t>
            </a:r>
            <a:r>
              <a:rPr lang="cs-CZ" dirty="0"/>
              <a:t>§ </a:t>
            </a:r>
            <a:r>
              <a:rPr lang="cs-CZ" dirty="0" smtClean="0"/>
              <a:t>39 – účinnost 30. dnem po vyhlášení – 15. 5. 1998</a:t>
            </a:r>
          </a:p>
          <a:p>
            <a:pPr>
              <a:lnSpc>
                <a:spcPct val="100000"/>
              </a:lnSpc>
              <a:spcBef>
                <a:spcPts val="1200"/>
              </a:spcBef>
            </a:pPr>
            <a:endParaRPr lang="cs-CZ" dirty="0"/>
          </a:p>
          <a:p>
            <a:pPr>
              <a:lnSpc>
                <a:spcPct val="100000"/>
              </a:lnSpc>
              <a:spcBef>
                <a:spcPts val="1200"/>
              </a:spcBef>
            </a:pPr>
            <a:r>
              <a:rPr lang="cs-CZ" dirty="0" smtClean="0"/>
              <a:t>Podepsáni Zeman, Havel,  Tošovský</a:t>
            </a:r>
          </a:p>
          <a:p>
            <a:pPr marL="0" indent="0">
              <a:lnSpc>
                <a:spcPct val="100000"/>
              </a:lnSpc>
              <a:spcBef>
                <a:spcPts val="1200"/>
              </a:spcBef>
              <a:buNone/>
            </a:pPr>
            <a:endParaRPr lang="cs-CZ" dirty="0" smtClean="0"/>
          </a:p>
          <a:p>
            <a:pPr marL="0" indent="0" algn="just">
              <a:lnSpc>
                <a:spcPct val="100000"/>
              </a:lnSpc>
              <a:spcBef>
                <a:spcPts val="1200"/>
              </a:spcBef>
              <a:buNone/>
            </a:pPr>
            <a:endParaRPr lang="cs-CZ" i="1" dirty="0" smtClean="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116929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smtClean="0"/>
          </a:p>
          <a:p>
            <a:pPr marL="0" indent="0" algn="just">
              <a:lnSpc>
                <a:spcPct val="100000"/>
              </a:lnSpc>
              <a:spcBef>
                <a:spcPts val="1200"/>
              </a:spcBef>
              <a:buNone/>
            </a:pPr>
            <a:endParaRPr lang="cs-CZ" i="1" dirty="0" smtClean="0"/>
          </a:p>
          <a:p>
            <a:pPr marL="0" indent="0" algn="just">
              <a:lnSpc>
                <a:spcPct val="100000"/>
              </a:lnSpc>
              <a:spcBef>
                <a:spcPts val="1200"/>
              </a:spcBef>
              <a:buNone/>
            </a:pPr>
            <a:endParaRPr lang="cs-CZ" i="1" dirty="0"/>
          </a:p>
        </p:txBody>
      </p:sp>
      <p:graphicFrame>
        <p:nvGraphicFramePr>
          <p:cNvPr id="4" name="Graf 3"/>
          <p:cNvGraphicFramePr/>
          <p:nvPr>
            <p:extLst>
              <p:ext uri="{D42A27DB-BD31-4B8C-83A1-F6EECF244321}">
                <p14:modId xmlns:p14="http://schemas.microsoft.com/office/powerpoint/2010/main" val="3875104834"/>
              </p:ext>
            </p:extLst>
          </p:nvPr>
        </p:nvGraphicFramePr>
        <p:xfrm>
          <a:off x="2108718" y="2911151"/>
          <a:ext cx="18810515" cy="987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23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smtClean="0"/>
          </a:p>
          <a:p>
            <a:pPr marL="0" indent="0" algn="just">
              <a:lnSpc>
                <a:spcPct val="100000"/>
              </a:lnSpc>
              <a:spcBef>
                <a:spcPts val="1200"/>
              </a:spcBef>
              <a:buNone/>
            </a:pPr>
            <a:endParaRPr lang="cs-CZ" i="1" dirty="0" smtClean="0"/>
          </a:p>
          <a:p>
            <a:pPr marL="0" indent="0" algn="just">
              <a:lnSpc>
                <a:spcPct val="100000"/>
              </a:lnSpc>
              <a:spcBef>
                <a:spcPts val="1200"/>
              </a:spcBef>
              <a:buNone/>
            </a:pPr>
            <a:endParaRPr lang="cs-CZ" i="1" dirty="0"/>
          </a:p>
        </p:txBody>
      </p:sp>
      <p:graphicFrame>
        <p:nvGraphicFramePr>
          <p:cNvPr id="5" name="Graf 4"/>
          <p:cNvGraphicFramePr/>
          <p:nvPr>
            <p:extLst>
              <p:ext uri="{D42A27DB-BD31-4B8C-83A1-F6EECF244321}">
                <p14:modId xmlns:p14="http://schemas.microsoft.com/office/powerpoint/2010/main" val="2685960780"/>
              </p:ext>
            </p:extLst>
          </p:nvPr>
        </p:nvGraphicFramePr>
        <p:xfrm>
          <a:off x="1380931" y="2799184"/>
          <a:ext cx="21180489" cy="10114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10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skončená soudní řízení 2018</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smtClean="0"/>
          </a:p>
          <a:p>
            <a:pPr marL="0" indent="0" algn="just">
              <a:lnSpc>
                <a:spcPct val="100000"/>
              </a:lnSpc>
              <a:spcBef>
                <a:spcPts val="1200"/>
              </a:spcBef>
              <a:buNone/>
            </a:pPr>
            <a:endParaRPr lang="cs-CZ" i="1" dirty="0" smtClean="0"/>
          </a:p>
          <a:p>
            <a:pPr marL="0" indent="0" algn="just">
              <a:lnSpc>
                <a:spcPct val="100000"/>
              </a:lnSpc>
              <a:spcBef>
                <a:spcPts val="1200"/>
              </a:spcBef>
              <a:buNone/>
            </a:pPr>
            <a:endParaRPr lang="cs-CZ" i="1" dirty="0"/>
          </a:p>
        </p:txBody>
      </p:sp>
      <p:graphicFrame>
        <p:nvGraphicFramePr>
          <p:cNvPr id="6" name="Graf 5"/>
          <p:cNvGraphicFramePr>
            <a:graphicFrameLocks/>
          </p:cNvGraphicFramePr>
          <p:nvPr>
            <p:extLst>
              <p:ext uri="{D42A27DB-BD31-4B8C-83A1-F6EECF244321}">
                <p14:modId xmlns:p14="http://schemas.microsoft.com/office/powerpoint/2010/main" val="1903101388"/>
              </p:ext>
            </p:extLst>
          </p:nvPr>
        </p:nvGraphicFramePr>
        <p:xfrm>
          <a:off x="1791476" y="3079102"/>
          <a:ext cx="9909112" cy="10151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a:graphicFrameLocks/>
          </p:cNvGraphicFramePr>
          <p:nvPr>
            <p:extLst>
              <p:ext uri="{D42A27DB-BD31-4B8C-83A1-F6EECF244321}">
                <p14:modId xmlns:p14="http://schemas.microsoft.com/office/powerpoint/2010/main" val="1448662471"/>
              </p:ext>
            </p:extLst>
          </p:nvPr>
        </p:nvGraphicFramePr>
        <p:xfrm>
          <a:off x="12185780" y="2799183"/>
          <a:ext cx="10636898" cy="10356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smtClean="0"/>
              <a:t>Zovm</a:t>
            </a:r>
            <a:r>
              <a:rPr lang="cs-CZ" dirty="0" smtClean="0"/>
              <a:t> – Závěry z případů</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smtClean="0"/>
              <a:t>Typově jsou nejproblematičtější řízení o odstranění staveb vodních děl, a též řízení v pochybnostech.</a:t>
            </a:r>
          </a:p>
          <a:p>
            <a:endParaRPr lang="cs-CZ" dirty="0"/>
          </a:p>
          <a:p>
            <a:r>
              <a:rPr lang="cs-CZ" dirty="0" smtClean="0"/>
              <a:t>Analýza zjištěných problémových oblastí =</a:t>
            </a:r>
            <a:r>
              <a:rPr lang="en-US" dirty="0" smtClean="0"/>
              <a:t>&gt; </a:t>
            </a:r>
            <a:r>
              <a:rPr lang="cs-CZ" dirty="0" smtClean="0"/>
              <a:t>otázka obnovení okresních úřadů</a:t>
            </a:r>
          </a:p>
          <a:p>
            <a:pPr marL="0" indent="0">
              <a:buNone/>
            </a:pPr>
            <a:endParaRPr lang="cs-CZ" dirty="0"/>
          </a:p>
          <a:p>
            <a:r>
              <a:rPr lang="cs-CZ" dirty="0" smtClean="0"/>
              <a:t>Napomůže taky zlepšení spolupráce s Ministerstvem životního prostředí.</a:t>
            </a:r>
          </a:p>
          <a:p>
            <a:endParaRPr lang="cs-CZ" dirty="0"/>
          </a:p>
          <a:p>
            <a:r>
              <a:rPr lang="cs-CZ" dirty="0" smtClean="0"/>
              <a:t>Často jsou příčinou obecné nedostatky v postupu podle správního řádu (§ 36 odst. 3 </a:t>
            </a:r>
            <a:r>
              <a:rPr lang="cs-CZ" dirty="0" err="1" smtClean="0"/>
              <a:t>s.ř</a:t>
            </a:r>
            <a:r>
              <a:rPr lang="cs-CZ" dirty="0" smtClean="0"/>
              <a:t>.; vypořádání všech připomínek, hodnocení důkazů navzájem)</a:t>
            </a:r>
          </a:p>
          <a:p>
            <a:endParaRPr lang="cs-CZ" dirty="0"/>
          </a:p>
          <a:p>
            <a:r>
              <a:rPr lang="cs-CZ" dirty="0" smtClean="0"/>
              <a:t>NSS </a:t>
            </a:r>
            <a:r>
              <a:rPr lang="cs-CZ" dirty="0"/>
              <a:t>8 As </a:t>
            </a:r>
            <a:r>
              <a:rPr lang="cs-CZ" dirty="0" smtClean="0"/>
              <a:t>140/2018-39 ze dne 3. 7. 2019</a:t>
            </a:r>
          </a:p>
          <a:p>
            <a:pPr marL="0" indent="0">
              <a:buNone/>
            </a:pPr>
            <a:r>
              <a:rPr lang="cs-CZ" dirty="0" smtClean="0"/>
              <a:t>Obsahuje-li (byť dodatečné) stavební povolení dvojí vyjádření určité hodnoty (zde nadmořské výšky přelivové hrany jezu) rozdílnými způsoby, není případný rozpor důvodem k odstranění části stavby. </a:t>
            </a:r>
          </a:p>
          <a:p>
            <a:pPr marL="0" indent="0">
              <a:buNone/>
            </a:pPr>
            <a:r>
              <a:rPr lang="cs-CZ" dirty="0" smtClean="0"/>
              <a:t>Konstantní judikatura – správní orgán, a stejně tak soud, je odpovědný za to, že se nechá účastníkem oklamat…</a:t>
            </a:r>
            <a:endParaRPr lang="cs-CZ" dirty="0"/>
          </a:p>
        </p:txBody>
      </p:sp>
    </p:spTree>
    <p:extLst>
      <p:ext uri="{BB962C8B-B14F-4D97-AF65-F5344CB8AC3E}">
        <p14:creationId xmlns:p14="http://schemas.microsoft.com/office/powerpoint/2010/main" val="988110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smtClean="0"/>
              <a:t>Zovm</a:t>
            </a:r>
            <a:r>
              <a:rPr lang="cs-CZ" dirty="0" smtClean="0"/>
              <a:t> – Závěry z případů 2</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smtClean="0"/>
              <a:t>NSS 2 </a:t>
            </a:r>
            <a:r>
              <a:rPr lang="cs-CZ" dirty="0"/>
              <a:t>As </a:t>
            </a:r>
            <a:r>
              <a:rPr lang="cs-CZ" dirty="0" smtClean="0"/>
              <a:t>69/2014 ze dne 20. 11. 2014</a:t>
            </a:r>
          </a:p>
          <a:p>
            <a:pPr marL="0" indent="0">
              <a:buNone/>
            </a:pPr>
            <a:r>
              <a:rPr lang="cs-CZ" dirty="0" smtClean="0"/>
              <a:t>K otázce účasti dalších osob (zpravidla ostatních účastníků řízení) na ohledání na místě – na pozemku jednoho  účastníků.</a:t>
            </a:r>
          </a:p>
          <a:p>
            <a:pPr marL="0" indent="0" algn="just">
              <a:buNone/>
            </a:pPr>
            <a:r>
              <a:rPr lang="cs-CZ" dirty="0" smtClean="0"/>
              <a:t>Přítomnost dalších osob, účastníků řízení či podatelů podnětu  apod., při ohledání na věci na místě nelze bez dalšího vyloučit jen proto, že právní řád (např. § 54 </a:t>
            </a:r>
            <a:r>
              <a:rPr lang="cs-CZ" dirty="0" err="1" smtClean="0"/>
              <a:t>s.ř</a:t>
            </a:r>
            <a:r>
              <a:rPr lang="cs-CZ" dirty="0" smtClean="0"/>
              <a:t>. či § 172 stavebního zákona) na to výslovně nepamatují. Vždy je třeba posoudit veškeré jednotlivé okolnosti a teprve na základě této úvahy o jejich přítomnosti rozhodnout. S ohledem na případné přezkoumávání postupu správního orgánu by tato úvaha měla být v protokolu, případně již v předvolání k nařízenému jednání, písemně zaznamenána. Správní orgán by měl přihlédnout zejména k intenzitě zásahu do práv vlastníka pozemku, a to i v porovnání s běžným stavem, významu ohledání pro vlastní řízení a příčiny vzniku řízení ve vztahu k vlastníkovi pozemku.</a:t>
            </a:r>
          </a:p>
          <a:p>
            <a:pPr marL="0" indent="0" algn="just">
              <a:buNone/>
            </a:pPr>
            <a:r>
              <a:rPr lang="cs-CZ" dirty="0" smtClean="0"/>
              <a:t>Je třeba zvážit zda se uplatňované důvody týkají všech míst, nebo jenom některých. </a:t>
            </a:r>
          </a:p>
          <a:p>
            <a:pPr marL="0" indent="0">
              <a:buNone/>
            </a:pPr>
            <a:r>
              <a:rPr lang="cs-CZ" b="1" dirty="0" smtClean="0"/>
              <a:t>X ochrana obydlí! </a:t>
            </a:r>
            <a:r>
              <a:rPr lang="cs-CZ" dirty="0" smtClean="0"/>
              <a:t>– čl. 12 Listiny základních práv a svobod.</a:t>
            </a:r>
            <a:endParaRPr lang="cs-CZ" b="1" dirty="0" smtClean="0"/>
          </a:p>
          <a:p>
            <a:pPr marL="0" indent="0">
              <a:buNone/>
            </a:pPr>
            <a:r>
              <a:rPr lang="cs-CZ" dirty="0" smtClean="0"/>
              <a:t>Není-li možná účast účastníků apod. je třeba důkladně zvážit aplikaci § 54 odst. 4 </a:t>
            </a:r>
            <a:r>
              <a:rPr lang="cs-CZ" dirty="0" err="1" smtClean="0"/>
              <a:t>s.ř</a:t>
            </a:r>
            <a:r>
              <a:rPr lang="cs-CZ" dirty="0" smtClean="0"/>
              <a:t>.</a:t>
            </a:r>
          </a:p>
          <a:p>
            <a:pPr marL="0" indent="0">
              <a:buNone/>
            </a:pPr>
            <a:r>
              <a:rPr lang="cs-CZ" dirty="0" smtClean="0"/>
              <a:t>Nebyly-li ohledání na místě přítomni účastníci ani nestranné osoby a jsou-li k výsledkům tohoto ohledání uplatňovány nikoliv zcela zjevně nedůvodné námitky, je odvolací (přezkumný) orgán povinen ohledání na místě zopakovat, pokud je to účastníky navrhováno.</a:t>
            </a:r>
          </a:p>
        </p:txBody>
      </p:sp>
    </p:spTree>
    <p:extLst>
      <p:ext uri="{BB962C8B-B14F-4D97-AF65-F5344CB8AC3E}">
        <p14:creationId xmlns:p14="http://schemas.microsoft.com/office/powerpoint/2010/main" val="410242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smtClean="0"/>
              <a:t>Zovm</a:t>
            </a:r>
            <a:r>
              <a:rPr lang="cs-CZ" dirty="0" smtClean="0"/>
              <a:t> – Závěry z případů 3</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smtClean="0"/>
              <a:t>KS Plzeň 57 A 106/2017-67 ze dne 31. 12. 2018</a:t>
            </a:r>
          </a:p>
          <a:p>
            <a:pPr marL="0" indent="0">
              <a:buNone/>
            </a:pPr>
            <a:r>
              <a:rPr lang="cs-CZ" dirty="0" smtClean="0"/>
              <a:t>Nevyrozumění účastníků řízení o konaní místního šetření je v rozporu s § 51 odst. 2 </a:t>
            </a:r>
            <a:r>
              <a:rPr lang="cs-CZ" dirty="0" err="1" smtClean="0"/>
              <a:t>s.ř</a:t>
            </a:r>
            <a:r>
              <a:rPr lang="cs-CZ" dirty="0" smtClean="0"/>
              <a:t>. a představuje vadu, která může ovlivnit obsah rozhodnutí správního orgánu, je tedy zpravidla důvodem pro zrušení správního rozhodnutí.</a:t>
            </a:r>
          </a:p>
          <a:p>
            <a:pPr marL="0" indent="0">
              <a:buNone/>
            </a:pPr>
            <a:r>
              <a:rPr lang="cs-CZ" dirty="0" smtClean="0"/>
              <a:t>Soud: „</a:t>
            </a:r>
            <a:r>
              <a:rPr lang="cs-CZ" i="1" dirty="0"/>
              <a:t>Soud doplňuje, že přítomnost účastníka </a:t>
            </a:r>
            <a:r>
              <a:rPr lang="cs-CZ" i="1" dirty="0" smtClean="0"/>
              <a:t>u místního </a:t>
            </a:r>
            <a:r>
              <a:rPr lang="cs-CZ" i="1" dirty="0"/>
              <a:t>šetření má značný význam, neboť místní šetření je jeden z nejbezpečnějších </a:t>
            </a:r>
            <a:r>
              <a:rPr lang="cs-CZ" i="1" dirty="0" smtClean="0"/>
              <a:t>důkazů umožňujících </a:t>
            </a:r>
            <a:r>
              <a:rPr lang="cs-CZ" i="1" dirty="0"/>
              <a:t>správnímu orgánu, aby si mohl na základě vlastního pozorování a </a:t>
            </a:r>
            <a:r>
              <a:rPr lang="cs-CZ" i="1" dirty="0" smtClean="0"/>
              <a:t>přímého srovnání </a:t>
            </a:r>
            <a:r>
              <a:rPr lang="cs-CZ" i="1" dirty="0"/>
              <a:t>zjištěných skutečností s výsledky dosavadního šetření učinit potřebné závěry </a:t>
            </a:r>
            <a:r>
              <a:rPr lang="cs-CZ" i="1" dirty="0" smtClean="0"/>
              <a:t>pro rozhodnutí</a:t>
            </a:r>
            <a:r>
              <a:rPr lang="cs-CZ" i="1" dirty="0"/>
              <a:t>, účastník proto musí mít možnost se tohoto postupu účastnit a upozornit </a:t>
            </a:r>
            <a:r>
              <a:rPr lang="cs-CZ" i="1" dirty="0" smtClean="0"/>
              <a:t>správní orgán </a:t>
            </a:r>
            <a:r>
              <a:rPr lang="cs-CZ" i="1" dirty="0"/>
              <a:t>na z jeho pohledu relevantní skutkové okolnosti, které mají být předmětem </a:t>
            </a:r>
            <a:r>
              <a:rPr lang="cs-CZ" i="1" dirty="0" smtClean="0"/>
              <a:t>vnímání správního </a:t>
            </a:r>
            <a:r>
              <a:rPr lang="cs-CZ" i="1" dirty="0"/>
              <a:t>orgánu</a:t>
            </a:r>
            <a:r>
              <a:rPr lang="cs-CZ" dirty="0" smtClean="0"/>
              <a:t>.“</a:t>
            </a:r>
          </a:p>
          <a:p>
            <a:pPr marL="0" indent="0">
              <a:buNone/>
            </a:pPr>
            <a:r>
              <a:rPr lang="cs-CZ" dirty="0" smtClean="0"/>
              <a:t>Rozhodnutí v pochybnostech nikdy nelze založit pouze na posouzení tzv. papírového stavu – stavu, jaký by zde měl být podle jednotlivých dříve vydaných povolení, zejména, když od jejich vydání uběhl delší časový úsek. Naopak nelze rozhodnout ani bez obeznání </a:t>
            </a:r>
            <a:r>
              <a:rPr lang="cs-CZ" smtClean="0"/>
              <a:t>tohoto papírového stavu.  </a:t>
            </a:r>
            <a:endParaRPr lang="cs-CZ" dirty="0" smtClean="0"/>
          </a:p>
        </p:txBody>
      </p:sp>
    </p:spTree>
    <p:extLst>
      <p:ext uri="{BB962C8B-B14F-4D97-AF65-F5344CB8AC3E}">
        <p14:creationId xmlns:p14="http://schemas.microsoft.com/office/powerpoint/2010/main" val="150641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smtClean="0"/>
              <a:t>Zakotvení právní úpravy – Ústavní rámec</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smtClean="0"/>
              <a:t> </a:t>
            </a:r>
            <a:r>
              <a:rPr lang="cs-CZ" sz="3600" b="1" dirty="0" smtClean="0"/>
              <a:t>Listina základních práv a svobod:</a:t>
            </a:r>
          </a:p>
          <a:p>
            <a:pPr marL="0" indent="0" algn="ctr">
              <a:lnSpc>
                <a:spcPct val="100000"/>
              </a:lnSpc>
              <a:spcBef>
                <a:spcPts val="0"/>
              </a:spcBef>
              <a:buNone/>
            </a:pPr>
            <a:r>
              <a:rPr lang="cs-CZ" dirty="0"/>
              <a:t>Hlava pátá</a:t>
            </a:r>
          </a:p>
          <a:p>
            <a:pPr marL="0" indent="0" algn="ctr">
              <a:lnSpc>
                <a:spcPct val="100000"/>
              </a:lnSpc>
              <a:spcBef>
                <a:spcPts val="0"/>
              </a:spcBef>
              <a:buNone/>
            </a:pPr>
            <a:r>
              <a:rPr lang="cs-CZ" dirty="0"/>
              <a:t>Právo na soudní a jinou právní ochranu</a:t>
            </a:r>
          </a:p>
          <a:p>
            <a:pPr marL="0" indent="0" algn="ctr">
              <a:lnSpc>
                <a:spcPct val="100000"/>
              </a:lnSpc>
              <a:spcBef>
                <a:spcPts val="0"/>
              </a:spcBef>
              <a:buNone/>
            </a:pPr>
            <a:r>
              <a:rPr lang="cs-CZ" dirty="0"/>
              <a:t>Článek 36</a:t>
            </a:r>
          </a:p>
          <a:p>
            <a:pPr marL="0" indent="0" algn="just">
              <a:lnSpc>
                <a:spcPct val="100000"/>
              </a:lnSpc>
              <a:spcBef>
                <a:spcPts val="0"/>
              </a:spcBef>
              <a:buNone/>
            </a:pPr>
            <a:r>
              <a:rPr lang="cs-CZ" dirty="0"/>
              <a:t>(1) Každý se může domáhat stanoveným postupem svého práva u nezávislého a nestranného soudu a ve stanovených případech </a:t>
            </a:r>
            <a:r>
              <a:rPr lang="cs-CZ" dirty="0" smtClean="0"/>
              <a:t>u jiného </a:t>
            </a:r>
            <a:r>
              <a:rPr lang="cs-CZ" dirty="0"/>
              <a:t>orgánu.</a:t>
            </a:r>
          </a:p>
          <a:p>
            <a:pPr marL="0" indent="0" algn="just">
              <a:lnSpc>
                <a:spcPct val="100000"/>
              </a:lnSpc>
              <a:spcBef>
                <a:spcPts val="0"/>
              </a:spcBef>
              <a:buNone/>
            </a:pPr>
            <a:r>
              <a:rPr lang="cs-CZ" dirty="0"/>
              <a:t>(2) Kdo tvrdí, že byl na svých právech zkrácen rozhodnutím orgánu veřejné správy, může se obrátit na soud, aby přezkoumal zákonnost takového rozhodnutí, nestanoví-li zákon jinak. Z pravomoci soudu však nesmí být vyloučeno přezkoumávání rozhodnutí týkajících se základních práv a svobod podle Listiny.</a:t>
            </a:r>
          </a:p>
          <a:p>
            <a:pPr marL="0" indent="0" algn="just">
              <a:lnSpc>
                <a:spcPct val="100000"/>
              </a:lnSpc>
              <a:spcBef>
                <a:spcPts val="0"/>
              </a:spcBef>
              <a:buNone/>
            </a:pPr>
            <a:r>
              <a:rPr lang="cs-CZ" dirty="0"/>
              <a:t>(3) </a:t>
            </a:r>
            <a:r>
              <a:rPr lang="cs-CZ" b="1" dirty="0"/>
              <a:t>Každý má právo na náhradu škody způsobené mu nezákonným rozhodnutím soudu, jiného státního orgánu či orgánu veřejné správy nebo nesprávným úředním postupem</a:t>
            </a:r>
            <a:r>
              <a:rPr lang="cs-CZ" dirty="0"/>
              <a:t>.</a:t>
            </a:r>
          </a:p>
          <a:p>
            <a:pPr marL="0" indent="0">
              <a:lnSpc>
                <a:spcPct val="100000"/>
              </a:lnSpc>
              <a:spcBef>
                <a:spcPts val="0"/>
              </a:spcBef>
              <a:buNone/>
            </a:pPr>
            <a:r>
              <a:rPr lang="cs-CZ" dirty="0"/>
              <a:t>(4) Podmínky a podrobnosti upravuje zákon</a:t>
            </a:r>
            <a:r>
              <a:rPr lang="cs-CZ" dirty="0" smtClean="0"/>
              <a:t>.</a:t>
            </a:r>
          </a:p>
          <a:p>
            <a:pPr marL="0" indent="0">
              <a:lnSpc>
                <a:spcPct val="100000"/>
              </a:lnSpc>
              <a:spcBef>
                <a:spcPts val="0"/>
              </a:spcBef>
              <a:buNone/>
            </a:pPr>
            <a:endParaRPr lang="cs-CZ" dirty="0" smtClean="0"/>
          </a:p>
          <a:p>
            <a:pPr>
              <a:lnSpc>
                <a:spcPct val="100000"/>
              </a:lnSpc>
              <a:spcBef>
                <a:spcPts val="0"/>
              </a:spcBef>
            </a:pPr>
            <a:r>
              <a:rPr lang="cs-CZ" dirty="0" smtClean="0"/>
              <a:t>Vyhlášena jako ústavní zákon č. 23/1991 Sb. a poté znovu jako ústavní zákon č. 2/1993 Sb.</a:t>
            </a:r>
          </a:p>
          <a:p>
            <a:pPr>
              <a:lnSpc>
                <a:spcPct val="100000"/>
              </a:lnSpc>
              <a:spcBef>
                <a:spcPts val="0"/>
              </a:spcBef>
            </a:pPr>
            <a:r>
              <a:rPr lang="cs-CZ" dirty="0" smtClean="0"/>
              <a:t>Cl. 9 odst. 2 Ústavy – odpovědnosti veřejné moci se nelze „zbavit“.</a:t>
            </a:r>
          </a:p>
          <a:p>
            <a:pPr>
              <a:lnSpc>
                <a:spcPct val="100000"/>
              </a:lnSpc>
              <a:spcBef>
                <a:spcPts val="0"/>
              </a:spcBef>
            </a:pPr>
            <a:r>
              <a:rPr lang="cs-CZ" dirty="0" err="1"/>
              <a:t>Pl</a:t>
            </a:r>
            <a:r>
              <a:rPr lang="cs-CZ" dirty="0"/>
              <a:t>. ÚS </a:t>
            </a:r>
            <a:r>
              <a:rPr lang="cs-CZ" dirty="0" smtClean="0"/>
              <a:t>18/01- aplikace prováděcího zákona nesmí popřít ústavně zaručené právo.</a:t>
            </a:r>
          </a:p>
          <a:p>
            <a:pPr>
              <a:lnSpc>
                <a:spcPct val="100000"/>
              </a:lnSpc>
              <a:spcBef>
                <a:spcPts val="0"/>
              </a:spcBef>
            </a:pPr>
            <a:r>
              <a:rPr lang="cs-CZ" dirty="0" smtClean="0"/>
              <a:t>Nejvyšší soud </a:t>
            </a:r>
            <a:r>
              <a:rPr lang="cs-CZ" dirty="0" err="1" smtClean="0"/>
              <a:t>sp</a:t>
            </a:r>
            <a:r>
              <a:rPr lang="cs-CZ" dirty="0" smtClean="0"/>
              <a:t>. zn. 28 </a:t>
            </a:r>
            <a:r>
              <a:rPr lang="cs-CZ" dirty="0" err="1"/>
              <a:t>Cdo</a:t>
            </a:r>
            <a:r>
              <a:rPr lang="cs-CZ" dirty="0"/>
              <a:t> </a:t>
            </a:r>
            <a:r>
              <a:rPr lang="cs-CZ" dirty="0" smtClean="0"/>
              <a:t>2927/2010 – dovodil odpovědnost za porušení práva EU – za včasnou implementaci práva</a:t>
            </a:r>
            <a:endParaRPr lang="cs-CZ" dirty="0"/>
          </a:p>
        </p:txBody>
      </p:sp>
    </p:spTree>
    <p:extLst>
      <p:ext uri="{BB962C8B-B14F-4D97-AF65-F5344CB8AC3E}">
        <p14:creationId xmlns:p14="http://schemas.microsoft.com/office/powerpoint/2010/main" val="355613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smtClean="0"/>
              <a:t>Zovm</a:t>
            </a:r>
            <a:r>
              <a:rPr lang="cs-CZ" dirty="0" smtClean="0"/>
              <a:t> – Dotazy</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endParaRPr lang="cs-CZ" sz="7200" dirty="0" smtClean="0"/>
          </a:p>
          <a:p>
            <a:pPr marL="0" indent="0" algn="ctr">
              <a:buNone/>
            </a:pPr>
            <a:endParaRPr lang="cs-CZ" sz="7200" dirty="0"/>
          </a:p>
          <a:p>
            <a:pPr marL="0" indent="0" algn="ctr">
              <a:buNone/>
            </a:pPr>
            <a:endParaRPr lang="cs-CZ" sz="7200" dirty="0" smtClean="0"/>
          </a:p>
          <a:p>
            <a:pPr marL="0" indent="0" algn="ctr">
              <a:buNone/>
            </a:pPr>
            <a:r>
              <a:rPr lang="cs-CZ" sz="16600" dirty="0" smtClean="0"/>
              <a:t>¿Dotazy?</a:t>
            </a:r>
            <a:endParaRPr lang="cs-CZ" sz="16600" dirty="0"/>
          </a:p>
        </p:txBody>
      </p:sp>
    </p:spTree>
    <p:extLst>
      <p:ext uri="{BB962C8B-B14F-4D97-AF65-F5344CB8AC3E}">
        <p14:creationId xmlns:p14="http://schemas.microsoft.com/office/powerpoint/2010/main" val="1511348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0" name="Zástupný symbol pro text 9">
            <a:extLst>
              <a:ext uri="{FF2B5EF4-FFF2-40B4-BE49-F238E27FC236}">
                <a16:creationId xmlns:a16="http://schemas.microsoft.com/office/drawing/2014/main" id="{8F359389-F770-4572-A9CF-3ACDE4B5EB35}"/>
              </a:ext>
            </a:extLst>
          </p:cNvPr>
          <p:cNvSpPr>
            <a:spLocks noGrp="1"/>
          </p:cNvSpPr>
          <p:nvPr>
            <p:ph type="body" sz="quarter" idx="12"/>
          </p:nvPr>
        </p:nvSpPr>
        <p:spPr/>
        <p:txBody>
          <a:bodyPr/>
          <a:lstStyle/>
          <a:p>
            <a:endParaRPr lang="cs-CZ" dirty="0"/>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dirty="0"/>
              <a:t>DĚKUJEME</a:t>
            </a:r>
            <a:br>
              <a:rPr lang="cs-CZ" dirty="0"/>
            </a:br>
            <a:r>
              <a:rPr lang="cs-CZ" dirty="0"/>
              <a:t>ZA POZORNOST</a:t>
            </a:r>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p:txBody>
          <a:bodyPr/>
          <a:lstStyle/>
          <a:p>
            <a:r>
              <a:rPr lang="cs-CZ" dirty="0"/>
              <a:t>Kontakty:  Zdeněk Tesner, </a:t>
            </a:r>
            <a:r>
              <a:rPr lang="cs-CZ" dirty="0">
                <a:hlinkClick r:id="rId4"/>
              </a:rPr>
              <a:t>zdenek.tesner@mze.cz</a:t>
            </a:r>
            <a:endParaRPr lang="cs-CZ" dirty="0"/>
          </a:p>
          <a:p>
            <a:r>
              <a:rPr lang="cs-CZ" dirty="0"/>
              <a:t>Ministerstvo zemědělství, Odbor </a:t>
            </a:r>
            <a:r>
              <a:rPr lang="cs-CZ" dirty="0" smtClean="0"/>
              <a:t>právní</a:t>
            </a:r>
            <a:endParaRPr lang="cs-CZ" dirty="0"/>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pic>
        <p:nvPicPr>
          <p:cNvPr id="11"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801" y="57036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smtClean="0"/>
              <a:t>Zakotvení právní úpravy – Historický pohled</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smtClean="0"/>
              <a:t> </a:t>
            </a:r>
            <a:r>
              <a:rPr lang="cs-CZ" sz="3600" dirty="0" smtClean="0"/>
              <a:t>Historické kořeny lze dohledávat až ke samotných lidských práv </a:t>
            </a:r>
          </a:p>
          <a:p>
            <a:r>
              <a:rPr lang="cs-CZ" sz="3600" b="1" dirty="0"/>
              <a:t> </a:t>
            </a:r>
            <a:r>
              <a:rPr lang="cs-CZ" sz="3600" i="1" dirty="0" smtClean="0"/>
              <a:t>Non sub </a:t>
            </a:r>
            <a:r>
              <a:rPr lang="cs-CZ" sz="3600" i="1" dirty="0" err="1" smtClean="0"/>
              <a:t>homine</a:t>
            </a:r>
            <a:r>
              <a:rPr lang="cs-CZ" sz="3600" i="1" dirty="0" smtClean="0"/>
              <a:t> sed sub </a:t>
            </a:r>
            <a:r>
              <a:rPr lang="cs-CZ" sz="3600" i="1" dirty="0" err="1" smtClean="0"/>
              <a:t>Deo</a:t>
            </a:r>
            <a:r>
              <a:rPr lang="cs-CZ" sz="3600" i="1" dirty="0" smtClean="0"/>
              <a:t> et lege - </a:t>
            </a:r>
            <a:r>
              <a:rPr lang="cs-CZ" sz="3600" dirty="0"/>
              <a:t>(Henry de </a:t>
            </a:r>
            <a:r>
              <a:rPr lang="cs-CZ" sz="3600" dirty="0" err="1"/>
              <a:t>Bracton</a:t>
            </a:r>
            <a:r>
              <a:rPr lang="cs-CZ" sz="3600" dirty="0"/>
              <a:t> 1210 - 1268</a:t>
            </a:r>
            <a:r>
              <a:rPr lang="cs-CZ" sz="3600" dirty="0" smtClean="0"/>
              <a:t>)</a:t>
            </a:r>
          </a:p>
          <a:p>
            <a:r>
              <a:rPr lang="cs-CZ" sz="3600" dirty="0" smtClean="0"/>
              <a:t> Je-li jakákoliv moc podřízená pravidlům,  bude se dříve nebo později zodpovídat za jejich porušení.</a:t>
            </a:r>
          </a:p>
          <a:p>
            <a:pPr marL="0" indent="0">
              <a:buNone/>
            </a:pPr>
            <a:endParaRPr lang="cs-CZ" sz="3600" dirty="0" smtClean="0"/>
          </a:p>
          <a:p>
            <a:r>
              <a:rPr lang="cs-CZ" sz="3600" dirty="0" smtClean="0"/>
              <a:t>1867 – Prosincová ústava – osobní odpovědnost konkrétních úředníků, stát jen ručitel, omezeno absencí prováděcích předpisů, zejména v oblasti nezákonného zatčení (x </a:t>
            </a:r>
            <a:r>
              <a:rPr lang="cs-CZ" sz="3600" dirty="0" err="1" smtClean="0"/>
              <a:t>Habeas</a:t>
            </a:r>
            <a:r>
              <a:rPr lang="cs-CZ" sz="3600" dirty="0" smtClean="0"/>
              <a:t> Corpus </a:t>
            </a:r>
            <a:r>
              <a:rPr lang="cs-CZ" sz="3600" dirty="0" err="1" smtClean="0"/>
              <a:t>act</a:t>
            </a:r>
            <a:r>
              <a:rPr lang="cs-CZ" sz="3600" dirty="0" smtClean="0"/>
              <a:t> 1679).</a:t>
            </a:r>
          </a:p>
          <a:p>
            <a:pPr marL="0" indent="0">
              <a:buNone/>
            </a:pPr>
            <a:endParaRPr lang="cs-CZ" sz="3600" dirty="0" smtClean="0"/>
          </a:p>
          <a:p>
            <a:r>
              <a:rPr lang="cs-CZ" sz="3600" dirty="0" smtClean="0"/>
              <a:t>1920 – Ústava československá – upuštěno od osobní odpovědnosti úředníků, opět nedostatky v prováděcích předpisech, bez nichž byla odpovědnost státu shledána nemožnou - pro odpovědnost za moc soudní platily dosavadní právní předpisy,  pro odpovědnost za moc výkonnou vůbec nevznikly.</a:t>
            </a:r>
          </a:p>
          <a:p>
            <a:pPr marL="0" indent="0">
              <a:buNone/>
            </a:pPr>
            <a:endParaRPr lang="cs-CZ" sz="3600" dirty="0" smtClean="0"/>
          </a:p>
          <a:p>
            <a:r>
              <a:rPr lang="cs-CZ" sz="3600" dirty="0" smtClean="0"/>
              <a:t>1964 – Občanský zákoník - § 426 Státní orgán odpovídá za škodu způsobenou nezákonným rozhodnutím podle zvláštního právního předpisu – to realizováno až v roce 1969:</a:t>
            </a:r>
          </a:p>
          <a:p>
            <a:pPr marL="360000" lvl="1" indent="0">
              <a:buNone/>
            </a:pPr>
            <a:endParaRPr lang="cs-CZ" sz="3600" dirty="0" smtClean="0"/>
          </a:p>
          <a:p>
            <a:pPr marL="0" indent="0">
              <a:buNone/>
            </a:pPr>
            <a:endParaRPr lang="cs-CZ" sz="3600" dirty="0" smtClean="0"/>
          </a:p>
        </p:txBody>
      </p:sp>
    </p:spTree>
    <p:extLst>
      <p:ext uri="{BB962C8B-B14F-4D97-AF65-F5344CB8AC3E}">
        <p14:creationId xmlns:p14="http://schemas.microsoft.com/office/powerpoint/2010/main" val="38991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smtClean="0"/>
              <a:t>Zakotvení právní úpravy – Historický pohled</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buNone/>
            </a:pPr>
            <a:endParaRPr lang="cs-CZ" sz="3600" dirty="0" smtClean="0"/>
          </a:p>
          <a:p>
            <a:r>
              <a:rPr lang="cs-CZ" sz="3600" dirty="0" smtClean="0"/>
              <a:t> Zákon č. 58/1969 </a:t>
            </a:r>
            <a:r>
              <a:rPr lang="cs-CZ" sz="3600" dirty="0"/>
              <a:t>Sb. o odpovědnosti za škodu způsobenou rozhodnutím orgánu státu nebo jeho nesprávným úředním postupem</a:t>
            </a:r>
            <a:endParaRPr lang="cs-CZ" sz="3600" dirty="0" smtClean="0"/>
          </a:p>
          <a:p>
            <a:pPr lvl="1"/>
            <a:r>
              <a:rPr lang="cs-CZ" dirty="0" smtClean="0"/>
              <a:t>Nebyl nikdy novelizován. Obsahově velmi podobný ZOVM, jen některá ustanovení zpřeházena.</a:t>
            </a:r>
          </a:p>
          <a:p>
            <a:pPr lvl="1"/>
            <a:r>
              <a:rPr lang="cs-CZ" dirty="0" smtClean="0"/>
              <a:t>Nahrazen pro ČR až zákonem o odpovědnosti veřejné moci, na Slovensku o 5 let později.</a:t>
            </a:r>
          </a:p>
          <a:p>
            <a:pPr lvl="1"/>
            <a:r>
              <a:rPr lang="cs-CZ" dirty="0" smtClean="0"/>
              <a:t>Uplatňoval se skromně, ale podle zaznamenané judikatury přeci jen, zejména v trestních věcech. Některé judikáty jsou dodnes použitelné.</a:t>
            </a:r>
          </a:p>
          <a:p>
            <a:pPr lvl="1"/>
            <a:r>
              <a:rPr lang="cs-CZ" dirty="0" smtClean="0"/>
              <a:t>Jeho přijetí bylo reakcí na závazky vyplývající z Mezinárodního paktu OSN o občanských a politických právech (1966)</a:t>
            </a:r>
          </a:p>
          <a:p>
            <a:pPr lvl="1"/>
            <a:r>
              <a:rPr lang="cs-CZ" dirty="0" smtClean="0"/>
              <a:t>Na svou dobu poměrně pokrokový – zahrnoval odpovědnost za nezákonné rozhodnutí, nesprávný úřední postup  za nezákonnou vazbu.</a:t>
            </a:r>
            <a:endParaRPr lang="cs-CZ" dirty="0"/>
          </a:p>
          <a:p>
            <a:pPr lvl="1"/>
            <a:endParaRPr lang="cs-CZ" sz="3600" dirty="0" smtClean="0"/>
          </a:p>
          <a:p>
            <a:pPr marL="0" indent="0">
              <a:buNone/>
            </a:pPr>
            <a:endParaRPr lang="cs-CZ" sz="3600" dirty="0" smtClean="0"/>
          </a:p>
        </p:txBody>
      </p:sp>
    </p:spTree>
    <p:extLst>
      <p:ext uri="{BB962C8B-B14F-4D97-AF65-F5344CB8AC3E}">
        <p14:creationId xmlns:p14="http://schemas.microsoft.com/office/powerpoint/2010/main" val="16263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smtClean="0"/>
              <a:t>Zákon o odpovědnosti veřejné moci</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a:lnSpc>
                <a:spcPct val="100000"/>
              </a:lnSpc>
              <a:spcBef>
                <a:spcPts val="0"/>
              </a:spcBef>
            </a:pPr>
            <a:r>
              <a:rPr lang="cs-CZ" dirty="0" smtClean="0"/>
              <a:t>Přijat 17. 3. 1998, účinný od 15. 5. 1998</a:t>
            </a:r>
          </a:p>
          <a:p>
            <a:pPr>
              <a:lnSpc>
                <a:spcPct val="100000"/>
              </a:lnSpc>
              <a:spcBef>
                <a:spcPts val="0"/>
              </a:spcBef>
            </a:pPr>
            <a:endParaRPr lang="cs-CZ" dirty="0" smtClean="0"/>
          </a:p>
          <a:p>
            <a:pPr marL="0" indent="0">
              <a:lnSpc>
                <a:spcPct val="100000"/>
              </a:lnSpc>
              <a:spcBef>
                <a:spcPts val="0"/>
              </a:spcBef>
              <a:buNone/>
            </a:pPr>
            <a:endParaRPr lang="cs-CZ" sz="900" dirty="0"/>
          </a:p>
          <a:p>
            <a:pPr>
              <a:lnSpc>
                <a:spcPct val="100000"/>
              </a:lnSpc>
              <a:spcBef>
                <a:spcPts val="0"/>
              </a:spcBef>
            </a:pPr>
            <a:r>
              <a:rPr lang="cs-CZ" dirty="0" smtClean="0"/>
              <a:t>Novelizován v současné chvíli desetkrát, avšak jen jediná větší novela – č. 160/2006 Sb. (otázka délky řízení a obecně nemajetkové újmy)</a:t>
            </a:r>
          </a:p>
          <a:p>
            <a:pPr marL="0" indent="0">
              <a:lnSpc>
                <a:spcPct val="100000"/>
              </a:lnSpc>
              <a:spcBef>
                <a:spcPts val="0"/>
              </a:spcBef>
              <a:buNone/>
            </a:pPr>
            <a:endParaRPr lang="cs-CZ" dirty="0"/>
          </a:p>
          <a:p>
            <a:pPr>
              <a:lnSpc>
                <a:spcPct val="100000"/>
              </a:lnSpc>
              <a:spcBef>
                <a:spcPts val="0"/>
              </a:spcBef>
            </a:pPr>
            <a:r>
              <a:rPr lang="cs-CZ" dirty="0" smtClean="0"/>
              <a:t>Hlavním inspiračním zdrojem je rozhodovací činnost Evropského soudu pro lidská práva</a:t>
            </a:r>
          </a:p>
          <a:p>
            <a:pPr>
              <a:lnSpc>
                <a:spcPct val="100000"/>
              </a:lnSpc>
              <a:spcBef>
                <a:spcPts val="0"/>
              </a:spcBef>
            </a:pPr>
            <a:r>
              <a:rPr lang="cs-CZ" dirty="0" smtClean="0"/>
              <a:t>Evropský </a:t>
            </a:r>
            <a:r>
              <a:rPr lang="cs-CZ" dirty="0"/>
              <a:t>soud pro lidská práva</a:t>
            </a:r>
          </a:p>
          <a:p>
            <a:pPr lvl="1">
              <a:lnSpc>
                <a:spcPct val="100000"/>
              </a:lnSpc>
              <a:spcBef>
                <a:spcPts val="0"/>
              </a:spcBef>
            </a:pPr>
            <a:r>
              <a:rPr lang="cs-CZ" dirty="0" smtClean="0"/>
              <a:t>Orgán Rady Evropy (nikoliv Evropské unie)</a:t>
            </a:r>
          </a:p>
          <a:p>
            <a:pPr lvl="1">
              <a:lnSpc>
                <a:spcPct val="100000"/>
              </a:lnSpc>
              <a:spcBef>
                <a:spcPts val="0"/>
              </a:spcBef>
            </a:pPr>
            <a:r>
              <a:rPr lang="cs-CZ" dirty="0" smtClean="0"/>
              <a:t>Sídlí ve </a:t>
            </a:r>
            <a:r>
              <a:rPr lang="cs-CZ" dirty="0" err="1" smtClean="0"/>
              <a:t>Strasbourgu</a:t>
            </a:r>
            <a:r>
              <a:rPr lang="cs-CZ" dirty="0" smtClean="0"/>
              <a:t>, stejně jako Evropský parlament</a:t>
            </a:r>
          </a:p>
          <a:p>
            <a:pPr lvl="1">
              <a:lnSpc>
                <a:spcPct val="100000"/>
              </a:lnSpc>
              <a:spcBef>
                <a:spcPts val="0"/>
              </a:spcBef>
            </a:pPr>
            <a:r>
              <a:rPr lang="cs-CZ" dirty="0" smtClean="0"/>
              <a:t>Bdí nad dodržováním (Evropské) Úmluvy o ochraně lidských práv a základních svobod (4. 11. 1950), k níž </a:t>
            </a:r>
            <a:r>
              <a:rPr lang="cs-CZ" dirty="0" err="1" smtClean="0"/>
              <a:t>Čr</a:t>
            </a:r>
            <a:r>
              <a:rPr lang="cs-CZ" dirty="0" smtClean="0"/>
              <a:t> přistoupila v roce 1991 a samotná Úmluva byla vyhlášena jako č. 209/1992 Sb.</a:t>
            </a:r>
          </a:p>
          <a:p>
            <a:pPr marL="360000" lvl="1" indent="0">
              <a:lnSpc>
                <a:spcPct val="100000"/>
              </a:lnSpc>
              <a:spcBef>
                <a:spcPts val="0"/>
              </a:spcBef>
              <a:buNone/>
            </a:pPr>
            <a:endParaRPr lang="cs-CZ" dirty="0"/>
          </a:p>
          <a:p>
            <a:pPr>
              <a:lnSpc>
                <a:spcPct val="100000"/>
              </a:lnSpc>
              <a:spcBef>
                <a:spcPts val="0"/>
              </a:spcBef>
            </a:pPr>
            <a:r>
              <a:rPr lang="cs-CZ" dirty="0" smtClean="0"/>
              <a:t>Stejného původu jsou i dvě zásadní </a:t>
            </a:r>
            <a:r>
              <a:rPr lang="cs-CZ" dirty="0" err="1" smtClean="0"/>
              <a:t>judikatorní</a:t>
            </a:r>
            <a:r>
              <a:rPr lang="cs-CZ" dirty="0" smtClean="0"/>
              <a:t> změny intepretace tohoto zákona z let 2010 a 2015 (opět otázky délky řízení) – více u § 13 ZOVM</a:t>
            </a:r>
          </a:p>
          <a:p>
            <a:pPr>
              <a:lnSpc>
                <a:spcPct val="100000"/>
              </a:lnSpc>
              <a:spcBef>
                <a:spcPts val="0"/>
              </a:spcBef>
            </a:pPr>
            <a:endParaRPr lang="cs-CZ" dirty="0"/>
          </a:p>
          <a:p>
            <a:pPr>
              <a:lnSpc>
                <a:spcPct val="100000"/>
              </a:lnSpc>
              <a:spcBef>
                <a:spcPts val="0"/>
              </a:spcBef>
            </a:pPr>
            <a:r>
              <a:rPr lang="cs-CZ" dirty="0" smtClean="0"/>
              <a:t>Má 4 části, přičemž poslední tři jsou organizačního charakteru (zrušovací ustanovení, změna notářského řádu a účinnost).</a:t>
            </a:r>
          </a:p>
          <a:p>
            <a:pPr marL="0" indent="0">
              <a:lnSpc>
                <a:spcPct val="100000"/>
              </a:lnSpc>
              <a:spcBef>
                <a:spcPts val="0"/>
              </a:spcBef>
              <a:buNone/>
            </a:pPr>
            <a:endParaRPr lang="cs-CZ" dirty="0" smtClean="0"/>
          </a:p>
          <a:p>
            <a:pPr algn="just">
              <a:lnSpc>
                <a:spcPct val="100000"/>
              </a:lnSpc>
              <a:spcBef>
                <a:spcPts val="0"/>
              </a:spcBef>
            </a:pPr>
            <a:r>
              <a:rPr lang="cs-CZ" dirty="0" smtClean="0"/>
              <a:t>Stát odpovídá i podle jiných speciálních právních předpisů, kdy jde spíše než o škodu o náklady činností prováděných veřejnou mocí – např. podle zákon o polici, o integrovaném záchranném systému, ale též  zákoně o lesích či o myslivosti, pokud jde o činnost příslušných stráží.</a:t>
            </a:r>
            <a:endParaRPr lang="cs-CZ" dirty="0"/>
          </a:p>
        </p:txBody>
      </p:sp>
    </p:spTree>
    <p:extLst>
      <p:ext uri="{BB962C8B-B14F-4D97-AF65-F5344CB8AC3E}">
        <p14:creationId xmlns:p14="http://schemas.microsoft.com/office/powerpoint/2010/main" val="26796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smtClean="0"/>
              <a:t>ZOVM – I. Hlava</a:t>
            </a:r>
            <a:endParaRPr lang="cs-CZ"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r>
              <a:rPr lang="cs-CZ" i="1" dirty="0"/>
              <a:t>HLAVA PRVNÍ</a:t>
            </a:r>
          </a:p>
          <a:p>
            <a:pPr marL="0" indent="0" algn="ctr">
              <a:buNone/>
            </a:pPr>
            <a:r>
              <a:rPr lang="cs-CZ" i="1" dirty="0" smtClean="0"/>
              <a:t>ÚVODNÍ </a:t>
            </a:r>
            <a:r>
              <a:rPr lang="cs-CZ" i="1" dirty="0"/>
              <a:t>USTANOVENÍ</a:t>
            </a:r>
          </a:p>
          <a:p>
            <a:pPr marL="0" indent="0" algn="ctr">
              <a:buNone/>
            </a:pPr>
            <a:r>
              <a:rPr lang="cs-CZ" i="1" dirty="0" smtClean="0"/>
              <a:t>§ 1</a:t>
            </a:r>
          </a:p>
          <a:p>
            <a:pPr marL="0" indent="0">
              <a:buNone/>
            </a:pPr>
            <a:r>
              <a:rPr lang="cs-CZ" i="1" dirty="0" smtClean="0"/>
              <a:t>(</a:t>
            </a:r>
            <a:r>
              <a:rPr lang="cs-CZ" i="1" dirty="0"/>
              <a:t>1) Stát odpovídá za podmínek stanovených tímto zákonem za škodu způsobenou při výkonu státní moci.</a:t>
            </a:r>
          </a:p>
          <a:p>
            <a:pPr marL="0" indent="0">
              <a:buNone/>
            </a:pPr>
            <a:r>
              <a:rPr lang="cs-CZ" i="1" dirty="0" smtClean="0"/>
              <a:t>(</a:t>
            </a:r>
            <a:r>
              <a:rPr lang="cs-CZ" i="1" dirty="0"/>
              <a:t>2) Územní samosprávné celky odpovídají za podmínek stanovených tímto zákonem za škodu způsobenou při výkonu veřejné moci svěřené jim zákonem v rámci samostatné působnosti (dále jen "územní celky v samostatné působnosti").</a:t>
            </a:r>
          </a:p>
          <a:p>
            <a:pPr marL="0" indent="0">
              <a:buNone/>
            </a:pPr>
            <a:r>
              <a:rPr lang="cs-CZ" i="1" dirty="0" smtClean="0"/>
              <a:t>(</a:t>
            </a:r>
            <a:r>
              <a:rPr lang="cs-CZ" i="1" dirty="0"/>
              <a:t>3) Stát a územní celky v samostatné působnosti hradí za podmínek stanovených tímto zákonem též vzniklou nemajetkovou újmu.</a:t>
            </a:r>
          </a:p>
          <a:p>
            <a:pPr marL="0" indent="0" algn="ctr">
              <a:buNone/>
            </a:pPr>
            <a:r>
              <a:rPr lang="cs-CZ" i="1" dirty="0"/>
              <a:t> </a:t>
            </a:r>
            <a:r>
              <a:rPr lang="cs-CZ" i="1" dirty="0" smtClean="0"/>
              <a:t>§ 2</a:t>
            </a:r>
            <a:endParaRPr lang="cs-CZ" i="1" dirty="0"/>
          </a:p>
          <a:p>
            <a:pPr marL="0" indent="0">
              <a:buNone/>
            </a:pPr>
            <a:r>
              <a:rPr lang="cs-CZ" i="1" dirty="0" smtClean="0"/>
              <a:t>Odpovědnosti </a:t>
            </a:r>
            <a:r>
              <a:rPr lang="cs-CZ" i="1" dirty="0"/>
              <a:t>za škodu podle </a:t>
            </a:r>
            <a:r>
              <a:rPr lang="cs-CZ" i="1" dirty="0" smtClean="0"/>
              <a:t>tohoto </a:t>
            </a:r>
            <a:r>
              <a:rPr lang="cs-CZ" i="1" dirty="0"/>
              <a:t>zákona se nelze zprostit</a:t>
            </a:r>
            <a:r>
              <a:rPr lang="cs-CZ" i="1" dirty="0" smtClean="0"/>
              <a:t>.</a:t>
            </a:r>
          </a:p>
          <a:p>
            <a:pPr marL="0" indent="0">
              <a:buNone/>
            </a:pPr>
            <a:endParaRPr lang="cs-CZ" i="1" dirty="0" smtClean="0"/>
          </a:p>
          <a:p>
            <a:r>
              <a:rPr lang="cs-CZ" dirty="0" smtClean="0"/>
              <a:t>Zavedena </a:t>
            </a:r>
            <a:r>
              <a:rPr lang="cs-CZ" dirty="0"/>
              <a:t>objektivní odpovědnost absolutní – nelze se liberovat…</a:t>
            </a:r>
          </a:p>
          <a:p>
            <a:r>
              <a:rPr lang="cs-CZ" dirty="0"/>
              <a:t>Ne každý negativní následek na jmění je škoda (újma), neboť nemusí, a ve většině případů není, být protiprávní.</a:t>
            </a:r>
          </a:p>
          <a:p>
            <a:r>
              <a:rPr lang="cs-CZ" dirty="0"/>
              <a:t>Do roku 2006 se odpovědnost státu za imateriální újmu dovozovala „oklikou“ z ochrany osobnosti podle občanského zákoníku</a:t>
            </a:r>
            <a:r>
              <a:rPr lang="cs-CZ" dirty="0" smtClean="0"/>
              <a:t>.</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50145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a:t>
            </a:r>
            <a:r>
              <a:rPr lang="cs-CZ" sz="4000" dirty="0" smtClean="0"/>
              <a:t>Obecná ustanovení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smtClean="0"/>
              <a:t>§ 3 odst. 1 – za koho se odpovídá – státní orgány, orgány územní samosprávy a osoby,  na něž byl výkon veřejné moci přenesen (exekutoři, notáři, ale i kontrolní, certifikační či evidenční instituce (uznaná chovatelská sdružení vedoucí plemenné knihy x nejsou jimi zřejmě autorizovaní inženýři).</a:t>
            </a:r>
            <a:endParaRPr lang="cs-CZ" dirty="0"/>
          </a:p>
          <a:p>
            <a:r>
              <a:rPr lang="cs-CZ" dirty="0" smtClean="0"/>
              <a:t>§ 3 odst. 2 – úřední osoby jiných členských států (a i samotné) EU se považují pro účely tohoto zákona za totéž, co tuzemské, pokud zde vykonávají veřejnou moc (např. společné vyšetřovací týmy).</a:t>
            </a:r>
          </a:p>
          <a:p>
            <a:r>
              <a:rPr lang="cs-CZ" dirty="0" smtClean="0"/>
              <a:t>§ 4 – specifikuje, kdy jsou notáři a exekutoři úředními osobami.</a:t>
            </a:r>
          </a:p>
          <a:p>
            <a:pPr marL="0" indent="0" algn="ctr">
              <a:buNone/>
            </a:pPr>
            <a:r>
              <a:rPr lang="cs-CZ" i="1" dirty="0" smtClean="0"/>
              <a:t>§ 5</a:t>
            </a:r>
            <a:endParaRPr lang="cs-CZ" i="1" dirty="0"/>
          </a:p>
          <a:p>
            <a:pPr marL="0" indent="0">
              <a:buNone/>
            </a:pPr>
            <a:r>
              <a:rPr lang="cs-CZ" i="1" dirty="0"/>
              <a:t>	Stát odpovídá za podmínek stanovených tímto zákonem za škodu, která byla způsobena</a:t>
            </a:r>
          </a:p>
          <a:p>
            <a:pPr marL="0" indent="0">
              <a:buNone/>
            </a:pPr>
            <a:r>
              <a:rPr lang="cs-CZ" i="1" dirty="0"/>
              <a:t>a) rozhodnutím, jež bylo vydáno v občanském soudním řízení, ve správním řízení, v řízení podle soudního řádu správního nebo v řízení trestním,</a:t>
            </a:r>
          </a:p>
          <a:p>
            <a:pPr marL="0" indent="0">
              <a:buNone/>
            </a:pPr>
            <a:r>
              <a:rPr lang="cs-CZ" i="1" dirty="0" smtClean="0"/>
              <a:t>b</a:t>
            </a:r>
            <a:r>
              <a:rPr lang="cs-CZ" i="1" dirty="0"/>
              <a:t>) nesprávným úředním postupem.</a:t>
            </a:r>
          </a:p>
          <a:p>
            <a:r>
              <a:rPr lang="cs-CZ" dirty="0" smtClean="0"/>
              <a:t>Viz komentář k ústavnímu rámci.</a:t>
            </a:r>
          </a:p>
          <a:p>
            <a:pPr marL="0" indent="0">
              <a:buNone/>
            </a:pPr>
            <a:endParaRPr lang="cs-CZ" dirty="0" smtClean="0"/>
          </a:p>
          <a:p>
            <a:r>
              <a:rPr lang="cs-CZ" dirty="0" smtClean="0"/>
              <a:t>§ 6a – porušení práva na osobní svobodu – výslovné zdůraznění – týká se i samosprávných celků (obecní policie).</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80685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smtClean="0"/>
              <a:t>ZOVM – II. Hlava, </a:t>
            </a:r>
            <a:r>
              <a:rPr lang="cs-CZ" sz="4000" dirty="0" smtClean="0"/>
              <a:t>Obecná ustanovení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r>
              <a:rPr lang="cs-CZ" i="1" dirty="0" smtClean="0"/>
              <a:t>§ 6</a:t>
            </a:r>
            <a:endParaRPr lang="cs-CZ" i="1" dirty="0"/>
          </a:p>
          <a:p>
            <a:pPr marL="0" indent="0" algn="just">
              <a:lnSpc>
                <a:spcPct val="100000"/>
              </a:lnSpc>
              <a:spcBef>
                <a:spcPts val="600"/>
              </a:spcBef>
              <a:buNone/>
            </a:pPr>
            <a:r>
              <a:rPr lang="cs-CZ" i="1" dirty="0" smtClean="0"/>
              <a:t>(</a:t>
            </a:r>
            <a:r>
              <a:rPr lang="cs-CZ" i="1" dirty="0"/>
              <a:t>1) Ve věcech náhrady škody způsobené rozhodnutím nebo nesprávným úředním postupem a o regresních úhradách jednají jménem státu ministerstva a jiné ústřední správní úřady (dále jen "úřad").</a:t>
            </a:r>
          </a:p>
          <a:p>
            <a:pPr marL="0" indent="0" algn="just">
              <a:lnSpc>
                <a:spcPct val="100000"/>
              </a:lnSpc>
              <a:spcBef>
                <a:spcPts val="600"/>
              </a:spcBef>
              <a:buNone/>
            </a:pPr>
            <a:r>
              <a:rPr lang="cs-CZ" i="1" dirty="0"/>
              <a:t> </a:t>
            </a:r>
            <a:r>
              <a:rPr lang="cs-CZ" i="1" dirty="0" smtClean="0"/>
              <a:t>(</a:t>
            </a:r>
            <a:r>
              <a:rPr lang="cs-CZ" i="1" dirty="0"/>
              <a:t>2) Úřadem podle odstavce 1 je</a:t>
            </a:r>
          </a:p>
          <a:p>
            <a:pPr marL="0" indent="0" algn="just">
              <a:lnSpc>
                <a:spcPct val="100000"/>
              </a:lnSpc>
              <a:spcBef>
                <a:spcPts val="600"/>
              </a:spcBef>
              <a:buNone/>
            </a:pPr>
            <a:r>
              <a:rPr lang="cs-CZ" i="1" dirty="0"/>
              <a:t>a) Ministerstvo spravedlnosti, došlo-li ke škodě v občanském soudním řízení nebo v trestním řízení, a dále v případech, kdy bylo soudem ve správním soudnictví vydáno nezákonné rozhodnutí, jímž soud rozhodl o žalobě proti rozhodnutí územního celku v samostatné působnosti, a v případech, kdy škoda byla způsobena notářem nebo soudním exekutorem,</a:t>
            </a:r>
          </a:p>
          <a:p>
            <a:pPr marL="0" indent="0" algn="just">
              <a:lnSpc>
                <a:spcPct val="100000"/>
              </a:lnSpc>
              <a:spcBef>
                <a:spcPts val="600"/>
              </a:spcBef>
              <a:buNone/>
            </a:pPr>
            <a:r>
              <a:rPr lang="cs-CZ" i="1" dirty="0" smtClean="0"/>
              <a:t>b</a:t>
            </a:r>
            <a:r>
              <a:rPr lang="cs-CZ" i="1" dirty="0"/>
              <a:t>) </a:t>
            </a:r>
            <a:r>
              <a:rPr lang="cs-CZ" b="1" i="1" dirty="0"/>
              <a:t>příslušný úřad, došlo-li ke škodě v odvětví státní správy, jež náleží do jeho působnosti, a dále v případech, kdy bylo soudem ve správním soudnictví vydáno nezákonné rozhodnutí, jímž soud rozhodl o žalobě proti rozhodnutí vydanému v odvětví státní správy, jež náleží do působnosti tohoto úřadu</a:t>
            </a:r>
            <a:r>
              <a:rPr lang="cs-CZ" i="1" dirty="0"/>
              <a:t>.</a:t>
            </a:r>
          </a:p>
          <a:p>
            <a:pPr marL="0" indent="0" algn="just">
              <a:lnSpc>
                <a:spcPct val="100000"/>
              </a:lnSpc>
              <a:spcBef>
                <a:spcPts val="600"/>
              </a:spcBef>
              <a:buNone/>
            </a:pPr>
            <a:r>
              <a:rPr lang="cs-CZ" i="1" dirty="0" smtClean="0"/>
              <a:t>(</a:t>
            </a:r>
            <a:r>
              <a:rPr lang="cs-CZ" i="1" dirty="0"/>
              <a:t>3) Není-li možno příslušný úřad určit podle odstavce 2, jedná za stát Ministerstvo financí.</a:t>
            </a:r>
          </a:p>
          <a:p>
            <a:pPr marL="0" indent="0" algn="just">
              <a:lnSpc>
                <a:spcPct val="100000"/>
              </a:lnSpc>
              <a:spcBef>
                <a:spcPts val="600"/>
              </a:spcBef>
              <a:buNone/>
            </a:pPr>
            <a:r>
              <a:rPr lang="cs-CZ" i="1" dirty="0" smtClean="0"/>
              <a:t>(</a:t>
            </a:r>
            <a:r>
              <a:rPr lang="cs-CZ" i="1" dirty="0"/>
              <a:t>4) </a:t>
            </a:r>
            <a:r>
              <a:rPr lang="cs-CZ" dirty="0" smtClean="0"/>
              <a:t>Česká </a:t>
            </a:r>
            <a:r>
              <a:rPr lang="cs-CZ" dirty="0"/>
              <a:t>národní </a:t>
            </a:r>
            <a:r>
              <a:rPr lang="cs-CZ" dirty="0" smtClean="0"/>
              <a:t>banka</a:t>
            </a:r>
            <a:endParaRPr lang="cs-CZ" i="1" dirty="0"/>
          </a:p>
          <a:p>
            <a:pPr marL="0" indent="0" algn="just">
              <a:lnSpc>
                <a:spcPct val="100000"/>
              </a:lnSpc>
              <a:spcBef>
                <a:spcPts val="600"/>
              </a:spcBef>
              <a:buNone/>
            </a:pPr>
            <a:r>
              <a:rPr lang="cs-CZ" i="1" dirty="0" smtClean="0"/>
              <a:t>(</a:t>
            </a:r>
            <a:r>
              <a:rPr lang="cs-CZ" i="1" dirty="0"/>
              <a:t>5) </a:t>
            </a:r>
            <a:r>
              <a:rPr lang="cs-CZ" dirty="0" smtClean="0"/>
              <a:t>Nejvyšší kontrolní úřad </a:t>
            </a:r>
          </a:p>
          <a:p>
            <a:pPr marL="0" indent="0" algn="just">
              <a:lnSpc>
                <a:spcPct val="100000"/>
              </a:lnSpc>
              <a:spcBef>
                <a:spcPts val="600"/>
              </a:spcBef>
              <a:buNone/>
            </a:pPr>
            <a:r>
              <a:rPr lang="cs-CZ" i="1" dirty="0" smtClean="0"/>
              <a:t>(</a:t>
            </a:r>
            <a:r>
              <a:rPr lang="cs-CZ" i="1" dirty="0"/>
              <a:t>6) Úřad určený podle odstavců 1 až 5 jedná za stát jako organizační složka státu i v řízení před soudem, pokud zvláštní právní předpis nestanoví jinak.</a:t>
            </a:r>
            <a:endParaRPr lang="cs-CZ" dirty="0"/>
          </a:p>
          <a:p>
            <a:r>
              <a:rPr lang="cs-CZ" dirty="0" smtClean="0"/>
              <a:t>Kdo za stát jedná – a za co všechno odpovídá </a:t>
            </a:r>
            <a:r>
              <a:rPr lang="cs-CZ" dirty="0" err="1" smtClean="0"/>
              <a:t>MZe</a:t>
            </a:r>
            <a:r>
              <a:rPr lang="cs-CZ" dirty="0" smtClean="0"/>
              <a:t> – celý resort zemědělství vč. restitučních řízení o zemědělském majetku + aktuálně např. kůrovec.</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3078655742"/>
      </p:ext>
    </p:extLst>
  </p:cSld>
  <p:clrMapOvr>
    <a:masterClrMapping/>
  </p:clrMapOvr>
</p:sld>
</file>

<file path=ppt/theme/theme1.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4988</Words>
  <Application>Microsoft Office PowerPoint</Application>
  <PresentationFormat>Vlastní</PresentationFormat>
  <Paragraphs>319</Paragraphs>
  <Slides>31</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Gill Sans MT</vt:lpstr>
      <vt:lpstr>MZE_Prez_VodniHospodarstvi_16x9</vt:lpstr>
      <vt:lpstr>Zákon o odpovědnosti veřejné moci</vt:lpstr>
      <vt:lpstr>Zákon o odpovědnosti veřejné moci</vt:lpstr>
      <vt:lpstr>Zakotvení právní úpravy – Ústavní rámec</vt:lpstr>
      <vt:lpstr>Zakotvení právní úpravy – Historický pohled</vt:lpstr>
      <vt:lpstr>Zakotvení právní úpravy – Historický pohled</vt:lpstr>
      <vt:lpstr>Zákon o odpovědnosti veřejné moci</vt:lpstr>
      <vt:lpstr>ZOVM – I. Hlava</vt:lpstr>
      <vt:lpstr>ZOVM – II. Hlava, Obecná ustanovení</vt:lpstr>
      <vt:lpstr>ZOVM – II. Hlava, Obecná ustanovení</vt:lpstr>
      <vt:lpstr>ZOVM – II. Hlava – nezákonné rozhodnutí</vt:lpstr>
      <vt:lpstr>ZOVM – II. Hlava – nesprávný úřední postup</vt:lpstr>
      <vt:lpstr>ZOVM – II. Hlava – Délka řízení</vt:lpstr>
      <vt:lpstr>ZOVM – II. Hlava – Délka řízení 2</vt:lpstr>
      <vt:lpstr>ZOVM – II. Hlava – Předběžné uplatnění nároku</vt:lpstr>
      <vt:lpstr>ZOVM – II. Hlava – regres</vt:lpstr>
      <vt:lpstr>ZOVM – II. Hlava – regres 2</vt:lpstr>
      <vt:lpstr>ZOVM – II. Hlava – regres 3</vt:lpstr>
      <vt:lpstr>ZOVM – II. Hlava – regres 4</vt:lpstr>
      <vt:lpstr>ZOVM – II. Hlava – Díl druhý – odpovědnost ÚSC</vt:lpstr>
      <vt:lpstr>ZOVM – III. Hlava – Společná a přechodná ustanovení</vt:lpstr>
      <vt:lpstr>ZOVM – III. Hlava – Přiměřené zadostiučinění</vt:lpstr>
      <vt:lpstr>ZOVM – III. Hlava – Promlčení</vt:lpstr>
      <vt:lpstr>ZOVM – Zbytek zákona</vt:lpstr>
      <vt:lpstr>ZOVM – poznatky z aplikační praxe</vt:lpstr>
      <vt:lpstr>ZOVM – poznatky z aplikační praxe</vt:lpstr>
      <vt:lpstr>ZOVM – skončená soudní řízení 2018</vt:lpstr>
      <vt:lpstr>Zovm – Závěry z případů</vt:lpstr>
      <vt:lpstr>Zovm – Závěry z případů 2</vt:lpstr>
      <vt:lpstr>Zovm – Závěry z případů 3</vt:lpstr>
      <vt:lpstr>Zovm – Dotazy</vt:lpstr>
      <vt:lpstr>DĚKUJEME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2019-09-26T07:02:16Z</dcterms:created>
  <dcterms:modified xsi:type="dcterms:W3CDTF">2019-10-03T05:00:36Z</dcterms:modified>
</cp:coreProperties>
</file>