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bookmarkIdSeed="5">
  <p:sldMasterIdLst>
    <p:sldMasterId id="2147483649" r:id="rId1"/>
  </p:sldMasterIdLst>
  <p:notesMasterIdLst>
    <p:notesMasterId r:id="rId13"/>
  </p:notesMasterIdLst>
  <p:handoutMasterIdLst>
    <p:handoutMasterId r:id="rId14"/>
  </p:handoutMasterIdLst>
  <p:sldIdLst>
    <p:sldId id="398" r:id="rId2"/>
    <p:sldId id="401" r:id="rId3"/>
    <p:sldId id="402" r:id="rId4"/>
    <p:sldId id="403" r:id="rId5"/>
    <p:sldId id="404" r:id="rId6"/>
    <p:sldId id="400" r:id="rId7"/>
    <p:sldId id="399" r:id="rId8"/>
    <p:sldId id="405" r:id="rId9"/>
    <p:sldId id="407" r:id="rId10"/>
    <p:sldId id="406" r:id="rId11"/>
    <p:sldId id="408" r:id="rId12"/>
  </p:sldIdLst>
  <p:sldSz cx="13004800" cy="9753600"/>
  <p:notesSz cx="6797675" cy="99266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068">
          <p15:clr>
            <a:srgbClr val="A4A3A4"/>
          </p15:clr>
        </p15:guide>
        <p15:guide id="2" pos="78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1" userDrawn="1">
          <p15:clr>
            <a:srgbClr val="A4A3A4"/>
          </p15:clr>
        </p15:guide>
        <p15:guide id="2" pos="2137" userDrawn="1">
          <p15:clr>
            <a:srgbClr val="A4A3A4"/>
          </p15:clr>
        </p15:guide>
        <p15:guide id="3" orient="horz" pos="3126" userDrawn="1">
          <p15:clr>
            <a:srgbClr val="A4A3A4"/>
          </p15:clr>
        </p15:guide>
        <p15:guide id="4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8000"/>
    <a:srgbClr val="52822A"/>
    <a:srgbClr val="33CCFF"/>
    <a:srgbClr val="FF3300"/>
    <a:srgbClr val="990000"/>
    <a:srgbClr val="CC6600"/>
    <a:srgbClr val="CC3300"/>
    <a:srgbClr val="FF99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84" autoAdjust="0"/>
    <p:restoredTop sz="86385" autoAdjust="0"/>
  </p:normalViewPr>
  <p:slideViewPr>
    <p:cSldViewPr>
      <p:cViewPr varScale="1">
        <p:scale>
          <a:sx n="27" d="100"/>
          <a:sy n="27" d="100"/>
        </p:scale>
        <p:origin x="1596" y="72"/>
      </p:cViewPr>
      <p:guideLst>
        <p:guide orient="horz" pos="5068"/>
        <p:guide pos="78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54" y="96"/>
      </p:cViewPr>
      <p:guideLst>
        <p:guide orient="horz" pos="3121"/>
        <p:guide pos="2137"/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400" cy="496888"/>
          </a:xfrm>
          <a:prstGeom prst="rect">
            <a:avLst/>
          </a:prstGeom>
        </p:spPr>
        <p:txBody>
          <a:bodyPr vert="horz" lIns="91265" tIns="45634" rIns="91265" bIns="45634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888"/>
          </a:xfrm>
          <a:prstGeom prst="rect">
            <a:avLst/>
          </a:prstGeom>
        </p:spPr>
        <p:txBody>
          <a:bodyPr vert="horz" lIns="91265" tIns="45634" rIns="91265" bIns="45634" rtlCol="0"/>
          <a:lstStyle>
            <a:lvl1pPr algn="r">
              <a:defRPr sz="1200"/>
            </a:lvl1pPr>
          </a:lstStyle>
          <a:p>
            <a:pPr>
              <a:defRPr/>
            </a:pPr>
            <a:fld id="{341DE077-EFAD-45F7-9648-23A848E86495}" type="datetimeFigureOut">
              <a:rPr lang="cs-CZ"/>
              <a:pPr>
                <a:defRPr/>
              </a:pPr>
              <a:t>08.10.2019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29750"/>
            <a:ext cx="2946400" cy="495300"/>
          </a:xfrm>
          <a:prstGeom prst="rect">
            <a:avLst/>
          </a:prstGeom>
        </p:spPr>
        <p:txBody>
          <a:bodyPr vert="horz" lIns="91265" tIns="45634" rIns="91265" bIns="45634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</p:spPr>
        <p:txBody>
          <a:bodyPr vert="horz" lIns="91265" tIns="45634" rIns="91265" bIns="45634" rtlCol="0" anchor="b"/>
          <a:lstStyle>
            <a:lvl1pPr algn="r">
              <a:defRPr sz="1200"/>
            </a:lvl1pPr>
          </a:lstStyle>
          <a:p>
            <a:pPr>
              <a:defRPr/>
            </a:pPr>
            <a:fld id="{804138DD-3E93-4CB8-9D96-82F3872D973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142672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400" cy="496888"/>
          </a:xfrm>
          <a:prstGeom prst="rect">
            <a:avLst/>
          </a:prstGeom>
        </p:spPr>
        <p:txBody>
          <a:bodyPr vert="horz" lIns="91265" tIns="45634" rIns="91265" bIns="45634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888"/>
          </a:xfrm>
          <a:prstGeom prst="rect">
            <a:avLst/>
          </a:prstGeom>
        </p:spPr>
        <p:txBody>
          <a:bodyPr vert="horz" lIns="91265" tIns="45634" rIns="91265" bIns="45634" rtlCol="0"/>
          <a:lstStyle>
            <a:lvl1pPr algn="r">
              <a:defRPr sz="1200"/>
            </a:lvl1pPr>
          </a:lstStyle>
          <a:p>
            <a:pPr>
              <a:defRPr/>
            </a:pPr>
            <a:fld id="{AC9FFA57-19BB-4AB4-989A-C6B18F6795E6}" type="datetimeFigureOut">
              <a:rPr lang="cs-CZ"/>
              <a:pPr>
                <a:defRPr/>
              </a:pPr>
              <a:t>08.10.2019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65" tIns="45634" rIns="91265" bIns="45634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4876"/>
            <a:ext cx="5438775" cy="4467225"/>
          </a:xfrm>
          <a:prstGeom prst="rect">
            <a:avLst/>
          </a:prstGeom>
        </p:spPr>
        <p:txBody>
          <a:bodyPr vert="horz" lIns="91265" tIns="45634" rIns="91265" bIns="45634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9750"/>
            <a:ext cx="2946400" cy="495300"/>
          </a:xfrm>
          <a:prstGeom prst="rect">
            <a:avLst/>
          </a:prstGeom>
        </p:spPr>
        <p:txBody>
          <a:bodyPr vert="horz" lIns="91265" tIns="45634" rIns="91265" bIns="45634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</p:spPr>
        <p:txBody>
          <a:bodyPr vert="horz" lIns="91265" tIns="45634" rIns="91265" bIns="45634" rtlCol="0" anchor="b"/>
          <a:lstStyle>
            <a:lvl1pPr algn="r">
              <a:defRPr sz="1200"/>
            </a:lvl1pPr>
          </a:lstStyle>
          <a:p>
            <a:pPr>
              <a:defRPr/>
            </a:pPr>
            <a:fld id="{7BEC0968-DD2B-40FF-B311-5D8530236E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96757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>
            <a:lvl1pPr algn="ctr">
              <a:defRPr sz="5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 sz="44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0402731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54893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9118600" y="1257300"/>
            <a:ext cx="2616200" cy="60960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70000" y="1257300"/>
            <a:ext cx="7696200" cy="60960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523653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70000" y="2284512"/>
            <a:ext cx="10464800" cy="57609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21024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86539345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70000" y="2284413"/>
            <a:ext cx="5156200" cy="57610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578600" y="2284413"/>
            <a:ext cx="5156200" cy="57610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1297609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6585834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9976449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3970155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499015927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>
                <a:sym typeface="Myriad Pro" charset="0"/>
              </a:rPr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36891705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338" y="0"/>
            <a:ext cx="13017501" cy="976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46188" y="2284413"/>
            <a:ext cx="10488612" cy="576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 smtClean="0">
                <a:sym typeface="Myriad Pro" charset="0"/>
              </a:rPr>
              <a:t>Kliknutím lze upravit styly předlohy textu.</a:t>
            </a:r>
          </a:p>
          <a:p>
            <a:pPr lvl="1"/>
            <a:r>
              <a:rPr lang="cs-CZ" altLang="cs-CZ" dirty="0" smtClean="0">
                <a:sym typeface="Myriad Pro" charset="0"/>
              </a:rPr>
              <a:t>Druhá úroveň</a:t>
            </a:r>
          </a:p>
          <a:p>
            <a:pPr lvl="2"/>
            <a:r>
              <a:rPr lang="cs-CZ" altLang="cs-CZ" dirty="0" smtClean="0">
                <a:sym typeface="Myriad Pro" charset="0"/>
              </a:rPr>
              <a:t>Třetí úroveň</a:t>
            </a:r>
          </a:p>
          <a:p>
            <a:pPr lvl="3"/>
            <a:r>
              <a:rPr lang="cs-CZ" altLang="cs-CZ" dirty="0" smtClean="0">
                <a:sym typeface="Myriad Pro" charset="0"/>
              </a:rPr>
              <a:t>Čtvrtá úroveň</a:t>
            </a:r>
          </a:p>
          <a:p>
            <a:pPr lvl="4"/>
            <a:r>
              <a:rPr lang="cs-CZ" altLang="cs-CZ" dirty="0" smtClean="0">
                <a:sym typeface="Myriad Pro" charset="0"/>
              </a:rPr>
              <a:t>Pátá úroveň</a:t>
            </a:r>
            <a:endParaRPr lang="en-US" altLang="cs-CZ" dirty="0" smtClean="0">
              <a:sym typeface="Myriad Pro" charset="0"/>
            </a:endParaRP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484188"/>
            <a:ext cx="10464800" cy="165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 smtClean="0">
                <a:sym typeface="Myriad Pro Bold Cond" charset="0"/>
              </a:rPr>
              <a:t>Kliknutím lze upravit styl.</a:t>
            </a:r>
            <a:endParaRPr lang="en-US" altLang="cs-CZ" dirty="0" smtClean="0">
              <a:sym typeface="Myriad Pro Bold Cond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/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7BC143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  <a:sym typeface="Myriad Pro Bold Cond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9pPr>
    </p:titleStyle>
    <p:bodyStyle>
      <a:lvl1pPr marL="571500" indent="-571500" algn="l" rtl="0" eaLnBrk="1" fontAlgn="base" hangingPunct="1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8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  <a:sym typeface="Myriad Pro" charset="0"/>
        </a:defRPr>
      </a:lvl1pPr>
      <a:lvl2pPr marL="1162050" indent="-533400" algn="l" defTabSz="1162050" rtl="0" eaLnBrk="1" fontAlgn="base" hangingPunct="1">
        <a:spcBef>
          <a:spcPct val="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  <a:sym typeface="Myriad Pro" charset="0"/>
        </a:defRPr>
      </a:lvl2pPr>
      <a:lvl3pPr marL="1790700" indent="-571500" algn="l" rtl="0" eaLnBrk="1" fontAlgn="base" hangingPunct="1">
        <a:spcBef>
          <a:spcPct val="0"/>
        </a:spcBef>
        <a:spcAft>
          <a:spcPct val="0"/>
        </a:spcAft>
        <a:buChar char="-"/>
        <a:defRPr sz="28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  <a:sym typeface="Myriad Pro" charset="0"/>
        </a:defRPr>
      </a:lvl3pPr>
      <a:lvl4pPr marL="2324100" indent="-571500" algn="l" rtl="0" eaLnBrk="1" fontAlgn="base" hangingPunct="1">
        <a:spcBef>
          <a:spcPct val="0"/>
        </a:spcBef>
        <a:spcAft>
          <a:spcPct val="0"/>
        </a:spcAft>
        <a:buFont typeface="Arial" charset="0"/>
        <a:buChar char="•"/>
        <a:defRPr sz="28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  <a:sym typeface="Myriad Pro" charset="0"/>
        </a:defRPr>
      </a:lvl4pPr>
      <a:lvl5pPr marL="2781300" indent="-571500" algn="l" rtl="0" eaLnBrk="1" fontAlgn="base" hangingPunct="1">
        <a:spcBef>
          <a:spcPct val="0"/>
        </a:spcBef>
        <a:spcAft>
          <a:spcPct val="0"/>
        </a:spcAft>
        <a:buChar char="-"/>
        <a:defRPr sz="28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  <a:sym typeface="Myriad Pro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Myriad Pro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Myriad Pro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Myriad Pro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Myriad Pro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>
                <a:solidFill>
                  <a:srgbClr val="009900"/>
                </a:solidFill>
              </a:rPr>
              <a:t>Zpřesnění povinnosti stavebníka (§ 5)</a:t>
            </a:r>
            <a:r>
              <a:rPr lang="cs-CZ" dirty="0" smtClean="0">
                <a:solidFill>
                  <a:srgbClr val="008000"/>
                </a:solidFill>
                <a:latin typeface="OpenSans"/>
              </a:rPr>
              <a:t/>
            </a:r>
            <a:br>
              <a:rPr lang="cs-CZ" dirty="0" smtClean="0">
                <a:solidFill>
                  <a:srgbClr val="008000"/>
                </a:solidFill>
                <a:latin typeface="OpenSans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38424" y="1924472"/>
            <a:ext cx="10921032" cy="6336704"/>
          </a:xfrm>
        </p:spPr>
        <p:txBody>
          <a:bodyPr/>
          <a:lstStyle/>
          <a:p>
            <a:pPr marL="0" indent="0">
              <a:buNone/>
            </a:pPr>
            <a:r>
              <a:rPr lang="cs-CZ" sz="2400" b="1" dirty="0" smtClean="0"/>
              <a:t>Odpadní vody</a:t>
            </a:r>
          </a:p>
          <a:p>
            <a:pPr>
              <a:buFont typeface="Wingdings" panose="05000000000000000000" pitchFamily="2" charset="2"/>
              <a:buChar char="v"/>
            </a:pPr>
            <a:endParaRPr lang="cs-CZ" sz="2400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cs-CZ" sz="2400" b="1" dirty="0" smtClean="0"/>
              <a:t>nyní </a:t>
            </a:r>
            <a:r>
              <a:rPr lang="cs-CZ" sz="2400" dirty="0"/>
              <a:t>zabezpečit </a:t>
            </a:r>
            <a:r>
              <a:rPr lang="cs-CZ" sz="2400" dirty="0" smtClean="0"/>
              <a:t>odváděním</a:t>
            </a:r>
            <a:r>
              <a:rPr lang="cs-CZ" sz="2400" dirty="0"/>
              <a:t>, akumulací nebo čištěním odpadních vod s následným vypouštěním do vod povrchových nebo podzemních odpadních vod z nich v souladu </a:t>
            </a:r>
            <a:r>
              <a:rPr lang="cs-CZ" sz="2400" dirty="0" smtClean="0"/>
              <a:t>s </a:t>
            </a:r>
            <a:r>
              <a:rPr lang="cs-CZ" sz="2400" dirty="0"/>
              <a:t>tímto </a:t>
            </a:r>
            <a:r>
              <a:rPr lang="cs-CZ" sz="2400" dirty="0" smtClean="0"/>
              <a:t>zákonem</a:t>
            </a:r>
          </a:p>
          <a:p>
            <a:pPr>
              <a:buFont typeface="Wingdings" panose="05000000000000000000" pitchFamily="2" charset="2"/>
              <a:buChar char="v"/>
            </a:pPr>
            <a:endParaRPr lang="cs-CZ" sz="2400" b="1" dirty="0"/>
          </a:p>
          <a:p>
            <a:pPr>
              <a:buFont typeface="Wingdings" panose="05000000000000000000" pitchFamily="2" charset="2"/>
              <a:buChar char="v"/>
            </a:pPr>
            <a:r>
              <a:rPr lang="cs-CZ" sz="2400" b="1" dirty="0" smtClean="0"/>
              <a:t>návrh </a:t>
            </a:r>
            <a:r>
              <a:rPr lang="cs-CZ" sz="2400" dirty="0" smtClean="0"/>
              <a:t>zabezpečit odváděním </a:t>
            </a:r>
            <a:r>
              <a:rPr lang="cs-CZ" sz="2400" dirty="0"/>
              <a:t>odpadních vod </a:t>
            </a:r>
            <a:r>
              <a:rPr lang="cs-CZ" sz="2400" b="1" dirty="0"/>
              <a:t>kanalizací k tomu určenou</a:t>
            </a:r>
            <a:r>
              <a:rPr lang="cs-CZ" sz="2400" dirty="0"/>
              <a:t>. </a:t>
            </a:r>
            <a:r>
              <a:rPr lang="cs-CZ" sz="2400" dirty="0" smtClean="0"/>
              <a:t>Není-li kanalizace </a:t>
            </a:r>
            <a:r>
              <a:rPr lang="cs-CZ" sz="2400" dirty="0"/>
              <a:t>v místě </a:t>
            </a:r>
            <a:r>
              <a:rPr lang="cs-CZ" sz="2400" dirty="0" smtClean="0"/>
              <a:t>k </a:t>
            </a:r>
            <a:r>
              <a:rPr lang="cs-CZ" sz="2400" dirty="0"/>
              <a:t>dispozici, odpadní vody se zneškodňují </a:t>
            </a:r>
            <a:r>
              <a:rPr lang="cs-CZ" sz="2400" b="1" dirty="0"/>
              <a:t>přímým </a:t>
            </a:r>
            <a:r>
              <a:rPr lang="cs-CZ" sz="2400" b="1" dirty="0" smtClean="0"/>
              <a:t>čištěním s </a:t>
            </a:r>
            <a:r>
              <a:rPr lang="cs-CZ" sz="2400" b="1" dirty="0"/>
              <a:t>následným vypouštěním do vod povrchových nebo podzemních</a:t>
            </a:r>
            <a:r>
              <a:rPr lang="cs-CZ" sz="2400" dirty="0"/>
              <a:t>. V případě </a:t>
            </a:r>
            <a:r>
              <a:rPr lang="cs-CZ" sz="2400" dirty="0" smtClean="0"/>
              <a:t>technické neproveditelnosti </a:t>
            </a:r>
            <a:r>
              <a:rPr lang="cs-CZ" sz="2400" dirty="0"/>
              <a:t>způsobů podle věty první a druhé, lze odpadní vody </a:t>
            </a:r>
            <a:r>
              <a:rPr lang="cs-CZ" sz="2400" b="1" dirty="0" smtClean="0"/>
              <a:t>akumulovat v </a:t>
            </a:r>
            <a:r>
              <a:rPr lang="cs-CZ" sz="2400" b="1" dirty="0"/>
              <a:t>nepropustné jímce (žumpě</a:t>
            </a:r>
            <a:r>
              <a:rPr lang="cs-CZ" sz="2400" b="1" dirty="0" smtClean="0"/>
              <a:t>)                    s </a:t>
            </a:r>
            <a:r>
              <a:rPr lang="cs-CZ" sz="2400" b="1" dirty="0"/>
              <a:t>následným vyvážením</a:t>
            </a:r>
            <a:r>
              <a:rPr lang="cs-CZ" sz="2400" dirty="0"/>
              <a:t> akumulovaných vod </a:t>
            </a:r>
            <a:r>
              <a:rPr lang="cs-CZ" sz="2400" b="1" dirty="0" smtClean="0"/>
              <a:t>na zařízení </a:t>
            </a:r>
            <a:r>
              <a:rPr lang="cs-CZ" sz="2400" b="1" dirty="0"/>
              <a:t>schválené pro jejich </a:t>
            </a:r>
            <a:r>
              <a:rPr lang="cs-CZ" sz="2400" b="1" dirty="0" smtClean="0"/>
              <a:t>zneškodnění</a:t>
            </a:r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01567661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>
                <a:solidFill>
                  <a:srgbClr val="009900"/>
                </a:solidFill>
              </a:rPr>
              <a:t>Možnost </a:t>
            </a:r>
            <a:r>
              <a:rPr lang="cs-CZ" dirty="0">
                <a:solidFill>
                  <a:srgbClr val="009900"/>
                </a:solidFill>
              </a:rPr>
              <a:t>stanovení podmínek </a:t>
            </a:r>
            <a:r>
              <a:rPr lang="cs-CZ" dirty="0" smtClean="0">
                <a:solidFill>
                  <a:srgbClr val="009900"/>
                </a:solidFill>
              </a:rPr>
              <a:t>k použití </a:t>
            </a:r>
            <a:r>
              <a:rPr lang="cs-CZ" dirty="0">
                <a:solidFill>
                  <a:srgbClr val="009900"/>
                </a:solidFill>
              </a:rPr>
              <a:t>závadných látek </a:t>
            </a:r>
            <a:r>
              <a:rPr lang="cs-CZ" dirty="0" smtClean="0">
                <a:solidFill>
                  <a:srgbClr val="009900"/>
                </a:solidFill>
              </a:rPr>
              <a:t>(§ </a:t>
            </a:r>
            <a:r>
              <a:rPr lang="cs-CZ" dirty="0">
                <a:solidFill>
                  <a:srgbClr val="009900"/>
                </a:solidFill>
              </a:rPr>
              <a:t>39 odst. 7</a:t>
            </a:r>
            <a:r>
              <a:rPr lang="cs-CZ" dirty="0" smtClean="0">
                <a:solidFill>
                  <a:srgbClr val="009900"/>
                </a:solidFill>
              </a:rPr>
              <a:t>)</a:t>
            </a:r>
            <a:r>
              <a:rPr lang="cs-CZ" dirty="0" smtClean="0">
                <a:solidFill>
                  <a:srgbClr val="008000"/>
                </a:solidFill>
                <a:latin typeface="OpenSans"/>
              </a:rPr>
              <a:t/>
            </a:r>
            <a:br>
              <a:rPr lang="cs-CZ" dirty="0" smtClean="0">
                <a:solidFill>
                  <a:srgbClr val="008000"/>
                </a:solidFill>
                <a:latin typeface="OpenSans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38424" y="1924472"/>
            <a:ext cx="11528672" cy="6336704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endParaRPr lang="cs-CZ" sz="24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cs-CZ" sz="2400" dirty="0" smtClean="0"/>
              <a:t>Vodoprávní </a:t>
            </a:r>
            <a:r>
              <a:rPr lang="cs-CZ" sz="2400" dirty="0"/>
              <a:t>úřad může při použití závadných látek povolit z ustanovení odstavce 1 výjimku </a:t>
            </a:r>
            <a:r>
              <a:rPr lang="cs-CZ" sz="2400" b="1" dirty="0"/>
              <a:t>a </a:t>
            </a:r>
            <a:r>
              <a:rPr lang="cs-CZ" sz="2400" b="1" dirty="0" smtClean="0"/>
              <a:t>stanovit podmínky </a:t>
            </a:r>
            <a:r>
              <a:rPr lang="cs-CZ" sz="2400" b="1" dirty="0"/>
              <a:t>pro jejich použití</a:t>
            </a:r>
            <a:r>
              <a:rPr lang="cs-CZ" sz="2400" dirty="0"/>
              <a:t>, nejde-li o ropné látky, a to v nezbytně nutné míře, na omezenou dobu a za předpokladu, že jich bude </a:t>
            </a:r>
            <a:r>
              <a:rPr lang="cs-CZ" sz="2400" dirty="0" smtClean="0"/>
              <a:t>použito …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97228852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>
                <a:solidFill>
                  <a:srgbClr val="009900"/>
                </a:solidFill>
              </a:rPr>
              <a:t>Doplnění </a:t>
            </a:r>
            <a:r>
              <a:rPr lang="cs-CZ" dirty="0">
                <a:solidFill>
                  <a:srgbClr val="009900"/>
                </a:solidFill>
              </a:rPr>
              <a:t>kompetencí krajského úřadu </a:t>
            </a:r>
            <a:r>
              <a:rPr lang="cs-CZ" dirty="0" smtClean="0">
                <a:solidFill>
                  <a:srgbClr val="009900"/>
                </a:solidFill>
              </a:rPr>
              <a:t>(§ </a:t>
            </a:r>
            <a:r>
              <a:rPr lang="cs-CZ" dirty="0">
                <a:solidFill>
                  <a:srgbClr val="009900"/>
                </a:solidFill>
              </a:rPr>
              <a:t>107 odst. </a:t>
            </a:r>
            <a:r>
              <a:rPr lang="cs-CZ" dirty="0" smtClean="0">
                <a:solidFill>
                  <a:srgbClr val="009900"/>
                </a:solidFill>
              </a:rPr>
              <a:t>1)</a:t>
            </a:r>
            <a:r>
              <a:rPr lang="cs-CZ" dirty="0" smtClean="0">
                <a:solidFill>
                  <a:srgbClr val="008000"/>
                </a:solidFill>
                <a:latin typeface="OpenSans"/>
              </a:rPr>
              <a:t/>
            </a:r>
            <a:br>
              <a:rPr lang="cs-CZ" dirty="0" smtClean="0">
                <a:solidFill>
                  <a:srgbClr val="008000"/>
                </a:solidFill>
                <a:latin typeface="OpenSans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38424" y="1924472"/>
            <a:ext cx="11528672" cy="6336704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endParaRPr lang="cs-CZ" sz="24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cs-CZ" sz="2400" dirty="0"/>
              <a:t>…  o) stanovovat na návrh správce povodí rozsah záplavových území významných vodních toků a jejich aktivní </a:t>
            </a:r>
            <a:r>
              <a:rPr lang="cs-CZ" sz="2400" dirty="0" smtClean="0"/>
              <a:t>zóny </a:t>
            </a:r>
            <a:r>
              <a:rPr lang="cs-CZ" sz="2400" strike="sngStrike" dirty="0" smtClean="0"/>
              <a:t>a </a:t>
            </a:r>
            <a:r>
              <a:rPr lang="cs-CZ" sz="2400" strike="sngStrike" dirty="0"/>
              <a:t>ukládat jim zpracování takového návrhu</a:t>
            </a:r>
            <a:r>
              <a:rPr lang="cs-CZ" sz="2400" dirty="0" smtClean="0"/>
              <a:t> </a:t>
            </a:r>
            <a:r>
              <a:rPr lang="cs-CZ" sz="2400" b="1" dirty="0" smtClean="0"/>
              <a:t>ukládat </a:t>
            </a:r>
            <a:r>
              <a:rPr lang="cs-CZ" sz="2400" b="1" dirty="0"/>
              <a:t>správci povodí zpracování takového návrhu a stanovovat v </a:t>
            </a:r>
            <a:r>
              <a:rPr lang="cs-CZ" sz="2400" b="1" dirty="0" smtClean="0"/>
              <a:t>těchto záplavových </a:t>
            </a:r>
            <a:r>
              <a:rPr lang="cs-CZ" sz="2400" b="1" dirty="0"/>
              <a:t>územích omezující podmínky podle § 67 odst. </a:t>
            </a:r>
            <a:r>
              <a:rPr lang="cs-CZ" sz="2400" b="1" dirty="0" smtClean="0"/>
              <a:t>3</a:t>
            </a:r>
            <a:endParaRPr lang="cs-CZ" sz="2400" b="1" dirty="0"/>
          </a:p>
          <a:p>
            <a:pPr>
              <a:buFont typeface="Wingdings" panose="05000000000000000000" pitchFamily="2" charset="2"/>
              <a:buChar char="v"/>
            </a:pPr>
            <a:endParaRPr lang="cs-CZ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cs-CZ" sz="2400" dirty="0"/>
              <a:t>… v) rozhodovat v případech, kdy jim přísluší povolovat vodní díla, též o ostatních záležitostech týkajících se těchto vodních děl a </a:t>
            </a:r>
            <a:r>
              <a:rPr lang="cs-CZ" sz="2400" dirty="0" smtClean="0"/>
              <a:t>               o </a:t>
            </a:r>
            <a:r>
              <a:rPr lang="cs-CZ" sz="2400" dirty="0"/>
              <a:t>ochranných pásmech vodních zdrojů s nimi souvisejících </a:t>
            </a:r>
            <a:r>
              <a:rPr lang="cs-CZ" sz="2400" b="1" dirty="0"/>
              <a:t>a stanovovat výjimky </a:t>
            </a:r>
            <a:r>
              <a:rPr lang="cs-CZ" sz="2400" b="1" dirty="0" smtClean="0"/>
              <a:t>ze zákazu </a:t>
            </a:r>
            <a:r>
              <a:rPr lang="cs-CZ" sz="2400" b="1" dirty="0"/>
              <a:t>vstupu do ochranného pásma vodního zdroje I. stupně v případech, kdy </a:t>
            </a:r>
            <a:r>
              <a:rPr lang="cs-CZ" sz="2400" b="1" dirty="0" smtClean="0"/>
              <a:t>je příslušný            </a:t>
            </a:r>
            <a:r>
              <a:rPr lang="cs-CZ" sz="2400" b="1" dirty="0"/>
              <a:t>ke stanovení ochranného pásma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61989963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>
                <a:solidFill>
                  <a:srgbClr val="009900"/>
                </a:solidFill>
              </a:rPr>
              <a:t>Zpřesnění povinnosti stavebníka (§ 5)</a:t>
            </a:r>
            <a:r>
              <a:rPr lang="cs-CZ" dirty="0" smtClean="0">
                <a:solidFill>
                  <a:srgbClr val="008000"/>
                </a:solidFill>
                <a:latin typeface="OpenSans"/>
              </a:rPr>
              <a:t/>
            </a:r>
            <a:br>
              <a:rPr lang="cs-CZ" dirty="0" smtClean="0">
                <a:solidFill>
                  <a:srgbClr val="008000"/>
                </a:solidFill>
                <a:latin typeface="OpenSans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38424" y="1924472"/>
            <a:ext cx="10921032" cy="6336704"/>
          </a:xfrm>
        </p:spPr>
        <p:txBody>
          <a:bodyPr/>
          <a:lstStyle/>
          <a:p>
            <a:pPr marL="0" indent="0">
              <a:buNone/>
            </a:pPr>
            <a:r>
              <a:rPr lang="cs-CZ" sz="2400" b="1" dirty="0" smtClean="0"/>
              <a:t>Dešťové vody</a:t>
            </a:r>
          </a:p>
          <a:p>
            <a:pPr>
              <a:buFont typeface="Wingdings" panose="05000000000000000000" pitchFamily="2" charset="2"/>
              <a:buChar char="v"/>
            </a:pPr>
            <a:endParaRPr lang="cs-CZ" sz="2400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cs-CZ" sz="2400" b="1" dirty="0" smtClean="0"/>
              <a:t>nyní </a:t>
            </a:r>
            <a:r>
              <a:rPr lang="cs-CZ" sz="2400" dirty="0"/>
              <a:t>zajistit vsakování nebo zadržování a odvádění povrchových vod vzniklých dopadem atmosférických srážek na tyto stavby (dále jen „srážkové vody“) v souladu se stavebním </a:t>
            </a:r>
            <a:r>
              <a:rPr lang="cs-CZ" sz="2400" dirty="0" smtClean="0"/>
              <a:t>zákonem </a:t>
            </a:r>
          </a:p>
          <a:p>
            <a:pPr>
              <a:buFont typeface="Wingdings" panose="05000000000000000000" pitchFamily="2" charset="2"/>
              <a:buChar char="v"/>
            </a:pPr>
            <a:endParaRPr lang="cs-CZ" sz="2400" b="1" dirty="0"/>
          </a:p>
          <a:p>
            <a:pPr>
              <a:buFont typeface="Wingdings" panose="05000000000000000000" pitchFamily="2" charset="2"/>
              <a:buChar char="v"/>
            </a:pPr>
            <a:r>
              <a:rPr lang="cs-CZ" sz="2400" b="1" dirty="0" smtClean="0"/>
              <a:t>návrh </a:t>
            </a:r>
            <a:r>
              <a:rPr lang="cs-CZ" sz="2400" dirty="0" smtClean="0"/>
              <a:t>zabezpečit omezení </a:t>
            </a:r>
            <a:r>
              <a:rPr lang="cs-CZ" sz="2400" dirty="0"/>
              <a:t>odtoku povrchových vod vzniklých dopadem atmosférických srážek na </a:t>
            </a:r>
            <a:r>
              <a:rPr lang="cs-CZ" sz="2400" dirty="0" smtClean="0"/>
              <a:t>tyto stavby </a:t>
            </a:r>
            <a:r>
              <a:rPr lang="cs-CZ" sz="2400" dirty="0"/>
              <a:t>(dále jen „srážková voda“) </a:t>
            </a:r>
            <a:r>
              <a:rPr lang="cs-CZ" sz="2400" b="1" dirty="0"/>
              <a:t>akumulací a následným využitím</a:t>
            </a:r>
            <a:r>
              <a:rPr lang="cs-CZ" sz="2400" dirty="0"/>
              <a:t>, </a:t>
            </a:r>
            <a:r>
              <a:rPr lang="cs-CZ" sz="2400" dirty="0" smtClean="0"/>
              <a:t>popřípadě </a:t>
            </a:r>
            <a:r>
              <a:rPr lang="cs-CZ" sz="2400" b="1" dirty="0" smtClean="0"/>
              <a:t>vsakováním </a:t>
            </a:r>
            <a:r>
              <a:rPr lang="cs-CZ" sz="2400" b="1" dirty="0"/>
              <a:t>na pozemku</a:t>
            </a:r>
            <a:r>
              <a:rPr lang="cs-CZ" sz="2400" dirty="0"/>
              <a:t>, </a:t>
            </a:r>
            <a:r>
              <a:rPr lang="cs-CZ" sz="2400" b="1" dirty="0"/>
              <a:t>výparem</a:t>
            </a:r>
            <a:r>
              <a:rPr lang="cs-CZ" sz="2400" dirty="0"/>
              <a:t>, anebo, není-li žádný z těchto způsobů </a:t>
            </a:r>
            <a:r>
              <a:rPr lang="cs-CZ" sz="2400" dirty="0" smtClean="0"/>
              <a:t>omezení odtoku </a:t>
            </a:r>
            <a:r>
              <a:rPr lang="cs-CZ" sz="2400" dirty="0"/>
              <a:t>srážkových vod možný nebo dostatečný, </a:t>
            </a:r>
            <a:r>
              <a:rPr lang="cs-CZ" sz="2400" b="1" dirty="0"/>
              <a:t>jejich zadržováním a </a:t>
            </a:r>
            <a:r>
              <a:rPr lang="cs-CZ" sz="2400" b="1" dirty="0" smtClean="0"/>
              <a:t>řízeným odváděním</a:t>
            </a:r>
            <a:r>
              <a:rPr lang="cs-CZ" sz="2400" dirty="0" smtClean="0"/>
              <a:t> </a:t>
            </a:r>
            <a:r>
              <a:rPr lang="cs-CZ" sz="2400" dirty="0"/>
              <a:t>nebo </a:t>
            </a:r>
            <a:r>
              <a:rPr lang="cs-CZ" sz="2400" b="1" dirty="0"/>
              <a:t>kombinací těchto </a:t>
            </a:r>
            <a:r>
              <a:rPr lang="cs-CZ" sz="2400" b="1" dirty="0" smtClean="0"/>
              <a:t>způsobů</a:t>
            </a:r>
            <a:r>
              <a:rPr lang="cs-CZ" sz="2400" dirty="0" smtClean="0"/>
              <a:t>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59436764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>
                <a:solidFill>
                  <a:srgbClr val="009900"/>
                </a:solidFill>
              </a:rPr>
              <a:t>Zohlednění cílů ochrany vod (§ 5a)</a:t>
            </a:r>
            <a:r>
              <a:rPr lang="cs-CZ" dirty="0" smtClean="0">
                <a:solidFill>
                  <a:srgbClr val="008000"/>
                </a:solidFill>
                <a:latin typeface="OpenSans"/>
              </a:rPr>
              <a:t/>
            </a:r>
            <a:br>
              <a:rPr lang="cs-CZ" dirty="0" smtClean="0">
                <a:solidFill>
                  <a:srgbClr val="008000"/>
                </a:solidFill>
                <a:latin typeface="OpenSans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38424" y="1924472"/>
            <a:ext cx="10921032" cy="6336704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cs-CZ" sz="2400" b="1" dirty="0" smtClean="0"/>
              <a:t>Vodoprávní </a:t>
            </a:r>
            <a:r>
              <a:rPr lang="cs-CZ" sz="2400" b="1" dirty="0"/>
              <a:t>úřady</a:t>
            </a:r>
            <a:r>
              <a:rPr lang="cs-CZ" sz="2400" dirty="0"/>
              <a:t> jako dotčené orgány ve svých </a:t>
            </a:r>
            <a:r>
              <a:rPr lang="cs-CZ" sz="2400" dirty="0" smtClean="0"/>
              <a:t>stanoviscích    </a:t>
            </a:r>
            <a:r>
              <a:rPr lang="cs-CZ" sz="2400" b="1" dirty="0" smtClean="0"/>
              <a:t>k návrhům územně </a:t>
            </a:r>
            <a:r>
              <a:rPr lang="cs-CZ" sz="2400" b="1" dirty="0"/>
              <a:t>plánovací dokumentace</a:t>
            </a:r>
            <a:r>
              <a:rPr lang="cs-CZ" sz="2400" dirty="0"/>
              <a:t> </a:t>
            </a:r>
            <a:r>
              <a:rPr lang="cs-CZ" sz="2400" b="1" dirty="0"/>
              <a:t>zohledňují</a:t>
            </a:r>
            <a:r>
              <a:rPr lang="cs-CZ" sz="2400" dirty="0"/>
              <a:t> </a:t>
            </a:r>
            <a:r>
              <a:rPr lang="cs-CZ" sz="2400" b="1" dirty="0"/>
              <a:t>cíle ochrany povrchových a </a:t>
            </a:r>
            <a:r>
              <a:rPr lang="cs-CZ" sz="2400" b="1" dirty="0" smtClean="0"/>
              <a:t>podzemních vod</a:t>
            </a:r>
            <a:r>
              <a:rPr lang="cs-CZ" sz="2400" b="1" dirty="0"/>
              <a:t>, jejich hospodárné využívání a vytváření podmínek pro snižování </a:t>
            </a:r>
            <a:r>
              <a:rPr lang="cs-CZ" sz="2400" b="1" dirty="0" smtClean="0"/>
              <a:t>nepříznivých účinků </a:t>
            </a:r>
            <a:r>
              <a:rPr lang="cs-CZ" sz="2400" b="1" dirty="0"/>
              <a:t>povodní a sucha v zastavěných a zastavitelných </a:t>
            </a:r>
            <a:r>
              <a:rPr lang="cs-CZ" sz="2400" b="1" dirty="0" smtClean="0"/>
              <a:t>územích</a:t>
            </a:r>
            <a:r>
              <a:rPr lang="cs-CZ" sz="2400" dirty="0" smtClean="0"/>
              <a:t> </a:t>
            </a:r>
          </a:p>
          <a:p>
            <a:pPr>
              <a:buFont typeface="Wingdings" panose="05000000000000000000" pitchFamily="2" charset="2"/>
              <a:buChar char="v"/>
            </a:pPr>
            <a:endParaRPr lang="cs-CZ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cs-CZ" sz="2400" b="1" dirty="0" smtClean="0"/>
              <a:t>Vodoprávní úřady</a:t>
            </a:r>
            <a:r>
              <a:rPr lang="cs-CZ" sz="2400" dirty="0" smtClean="0"/>
              <a:t> </a:t>
            </a:r>
            <a:r>
              <a:rPr lang="cs-CZ" sz="2400" b="1" dirty="0" smtClean="0"/>
              <a:t>poskytují</a:t>
            </a:r>
            <a:r>
              <a:rPr lang="cs-CZ" sz="2400" dirty="0" smtClean="0"/>
              <a:t> </a:t>
            </a:r>
            <a:r>
              <a:rPr lang="cs-CZ" sz="2400" dirty="0"/>
              <a:t>orgánům územního plánování </a:t>
            </a:r>
            <a:r>
              <a:rPr lang="cs-CZ" sz="2400" b="1" dirty="0"/>
              <a:t>údaje a podklady pro vymezování </a:t>
            </a:r>
            <a:r>
              <a:rPr lang="cs-CZ" sz="2400" b="1" dirty="0" smtClean="0"/>
              <a:t>ploch vhodných               k </a:t>
            </a:r>
            <a:r>
              <a:rPr lang="cs-CZ" sz="2400" b="1" dirty="0"/>
              <a:t>omezování a zadržování odtoku srážkových vod a realizaci </a:t>
            </a:r>
            <a:r>
              <a:rPr lang="cs-CZ" sz="2400" b="1" dirty="0" smtClean="0"/>
              <a:t>vodních prvků</a:t>
            </a:r>
            <a:r>
              <a:rPr lang="cs-CZ" sz="2400" dirty="0" smtClean="0"/>
              <a:t>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4832930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9792" y="628328"/>
            <a:ext cx="10889456" cy="1655762"/>
          </a:xfrm>
        </p:spPr>
        <p:txBody>
          <a:bodyPr/>
          <a:lstStyle/>
          <a:p>
            <a:r>
              <a:rPr lang="cs-CZ" dirty="0" smtClean="0">
                <a:solidFill>
                  <a:srgbClr val="009900"/>
                </a:solidFill>
              </a:rPr>
              <a:t>Rozšíření pravomoci VPÚ </a:t>
            </a:r>
            <a:r>
              <a:rPr lang="cs-CZ" b="0" dirty="0" smtClean="0">
                <a:solidFill>
                  <a:srgbClr val="009900"/>
                </a:solidFill>
              </a:rPr>
              <a:t>změnit či zrušit</a:t>
            </a:r>
            <a:br>
              <a:rPr lang="cs-CZ" b="0" dirty="0" smtClean="0">
                <a:solidFill>
                  <a:srgbClr val="009900"/>
                </a:solidFill>
              </a:rPr>
            </a:br>
            <a:r>
              <a:rPr lang="cs-CZ" b="0" dirty="0" smtClean="0">
                <a:solidFill>
                  <a:srgbClr val="009900"/>
                </a:solidFill>
              </a:rPr>
              <a:t> z moci úřední povolení k nakládání s vodami</a:t>
            </a:r>
            <a:r>
              <a:rPr lang="cs-CZ" dirty="0" smtClean="0">
                <a:solidFill>
                  <a:srgbClr val="008000"/>
                </a:solidFill>
                <a:latin typeface="OpenSans"/>
              </a:rPr>
              <a:t/>
            </a:r>
            <a:br>
              <a:rPr lang="cs-CZ" dirty="0" smtClean="0">
                <a:solidFill>
                  <a:srgbClr val="008000"/>
                </a:solidFill>
                <a:latin typeface="OpenSans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38424" y="1924472"/>
            <a:ext cx="10921032" cy="6336704"/>
          </a:xfrm>
        </p:spPr>
        <p:txBody>
          <a:bodyPr/>
          <a:lstStyle/>
          <a:p>
            <a:pPr>
              <a:buFont typeface="+mj-lt"/>
              <a:buAutoNum type="alphaLcParenR"/>
            </a:pPr>
            <a:r>
              <a:rPr lang="cs-CZ" sz="2400" dirty="0"/>
              <a:t>nevyužívá-li oprávněný vydaného povolení k nakládání s vodami nebo využívá-li </a:t>
            </a:r>
            <a:r>
              <a:rPr lang="cs-CZ" sz="2400" dirty="0" smtClean="0"/>
              <a:t>jej pouze </a:t>
            </a:r>
            <a:r>
              <a:rPr lang="cs-CZ" sz="2400" dirty="0"/>
              <a:t>minimálně bez vážného důvodu po dobu delší než 2 roky; to neplatí v </a:t>
            </a:r>
            <a:r>
              <a:rPr lang="cs-CZ" sz="2400" dirty="0" smtClean="0"/>
              <a:t>případě povolení </a:t>
            </a:r>
            <a:r>
              <a:rPr lang="cs-CZ" sz="2400" dirty="0"/>
              <a:t>podle § 8 odst. 1 písm. b) bodu 1 k odběru vody ze záložních zdrojů </a:t>
            </a:r>
            <a:r>
              <a:rPr lang="cs-CZ" sz="2400" dirty="0" smtClean="0"/>
              <a:t>pro zásobování </a:t>
            </a:r>
            <a:r>
              <a:rPr lang="cs-CZ" sz="2400" dirty="0"/>
              <a:t>pitnou vodou z veřejného </a:t>
            </a:r>
            <a:r>
              <a:rPr lang="cs-CZ" sz="2400" dirty="0" smtClean="0"/>
              <a:t>vodovodu</a:t>
            </a:r>
          </a:p>
          <a:p>
            <a:pPr>
              <a:buFont typeface="+mj-lt"/>
              <a:buAutoNum type="alphaLcParenR"/>
            </a:pPr>
            <a:endParaRPr lang="cs-CZ" sz="2400" dirty="0" smtClean="0"/>
          </a:p>
          <a:p>
            <a:pPr>
              <a:buFont typeface="+mj-lt"/>
              <a:buAutoNum type="alphaLcParenR"/>
            </a:pPr>
            <a:r>
              <a:rPr lang="cs-CZ" sz="2400" dirty="0" smtClean="0"/>
              <a:t>byla-li </a:t>
            </a:r>
            <a:r>
              <a:rPr lang="cs-CZ" sz="2400" dirty="0"/>
              <a:t>oprávněnému, který má povolení k vypouštění odpadních vod do </a:t>
            </a:r>
            <a:r>
              <a:rPr lang="cs-CZ" sz="2400" dirty="0" smtClean="0"/>
              <a:t>vod povrchových </a:t>
            </a:r>
            <a:r>
              <a:rPr lang="cs-CZ" sz="2400" dirty="0"/>
              <a:t>nebo podzemních, uložena povinnost připojit se na kanalizaci </a:t>
            </a:r>
            <a:r>
              <a:rPr lang="cs-CZ" sz="2400" dirty="0" smtClean="0"/>
              <a:t>podle jiného </a:t>
            </a:r>
            <a:r>
              <a:rPr lang="cs-CZ" sz="2400" dirty="0"/>
              <a:t>právního </a:t>
            </a:r>
            <a:r>
              <a:rPr lang="cs-CZ" sz="2400" dirty="0" smtClean="0"/>
              <a:t>předpisu</a:t>
            </a:r>
          </a:p>
          <a:p>
            <a:pPr>
              <a:buFont typeface="+mj-lt"/>
              <a:buAutoNum type="alphaLcParenR"/>
            </a:pPr>
            <a:endParaRPr lang="cs-CZ" sz="2400" dirty="0" smtClean="0"/>
          </a:p>
          <a:p>
            <a:pPr>
              <a:buFont typeface="+mj-lt"/>
              <a:buAutoNum type="alphaLcParenR"/>
            </a:pPr>
            <a:r>
              <a:rPr lang="cs-CZ" sz="2400" b="1" dirty="0" smtClean="0"/>
              <a:t>dojde-li </a:t>
            </a:r>
            <a:r>
              <a:rPr lang="cs-CZ" sz="2400" b="1" dirty="0"/>
              <a:t>k významné změně podmínek rozhodných pro stanovení </a:t>
            </a:r>
            <a:r>
              <a:rPr lang="cs-CZ" sz="2400" b="1" dirty="0" smtClean="0"/>
              <a:t>minimálního zůstatkového </a:t>
            </a:r>
            <a:r>
              <a:rPr lang="cs-CZ" sz="2400" b="1" dirty="0"/>
              <a:t>průtoku (§ 36) </a:t>
            </a:r>
            <a:r>
              <a:rPr lang="cs-CZ" sz="2400" dirty="0"/>
              <a:t>nebo minimální hladiny podzemních vod (§ 37</a:t>
            </a:r>
            <a:r>
              <a:rPr lang="cs-CZ" sz="2400" dirty="0" smtClean="0"/>
              <a:t>)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16966305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9792" y="628328"/>
            <a:ext cx="10889456" cy="1655762"/>
          </a:xfrm>
        </p:spPr>
        <p:txBody>
          <a:bodyPr/>
          <a:lstStyle/>
          <a:p>
            <a:r>
              <a:rPr lang="cs-CZ" dirty="0" smtClean="0">
                <a:solidFill>
                  <a:srgbClr val="009900"/>
                </a:solidFill>
              </a:rPr>
              <a:t>Rozšíření pravomoci VPÚ </a:t>
            </a:r>
            <a:r>
              <a:rPr lang="cs-CZ" b="0" dirty="0" smtClean="0">
                <a:solidFill>
                  <a:srgbClr val="009900"/>
                </a:solidFill>
              </a:rPr>
              <a:t>změnit či zrušit</a:t>
            </a:r>
            <a:br>
              <a:rPr lang="cs-CZ" b="0" dirty="0" smtClean="0">
                <a:solidFill>
                  <a:srgbClr val="009900"/>
                </a:solidFill>
              </a:rPr>
            </a:br>
            <a:r>
              <a:rPr lang="cs-CZ" b="0" dirty="0" smtClean="0">
                <a:solidFill>
                  <a:srgbClr val="009900"/>
                </a:solidFill>
              </a:rPr>
              <a:t> z moci úřední povolení k nakládání s vodami</a:t>
            </a:r>
            <a:r>
              <a:rPr lang="cs-CZ" dirty="0" smtClean="0">
                <a:solidFill>
                  <a:srgbClr val="008000"/>
                </a:solidFill>
                <a:latin typeface="OpenSans"/>
              </a:rPr>
              <a:t/>
            </a:r>
            <a:br>
              <a:rPr lang="cs-CZ" dirty="0" smtClean="0">
                <a:solidFill>
                  <a:srgbClr val="008000"/>
                </a:solidFill>
                <a:latin typeface="OpenSans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38424" y="1924472"/>
            <a:ext cx="10921032" cy="6336704"/>
          </a:xfrm>
        </p:spPr>
        <p:txBody>
          <a:bodyPr/>
          <a:lstStyle/>
          <a:p>
            <a:pPr>
              <a:buFont typeface="+mj-lt"/>
              <a:buAutoNum type="alphaLcParenR" startAt="4"/>
            </a:pPr>
            <a:r>
              <a:rPr lang="cs-CZ" sz="2400" b="1" dirty="0" smtClean="0"/>
              <a:t>dojde-li </a:t>
            </a:r>
            <a:r>
              <a:rPr lang="cs-CZ" sz="2400" b="1" dirty="0"/>
              <a:t>při výkonu povolení k nakládání s vodami </a:t>
            </a:r>
            <a:r>
              <a:rPr lang="cs-CZ" sz="2400" b="1" dirty="0" smtClean="0"/>
              <a:t>              k </a:t>
            </a:r>
            <a:r>
              <a:rPr lang="cs-CZ" sz="2400" b="1" dirty="0"/>
              <a:t>závažnému nebo </a:t>
            </a:r>
            <a:r>
              <a:rPr lang="cs-CZ" sz="2400" b="1" dirty="0" smtClean="0"/>
              <a:t>opakovanému porušení </a:t>
            </a:r>
            <a:r>
              <a:rPr lang="cs-CZ" sz="2400" b="1" dirty="0"/>
              <a:t>povinností stanovených tímto zákonem nebo stanovených na </a:t>
            </a:r>
            <a:r>
              <a:rPr lang="cs-CZ" sz="2400" b="1" dirty="0" smtClean="0"/>
              <a:t>jeho základě</a:t>
            </a:r>
            <a:r>
              <a:rPr lang="cs-CZ" sz="2400" b="1" dirty="0"/>
              <a:t>, </a:t>
            </a:r>
            <a:r>
              <a:rPr lang="cs-CZ" sz="2400" b="1" dirty="0" smtClean="0"/>
              <a:t>popřípadě k </a:t>
            </a:r>
            <a:r>
              <a:rPr lang="cs-CZ" sz="2400" b="1" dirty="0"/>
              <a:t>poškozování práv jiných, </a:t>
            </a:r>
            <a:r>
              <a:rPr lang="cs-CZ" sz="2400" b="1" dirty="0" smtClean="0"/>
              <a:t>nebo</a:t>
            </a:r>
            <a:endParaRPr lang="cs-CZ" sz="2400" b="1" dirty="0"/>
          </a:p>
          <a:p>
            <a:pPr>
              <a:buFont typeface="+mj-lt"/>
              <a:buAutoNum type="alphaLcParenR" startAt="4"/>
            </a:pPr>
            <a:endParaRPr lang="cs-CZ" sz="2400" dirty="0" smtClean="0"/>
          </a:p>
          <a:p>
            <a:pPr>
              <a:buFont typeface="+mj-lt"/>
              <a:buAutoNum type="alphaLcParenR" startAt="4"/>
            </a:pPr>
            <a:r>
              <a:rPr lang="cs-CZ" sz="2400" b="1" dirty="0" smtClean="0"/>
              <a:t>dojde-li </a:t>
            </a:r>
            <a:r>
              <a:rPr lang="cs-CZ" sz="2400" b="1" dirty="0"/>
              <a:t>ke změně právních předpisů stanovujících ukazatele přípustného </a:t>
            </a:r>
            <a:r>
              <a:rPr lang="cs-CZ" sz="2400" b="1" dirty="0" smtClean="0"/>
              <a:t>znečištění </a:t>
            </a:r>
            <a:r>
              <a:rPr lang="pl-PL" sz="2400" b="1" dirty="0" smtClean="0"/>
              <a:t>vod </a:t>
            </a:r>
            <a:r>
              <a:rPr lang="pl-PL" sz="2400" b="1" dirty="0"/>
              <a:t>a jejich hodnoty </a:t>
            </a:r>
            <a:r>
              <a:rPr lang="pl-PL" sz="2400" b="1" dirty="0" smtClean="0"/>
              <a:t>     (§ </a:t>
            </a:r>
            <a:r>
              <a:rPr lang="pl-PL" sz="2400" b="1" dirty="0"/>
              <a:t>38 odst. 10</a:t>
            </a:r>
            <a:r>
              <a:rPr lang="pl-PL" sz="2400" b="1" dirty="0" smtClean="0"/>
              <a:t>)</a:t>
            </a:r>
            <a:endParaRPr lang="cs-CZ" sz="2400" b="1" dirty="0" smtClean="0"/>
          </a:p>
          <a:p>
            <a:pPr>
              <a:buFont typeface="+mj-lt"/>
              <a:buAutoNum type="alphaLcParenR" startAt="4"/>
            </a:pPr>
            <a:endParaRPr lang="cs-CZ" sz="2400" dirty="0"/>
          </a:p>
          <a:p>
            <a:pPr marL="0" indent="0">
              <a:buNone/>
            </a:pPr>
            <a:r>
              <a:rPr lang="cs-CZ" sz="2400" b="1" dirty="0"/>
              <a:t>(2) Vodoprávní úřad povolení k nakládání s vodami postupem podle odstavce </a:t>
            </a:r>
            <a:r>
              <a:rPr lang="cs-CZ" sz="2400" b="1" dirty="0" smtClean="0"/>
              <a:t>1 písm</a:t>
            </a:r>
            <a:r>
              <a:rPr lang="cs-CZ" sz="2400" b="1" dirty="0"/>
              <a:t>. c) nezruší ani nezmění, pokud by újma vzniklá oprávněnému zrušením </a:t>
            </a:r>
            <a:r>
              <a:rPr lang="cs-CZ" sz="2400" b="1" dirty="0" smtClean="0"/>
              <a:t>nebo změnou </a:t>
            </a:r>
            <a:r>
              <a:rPr lang="cs-CZ" sz="2400" b="1" dirty="0"/>
              <a:t>povolení byla </a:t>
            </a:r>
            <a:r>
              <a:rPr lang="cs-CZ" sz="2400" b="1" dirty="0" smtClean="0"/>
              <a:t>  ve </a:t>
            </a:r>
            <a:r>
              <a:rPr lang="cs-CZ" sz="2400" b="1" dirty="0"/>
              <a:t>zjevném nepoměru k přínosům, které by zrušením </a:t>
            </a:r>
            <a:r>
              <a:rPr lang="cs-CZ" sz="2400" b="1" dirty="0" smtClean="0"/>
              <a:t>nebo změnou </a:t>
            </a:r>
            <a:r>
              <a:rPr lang="cs-CZ" sz="2400" b="1" dirty="0"/>
              <a:t>povolení vznikly jiné osobě nebo veřejnému </a:t>
            </a:r>
            <a:r>
              <a:rPr lang="cs-CZ" sz="2400" b="1" dirty="0" smtClean="0"/>
              <a:t>zájmu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48844201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>
                <a:solidFill>
                  <a:srgbClr val="009900"/>
                </a:solidFill>
              </a:rPr>
              <a:t>Povinnost měřit </a:t>
            </a:r>
            <a:r>
              <a:rPr lang="cs-CZ" dirty="0">
                <a:solidFill>
                  <a:srgbClr val="009900"/>
                </a:solidFill>
              </a:rPr>
              <a:t>odběr (§ 10 odst. 1)</a:t>
            </a:r>
            <a:r>
              <a:rPr lang="cs-CZ" dirty="0" smtClean="0">
                <a:solidFill>
                  <a:srgbClr val="008000"/>
                </a:solidFill>
                <a:latin typeface="OpenSans"/>
              </a:rPr>
              <a:t/>
            </a:r>
            <a:br>
              <a:rPr lang="cs-CZ" dirty="0" smtClean="0">
                <a:solidFill>
                  <a:srgbClr val="008000"/>
                </a:solidFill>
                <a:latin typeface="OpenSans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38424" y="1924472"/>
            <a:ext cx="10921032" cy="6336704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cs-CZ" sz="2400" b="1" dirty="0" smtClean="0"/>
              <a:t>nyní </a:t>
            </a:r>
            <a:r>
              <a:rPr lang="cs-CZ" sz="2400" dirty="0" smtClean="0"/>
              <a:t>min.</a:t>
            </a:r>
            <a:r>
              <a:rPr lang="cs-CZ" sz="2400" b="1" dirty="0" smtClean="0"/>
              <a:t> 6 000 m</a:t>
            </a:r>
            <a:r>
              <a:rPr lang="cs-CZ" sz="2400" b="1" baseline="30000" dirty="0" smtClean="0"/>
              <a:t>3</a:t>
            </a:r>
            <a:r>
              <a:rPr lang="cs-CZ" sz="2400" b="1" dirty="0" smtClean="0"/>
              <a:t> za rok </a:t>
            </a:r>
            <a:r>
              <a:rPr lang="cs-CZ" sz="2400" dirty="0" smtClean="0"/>
              <a:t>nebo</a:t>
            </a:r>
            <a:r>
              <a:rPr lang="cs-CZ" sz="2400" b="1" dirty="0" smtClean="0"/>
              <a:t> 500 m</a:t>
            </a:r>
            <a:r>
              <a:rPr lang="cs-CZ" sz="2400" b="1" baseline="30000" dirty="0" smtClean="0"/>
              <a:t>3</a:t>
            </a:r>
            <a:r>
              <a:rPr lang="cs-CZ" sz="2400" b="1" dirty="0" smtClean="0"/>
              <a:t> za měsíc</a:t>
            </a:r>
          </a:p>
          <a:p>
            <a:pPr>
              <a:buFont typeface="Wingdings" panose="05000000000000000000" pitchFamily="2" charset="2"/>
              <a:buChar char="v"/>
            </a:pPr>
            <a:endParaRPr lang="cs-CZ" sz="2400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cs-CZ" sz="2400" b="1" dirty="0" smtClean="0"/>
              <a:t>návrh </a:t>
            </a:r>
            <a:r>
              <a:rPr lang="cs-CZ" sz="2400" dirty="0" smtClean="0"/>
              <a:t>min.</a:t>
            </a:r>
            <a:r>
              <a:rPr lang="cs-CZ" sz="2400" b="1" dirty="0" smtClean="0"/>
              <a:t> 1 000 m</a:t>
            </a:r>
            <a:r>
              <a:rPr lang="cs-CZ" sz="2400" b="1" baseline="30000" dirty="0" smtClean="0"/>
              <a:t>3</a:t>
            </a:r>
            <a:r>
              <a:rPr lang="cs-CZ" sz="2400" b="1" dirty="0" smtClean="0"/>
              <a:t> za rok </a:t>
            </a:r>
            <a:r>
              <a:rPr lang="cs-CZ" sz="2400" dirty="0" smtClean="0"/>
              <a:t>nebo</a:t>
            </a:r>
            <a:r>
              <a:rPr lang="cs-CZ" sz="2400" b="1" dirty="0" smtClean="0"/>
              <a:t> 100 m</a:t>
            </a:r>
            <a:r>
              <a:rPr lang="cs-CZ" sz="2400" b="1" baseline="30000" dirty="0" smtClean="0"/>
              <a:t>3</a:t>
            </a:r>
            <a:r>
              <a:rPr lang="cs-CZ" sz="2400" b="1" dirty="0" smtClean="0"/>
              <a:t> za měsíc</a:t>
            </a:r>
          </a:p>
          <a:p>
            <a:pPr marL="0" indent="0">
              <a:buNone/>
            </a:pPr>
            <a:endParaRPr lang="cs-CZ" sz="2400" dirty="0"/>
          </a:p>
          <a:p>
            <a:pPr lvl="1"/>
            <a:r>
              <a:rPr lang="cs-CZ" sz="2400" b="1" dirty="0" smtClean="0"/>
              <a:t>domácností se nedotkne</a:t>
            </a:r>
          </a:p>
          <a:p>
            <a:pPr marL="628650" lvl="1" indent="0">
              <a:buNone/>
            </a:pPr>
            <a:r>
              <a:rPr lang="cs-CZ" sz="2400" b="1" dirty="0"/>
              <a:t>	</a:t>
            </a:r>
            <a:endParaRPr lang="cs-CZ" sz="2400" b="1" dirty="0" smtClean="0"/>
          </a:p>
          <a:p>
            <a:pPr marL="628650" lvl="1" indent="0">
              <a:buNone/>
            </a:pPr>
            <a:r>
              <a:rPr lang="cs-CZ" sz="2400" b="1" dirty="0"/>
              <a:t>	</a:t>
            </a:r>
            <a:r>
              <a:rPr lang="cs-CZ" sz="2400" dirty="0" smtClean="0"/>
              <a:t>odběr by musel být průměrně min. </a:t>
            </a:r>
            <a:r>
              <a:rPr lang="cs-CZ" sz="2400" b="1" dirty="0" smtClean="0"/>
              <a:t>3,3 m</a:t>
            </a:r>
            <a:r>
              <a:rPr lang="cs-CZ" sz="2400" b="1" baseline="30000" dirty="0" smtClean="0"/>
              <a:t>3</a:t>
            </a:r>
            <a:r>
              <a:rPr lang="cs-CZ" sz="2400" b="1" dirty="0" smtClean="0"/>
              <a:t> za den</a:t>
            </a:r>
          </a:p>
          <a:p>
            <a:pPr marL="628650" lvl="1" indent="0">
              <a:buNone/>
            </a:pPr>
            <a:endParaRPr lang="cs-CZ" sz="2400" b="1" dirty="0"/>
          </a:p>
          <a:p>
            <a:pPr marL="628650" lvl="1" indent="0">
              <a:buNone/>
            </a:pPr>
            <a:r>
              <a:rPr lang="cs-CZ" sz="2400" b="1" dirty="0" smtClean="0"/>
              <a:t>	výjimkou mohou být odběry na závlahy</a:t>
            </a:r>
          </a:p>
          <a:p>
            <a:pPr marL="628650" lvl="1" indent="0">
              <a:buNone/>
            </a:pPr>
            <a:endParaRPr lang="cs-CZ" sz="2400" b="1" dirty="0" smtClean="0"/>
          </a:p>
          <a:p>
            <a:pPr marL="628650" lvl="1" indent="0">
              <a:buNone/>
            </a:pPr>
            <a:r>
              <a:rPr lang="cs-CZ" sz="2400" b="1" dirty="0"/>
              <a:t>	</a:t>
            </a:r>
            <a:r>
              <a:rPr lang="cs-CZ" sz="2400" dirty="0" smtClean="0"/>
              <a:t>závlahová voda v letních měsících 25 – 40 l/m</a:t>
            </a:r>
            <a:r>
              <a:rPr lang="cs-CZ" sz="2400" baseline="30000" dirty="0" smtClean="0"/>
              <a:t>2</a:t>
            </a:r>
            <a:r>
              <a:rPr lang="cs-CZ" sz="2400" dirty="0" smtClean="0"/>
              <a:t>/týden </a:t>
            </a:r>
          </a:p>
          <a:p>
            <a:pPr marL="628650" lvl="1" indent="0">
              <a:buNone/>
            </a:pPr>
            <a:r>
              <a:rPr lang="cs-CZ" sz="2400" dirty="0"/>
              <a:t>	</a:t>
            </a:r>
            <a:r>
              <a:rPr lang="cs-CZ" sz="2400" dirty="0" smtClean="0"/>
              <a:t>(náročné trávníky až 50)</a:t>
            </a:r>
          </a:p>
          <a:p>
            <a:pPr marL="628650" lvl="1" indent="0">
              <a:buNone/>
            </a:pPr>
            <a:endParaRPr lang="cs-CZ" sz="2400" dirty="0" smtClean="0"/>
          </a:p>
          <a:p>
            <a:pPr marL="628650" lvl="1" indent="0">
              <a:buNone/>
            </a:pPr>
            <a:r>
              <a:rPr lang="cs-CZ" sz="2400" dirty="0"/>
              <a:t>	</a:t>
            </a:r>
            <a:r>
              <a:rPr lang="cs-CZ" sz="2400" dirty="0" smtClean="0"/>
              <a:t>naplněno u minimální závlahy </a:t>
            </a:r>
            <a:r>
              <a:rPr lang="cs-CZ" sz="2400" b="1" dirty="0" smtClean="0"/>
              <a:t>už u 1 000 m</a:t>
            </a:r>
            <a:r>
              <a:rPr lang="cs-CZ" sz="2400" b="1" baseline="30000" dirty="0" smtClean="0"/>
              <a:t>2</a:t>
            </a:r>
            <a:r>
              <a:rPr lang="cs-CZ" sz="2400" dirty="0" smtClean="0"/>
              <a:t> plochy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701167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>
                <a:solidFill>
                  <a:srgbClr val="009900"/>
                </a:solidFill>
              </a:rPr>
              <a:t>Povinnost předávat výsledky měření</a:t>
            </a:r>
            <a:r>
              <a:rPr lang="cs-CZ" dirty="0" smtClean="0">
                <a:solidFill>
                  <a:srgbClr val="008000"/>
                </a:solidFill>
                <a:latin typeface="OpenSans"/>
              </a:rPr>
              <a:t/>
            </a:r>
            <a:br>
              <a:rPr lang="cs-CZ" dirty="0" smtClean="0">
                <a:solidFill>
                  <a:srgbClr val="008000"/>
                </a:solidFill>
                <a:latin typeface="OpenSans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38424" y="1924472"/>
            <a:ext cx="10921032" cy="6336704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cs-CZ" sz="2400" b="1" dirty="0"/>
              <a:t>Integrovaný systém plnění ohlašovacích povinností (ISPOP</a:t>
            </a:r>
            <a:r>
              <a:rPr lang="cs-CZ" sz="2400" b="1" dirty="0" smtClean="0"/>
              <a:t>)</a:t>
            </a:r>
            <a:endParaRPr lang="cs-CZ" sz="2400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908" y="2860700"/>
            <a:ext cx="11426984" cy="684076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19775728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>
                <a:solidFill>
                  <a:srgbClr val="009900"/>
                </a:solidFill>
              </a:rPr>
              <a:t>Zpřesnění podmínek pro vypouštění</a:t>
            </a:r>
            <a:br>
              <a:rPr lang="cs-CZ" dirty="0" smtClean="0">
                <a:solidFill>
                  <a:srgbClr val="009900"/>
                </a:solidFill>
              </a:rPr>
            </a:br>
            <a:r>
              <a:rPr lang="cs-CZ" dirty="0" smtClean="0">
                <a:solidFill>
                  <a:srgbClr val="009900"/>
                </a:solidFill>
              </a:rPr>
              <a:t>do vod podzemních (§ </a:t>
            </a:r>
            <a:r>
              <a:rPr lang="cs-CZ" dirty="0" smtClean="0">
                <a:solidFill>
                  <a:srgbClr val="009900"/>
                </a:solidFill>
              </a:rPr>
              <a:t>38 </a:t>
            </a:r>
            <a:r>
              <a:rPr lang="cs-CZ" dirty="0" smtClean="0">
                <a:solidFill>
                  <a:srgbClr val="009900"/>
                </a:solidFill>
              </a:rPr>
              <a:t>odst. 9)</a:t>
            </a:r>
            <a:r>
              <a:rPr lang="cs-CZ" dirty="0" smtClean="0">
                <a:solidFill>
                  <a:srgbClr val="008000"/>
                </a:solidFill>
                <a:latin typeface="OpenSans"/>
              </a:rPr>
              <a:t/>
            </a:r>
            <a:br>
              <a:rPr lang="cs-CZ" dirty="0" smtClean="0">
                <a:solidFill>
                  <a:srgbClr val="008000"/>
                </a:solidFill>
                <a:latin typeface="OpenSans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38424" y="1924472"/>
            <a:ext cx="11528672" cy="6336704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cs-CZ" sz="2400" dirty="0" smtClean="0"/>
              <a:t>Přímé </a:t>
            </a:r>
            <a:r>
              <a:rPr lang="cs-CZ" sz="2400" dirty="0"/>
              <a:t>vypouštění odpadních vod do podzemních vod je zakázáno</a:t>
            </a:r>
            <a:r>
              <a:rPr lang="cs-CZ" sz="2400" dirty="0" smtClean="0"/>
              <a:t>. Vypouštění </a:t>
            </a:r>
            <a:r>
              <a:rPr lang="cs-CZ" sz="2400" dirty="0"/>
              <a:t>odpadních vod neobsahujících nebezpečné závadné látky nebo </a:t>
            </a:r>
            <a:r>
              <a:rPr lang="cs-CZ" sz="2400" dirty="0" smtClean="0"/>
              <a:t>zvlášť nebezpečné </a:t>
            </a:r>
            <a:r>
              <a:rPr lang="cs-CZ" sz="2400" dirty="0"/>
              <a:t>závadné látky (§ 39 odst. 3) z jedné nebo několika územně </a:t>
            </a:r>
            <a:r>
              <a:rPr lang="cs-CZ" sz="2400" dirty="0" smtClean="0"/>
              <a:t>souvisejících staveb </a:t>
            </a:r>
            <a:r>
              <a:rPr lang="cs-CZ" sz="2400" dirty="0"/>
              <a:t>pro </a:t>
            </a:r>
            <a:r>
              <a:rPr lang="cs-CZ" sz="2400" dirty="0" smtClean="0"/>
              <a:t>bydlení, </a:t>
            </a:r>
            <a:r>
              <a:rPr lang="cs-CZ" sz="2400" dirty="0"/>
              <a:t>staveb pro rodinnou </a:t>
            </a:r>
            <a:r>
              <a:rPr lang="cs-CZ" sz="2400" dirty="0" smtClean="0"/>
              <a:t>rekreaci </a:t>
            </a:r>
            <a:r>
              <a:rPr lang="cs-CZ" sz="2400" dirty="0"/>
              <a:t>nebo z jednotlivých </a:t>
            </a:r>
            <a:r>
              <a:rPr lang="cs-CZ" sz="2400" dirty="0" smtClean="0"/>
              <a:t>staveb poskytujících </a:t>
            </a:r>
            <a:r>
              <a:rPr lang="cs-CZ" sz="2400" dirty="0"/>
              <a:t>ubytovací </a:t>
            </a:r>
            <a:r>
              <a:rPr lang="cs-CZ" sz="2400" dirty="0" smtClean="0"/>
              <a:t>služby, </a:t>
            </a:r>
            <a:r>
              <a:rPr lang="cs-CZ" sz="2400" dirty="0"/>
              <a:t>vznikajících převážně jako produkt </a:t>
            </a:r>
            <a:r>
              <a:rPr lang="cs-CZ" sz="2400" dirty="0" smtClean="0"/>
              <a:t>lidského metabolismu </a:t>
            </a:r>
            <a:r>
              <a:rPr lang="cs-CZ" sz="2400" dirty="0"/>
              <a:t>a činností v domácnostech, přes půdní vrstvy do vod podzemních </a:t>
            </a:r>
            <a:r>
              <a:rPr lang="cs-CZ" sz="2400" dirty="0" smtClean="0"/>
              <a:t>lze povolit</a:t>
            </a:r>
            <a:r>
              <a:rPr lang="cs-CZ" sz="2400" dirty="0"/>
              <a:t>, </a:t>
            </a:r>
            <a:r>
              <a:rPr lang="cs-CZ" sz="2400" b="1" dirty="0"/>
              <a:t>pokud není v daném </a:t>
            </a:r>
            <a:r>
              <a:rPr lang="cs-CZ" sz="2400" b="1" dirty="0" smtClean="0"/>
              <a:t>případě technicky </a:t>
            </a:r>
            <a:r>
              <a:rPr lang="cs-CZ" sz="2400" b="1" dirty="0"/>
              <a:t>možné nebo </a:t>
            </a:r>
            <a:r>
              <a:rPr lang="cs-CZ" sz="2400" b="1" dirty="0" smtClean="0"/>
              <a:t>     s </a:t>
            </a:r>
            <a:r>
              <a:rPr lang="cs-CZ" sz="2400" b="1" dirty="0"/>
              <a:t>ohledem na </a:t>
            </a:r>
            <a:r>
              <a:rPr lang="cs-CZ" sz="2400" b="1" dirty="0" smtClean="0"/>
              <a:t>zájmy chráněné </a:t>
            </a:r>
            <a:r>
              <a:rPr lang="cs-CZ" sz="2400" b="1" dirty="0"/>
              <a:t>tímto zákonem nebo jinými právními předpisy možné nebo žádoucí</a:t>
            </a:r>
            <a:r>
              <a:rPr lang="cs-CZ" sz="2400" b="1" dirty="0" smtClean="0"/>
              <a:t>, vypouštění </a:t>
            </a:r>
            <a:r>
              <a:rPr lang="cs-CZ" sz="2400" b="1" dirty="0"/>
              <a:t>odpadních vod do vod povrchových</a:t>
            </a:r>
            <a:r>
              <a:rPr lang="cs-CZ" sz="2400" dirty="0"/>
              <a:t>. Povolení vypouštění odpadních vod </a:t>
            </a:r>
            <a:r>
              <a:rPr lang="cs-CZ" sz="2400" dirty="0" smtClean="0"/>
              <a:t>      do vod </a:t>
            </a:r>
            <a:r>
              <a:rPr lang="cs-CZ" sz="2400" dirty="0"/>
              <a:t>podzemních podle věty druhé nelze vydat bez souhlasného vyjádření </a:t>
            </a:r>
            <a:r>
              <a:rPr lang="cs-CZ" sz="2400" dirty="0" smtClean="0"/>
              <a:t>osoby s </a:t>
            </a:r>
            <a:r>
              <a:rPr lang="cs-CZ" sz="2400" dirty="0"/>
              <a:t>odbornou </a:t>
            </a:r>
            <a:r>
              <a:rPr lang="cs-CZ" sz="2400" dirty="0" smtClean="0"/>
              <a:t>způsobilostí, </a:t>
            </a:r>
            <a:r>
              <a:rPr lang="cs-CZ" sz="2400" b="1" dirty="0"/>
              <a:t>která posoudí vliv vypouštění odpadních vod </a:t>
            </a:r>
            <a:r>
              <a:rPr lang="cs-CZ" sz="2400" b="1" dirty="0" smtClean="0"/>
              <a:t>na jakost podzemních </a:t>
            </a:r>
            <a:r>
              <a:rPr lang="cs-CZ" sz="2400" b="1" dirty="0"/>
              <a:t>vod</a:t>
            </a:r>
            <a:r>
              <a:rPr lang="cs-CZ" sz="2400" dirty="0"/>
              <a:t>. Maximální povolené množství odpadních vod vypouštěné z </a:t>
            </a:r>
            <a:r>
              <a:rPr lang="cs-CZ" sz="2400" dirty="0" smtClean="0"/>
              <a:t>jedné nebo </a:t>
            </a:r>
            <a:r>
              <a:rPr lang="cs-CZ" sz="2400" dirty="0"/>
              <a:t>několika územně souvisejících staveb pro bydlení nesmí celkově </a:t>
            </a:r>
            <a:r>
              <a:rPr lang="cs-CZ" sz="2400" dirty="0" smtClean="0"/>
              <a:t>přesáhnout  15 </a:t>
            </a:r>
            <a:r>
              <a:rPr lang="cs-CZ" sz="2400" dirty="0"/>
              <a:t>m</a:t>
            </a:r>
            <a:r>
              <a:rPr lang="cs-CZ" sz="2400" baseline="30000" dirty="0"/>
              <a:t>3</a:t>
            </a:r>
            <a:r>
              <a:rPr lang="cs-CZ" sz="2400" dirty="0"/>
              <a:t>/den.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04432945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>
                <a:solidFill>
                  <a:srgbClr val="009900"/>
                </a:solidFill>
              </a:rPr>
              <a:t>Doplnění </a:t>
            </a:r>
            <a:r>
              <a:rPr lang="cs-CZ" dirty="0">
                <a:solidFill>
                  <a:srgbClr val="009900"/>
                </a:solidFill>
              </a:rPr>
              <a:t>podmínek pro skladování látek </a:t>
            </a:r>
            <a:r>
              <a:rPr lang="cs-CZ" dirty="0" smtClean="0">
                <a:solidFill>
                  <a:srgbClr val="009900"/>
                </a:solidFill>
              </a:rPr>
              <a:t>(§ </a:t>
            </a:r>
            <a:r>
              <a:rPr lang="cs-CZ" dirty="0">
                <a:solidFill>
                  <a:srgbClr val="009900"/>
                </a:solidFill>
              </a:rPr>
              <a:t>39 odst. </a:t>
            </a:r>
            <a:r>
              <a:rPr lang="cs-CZ" dirty="0" smtClean="0">
                <a:solidFill>
                  <a:srgbClr val="009900"/>
                </a:solidFill>
              </a:rPr>
              <a:t>4 písm. d))</a:t>
            </a:r>
            <a:r>
              <a:rPr lang="cs-CZ" dirty="0" smtClean="0">
                <a:solidFill>
                  <a:srgbClr val="008000"/>
                </a:solidFill>
                <a:latin typeface="OpenSans"/>
              </a:rPr>
              <a:t/>
            </a:r>
            <a:br>
              <a:rPr lang="cs-CZ" dirty="0" smtClean="0">
                <a:solidFill>
                  <a:srgbClr val="008000"/>
                </a:solidFill>
                <a:latin typeface="OpenSans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38424" y="1924472"/>
            <a:ext cx="11528672" cy="6336704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cs-CZ" sz="2400" dirty="0" smtClean="0"/>
              <a:t>… zkoušky těsnosti, lze, pokud není výrobcem stanovena lhůta kratší, zkoušet nejméně jednou za 20 let;</a:t>
            </a:r>
            <a:r>
              <a:rPr lang="cs-CZ" sz="2400" dirty="0" smtClean="0"/>
              <a:t> </a:t>
            </a:r>
            <a:r>
              <a:rPr lang="cs-CZ" sz="2400" dirty="0"/>
              <a:t>v případě skladování hnojiv a výluhů z objemných krmiv </a:t>
            </a:r>
            <a:r>
              <a:rPr lang="cs-CZ" sz="2400" b="1" dirty="0"/>
              <a:t>nebo </a:t>
            </a:r>
            <a:r>
              <a:rPr lang="cs-CZ" sz="2400" b="1" dirty="0" smtClean="0"/>
              <a:t>látek určených </a:t>
            </a:r>
            <a:r>
              <a:rPr lang="cs-CZ" sz="2400" b="1" dirty="0"/>
              <a:t>pro úpravu vody na vodu pitnou a pro čištění komunálních odpadních </a:t>
            </a:r>
            <a:r>
              <a:rPr lang="cs-CZ" sz="2400" b="1" smtClean="0"/>
              <a:t>vod</a:t>
            </a:r>
            <a:r>
              <a:rPr lang="cs-CZ" sz="2400" smtClean="0"/>
              <a:t>          v </a:t>
            </a:r>
            <a:r>
              <a:rPr lang="cs-CZ" sz="2400" dirty="0"/>
              <a:t>nadzemních nádržích umístěných v záchytných vanách o objemu větším, než je objem největší nádrže v nich umístěné, se opakovaná zkouška těsnosti nepožaduje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23744749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nk">
  <a:themeElements>
    <a:clrScheme name="Lucie_logomanual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BC143"/>
      </a:accent1>
      <a:accent2>
        <a:srgbClr val="CEE5B8"/>
      </a:accent2>
      <a:accent3>
        <a:srgbClr val="467A26"/>
      </a:accent3>
      <a:accent4>
        <a:srgbClr val="000000"/>
      </a:accent4>
      <a:accent5>
        <a:srgbClr val="A5A5A5"/>
      </a:accent5>
      <a:accent6>
        <a:srgbClr val="404040"/>
      </a:accent6>
      <a:hlink>
        <a:srgbClr val="99CC00"/>
      </a:hlink>
      <a:folHlink>
        <a:srgbClr val="99CC00"/>
      </a:folHlink>
    </a:clrScheme>
    <a:fontScheme name="Nazev kapitoly">
      <a:majorFont>
        <a:latin typeface="Myriad Pro Bold Cond"/>
        <a:ea typeface="ヒラギノ角ゴ ProN W6"/>
        <a:cs typeface="ヒラギノ角ゴ ProN W6"/>
      </a:majorFont>
      <a:minorFont>
        <a:latin typeface="Myriad Pro"/>
        <a:ea typeface="ヒラギノ角ゴ ProN W3"/>
        <a:cs typeface="ヒラギノ角ゴ ProN W3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Nazev kapito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11677</TotalTime>
  <Pages>0</Pages>
  <Words>928</Words>
  <Characters>0</Characters>
  <Application>Microsoft Office PowerPoint</Application>
  <PresentationFormat>Vlastní</PresentationFormat>
  <Lines>0</Lines>
  <Paragraphs>57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10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22" baseType="lpstr">
      <vt:lpstr>Arial</vt:lpstr>
      <vt:lpstr>Calibri</vt:lpstr>
      <vt:lpstr>Gill Sans</vt:lpstr>
      <vt:lpstr>Myriad Pro</vt:lpstr>
      <vt:lpstr>Myriad Pro Bold Cond</vt:lpstr>
      <vt:lpstr>OpenSans</vt:lpstr>
      <vt:lpstr>Verdana</vt:lpstr>
      <vt:lpstr>Wingdings</vt:lpstr>
      <vt:lpstr>ヒラギノ角ゴ ProN W3</vt:lpstr>
      <vt:lpstr>ヒラギノ角ゴ ProN W6</vt:lpstr>
      <vt:lpstr>Blank</vt:lpstr>
      <vt:lpstr>Zpřesnění povinnosti stavebníka (§ 5) </vt:lpstr>
      <vt:lpstr>Zpřesnění povinnosti stavebníka (§ 5) </vt:lpstr>
      <vt:lpstr>Zohlednění cílů ochrany vod (§ 5a) </vt:lpstr>
      <vt:lpstr>Rozšíření pravomoci VPÚ změnit či zrušit  z moci úřední povolení k nakládání s vodami </vt:lpstr>
      <vt:lpstr>Rozšíření pravomoci VPÚ změnit či zrušit  z moci úřední povolení k nakládání s vodami </vt:lpstr>
      <vt:lpstr>Povinnost měřit odběr (§ 10 odst. 1) </vt:lpstr>
      <vt:lpstr>Povinnost předávat výsledky měření </vt:lpstr>
      <vt:lpstr>Zpřesnění podmínek pro vypouštění do vod podzemních (§ 38 odst. 9) </vt:lpstr>
      <vt:lpstr>Doplnění podmínek pro skladování látek (§ 39 odst. 4 písm. d)) </vt:lpstr>
      <vt:lpstr>Možnost stanovení podmínek k použití závadných látek (§ 39 odst. 7) </vt:lpstr>
      <vt:lpstr>Doplnění kompetencí krajského úřadu (§ 107 odst. 1) </vt:lpstr>
    </vt:vector>
  </TitlesOfParts>
  <Company>Ministerstvo životního prostředí ČR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Romana Trubačíková</dc:creator>
  <cp:lastModifiedBy>JR</cp:lastModifiedBy>
  <cp:revision>290</cp:revision>
  <cp:lastPrinted>2019-10-07T04:54:29Z</cp:lastPrinted>
  <dcterms:created xsi:type="dcterms:W3CDTF">2016-07-12T09:25:32Z</dcterms:created>
  <dcterms:modified xsi:type="dcterms:W3CDTF">2019-10-08T07:41:14Z</dcterms:modified>
</cp:coreProperties>
</file>