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1" r:id="rId2"/>
    <p:sldId id="520" r:id="rId3"/>
    <p:sldId id="546" r:id="rId4"/>
    <p:sldId id="568" r:id="rId5"/>
    <p:sldId id="576" r:id="rId6"/>
    <p:sldId id="566" r:id="rId7"/>
    <p:sldId id="569" r:id="rId8"/>
    <p:sldId id="549" r:id="rId9"/>
    <p:sldId id="571" r:id="rId10"/>
    <p:sldId id="570" r:id="rId11"/>
    <p:sldId id="575" r:id="rId12"/>
    <p:sldId id="563" r:id="rId13"/>
    <p:sldId id="573" r:id="rId14"/>
    <p:sldId id="567" r:id="rId15"/>
    <p:sldId id="577" r:id="rId16"/>
    <p:sldId id="574" r:id="rId17"/>
    <p:sldId id="537" r:id="rId1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CCCC"/>
    <a:srgbClr val="3366FF"/>
    <a:srgbClr val="FF5050"/>
    <a:srgbClr val="CC0000"/>
    <a:srgbClr val="FF00FF"/>
    <a:srgbClr val="333399"/>
    <a:srgbClr val="FFFFFF"/>
    <a:srgbClr val="CCEC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81" autoAdjust="0"/>
  </p:normalViewPr>
  <p:slideViewPr>
    <p:cSldViewPr>
      <p:cViewPr>
        <p:scale>
          <a:sx n="70" d="100"/>
          <a:sy n="70" d="100"/>
        </p:scale>
        <p:origin x="-2760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10000777\Documents\Documents\Rukopisy\P&#345;edn&#225;&#353;ky\Zdroje%20vod%20-%20Evropa%20Da&#328;helk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900715470759026E-2"/>
          <c:y val="5.4143061138380834E-2"/>
          <c:w val="0.88366152067000892"/>
          <c:h val="0.3465794969059524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36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'celkové obnovitelné zdroje vody'!$A$3:$A$42</c:f>
              <c:strCache>
                <c:ptCount val="40"/>
                <c:pt idx="0">
                  <c:v>Iceland</c:v>
                </c:pt>
                <c:pt idx="1">
                  <c:v>Norway</c:v>
                </c:pt>
                <c:pt idx="2">
                  <c:v>Russian Federation</c:v>
                </c:pt>
                <c:pt idx="3">
                  <c:v>Croatia</c:v>
                </c:pt>
                <c:pt idx="4">
                  <c:v>Finland</c:v>
                </c:pt>
                <c:pt idx="5">
                  <c:v>Serbia</c:v>
                </c:pt>
                <c:pt idx="6">
                  <c:v>Sweden</c:v>
                </c:pt>
                <c:pt idx="7">
                  <c:v>Latvia</c:v>
                </c:pt>
                <c:pt idx="8">
                  <c:v>Slovenia</c:v>
                </c:pt>
                <c:pt idx="9">
                  <c:v>Ireland</c:v>
                </c:pt>
                <c:pt idx="10">
                  <c:v>Romania</c:v>
                </c:pt>
                <c:pt idx="11">
                  <c:v>Hungary</c:v>
                </c:pt>
                <c:pt idx="12">
                  <c:v>Albania</c:v>
                </c:pt>
                <c:pt idx="13">
                  <c:v>Bosnia and Herzegovina</c:v>
                </c:pt>
                <c:pt idx="14">
                  <c:v>Estonia</c:v>
                </c:pt>
                <c:pt idx="15">
                  <c:v>Slovakia</c:v>
                </c:pt>
                <c:pt idx="16">
                  <c:v>Austria</c:v>
                </c:pt>
                <c:pt idx="17">
                  <c:v>Lithuania</c:v>
                </c:pt>
                <c:pt idx="18">
                  <c:v>Portugal</c:v>
                </c:pt>
                <c:pt idx="19">
                  <c:v>Switzerland</c:v>
                </c:pt>
                <c:pt idx="20">
                  <c:v>Greece</c:v>
                </c:pt>
                <c:pt idx="21">
                  <c:v>Luxembourg</c:v>
                </c:pt>
                <c:pt idx="22">
                  <c:v>Belarus</c:v>
                </c:pt>
                <c:pt idx="23">
                  <c:v>Netherlands</c:v>
                </c:pt>
                <c:pt idx="24">
                  <c:v>Andorra</c:v>
                </c:pt>
                <c:pt idx="25">
                  <c:v>Ukraine</c:v>
                </c:pt>
                <c:pt idx="26">
                  <c:v>France</c:v>
                </c:pt>
                <c:pt idx="27">
                  <c:v>Italy</c:v>
                </c:pt>
                <c:pt idx="28">
                  <c:v>The former Yugoslav Republic of Macedonia</c:v>
                </c:pt>
                <c:pt idx="29">
                  <c:v>Republic of Moldova</c:v>
                </c:pt>
                <c:pt idx="30">
                  <c:v>Bulgaria</c:v>
                </c:pt>
                <c:pt idx="31">
                  <c:v>Spain</c:v>
                </c:pt>
                <c:pt idx="32">
                  <c:v>United Kingdom</c:v>
                </c:pt>
                <c:pt idx="33">
                  <c:v>Germany</c:v>
                </c:pt>
                <c:pt idx="34">
                  <c:v>Belgium</c:v>
                </c:pt>
                <c:pt idx="35">
                  <c:v>Poland</c:v>
                </c:pt>
                <c:pt idx="36">
                  <c:v>Czechia</c:v>
                </c:pt>
                <c:pt idx="37">
                  <c:v>Denmark</c:v>
                </c:pt>
                <c:pt idx="38">
                  <c:v>Cyprus</c:v>
                </c:pt>
                <c:pt idx="39">
                  <c:v>Malta</c:v>
                </c:pt>
              </c:strCache>
            </c:strRef>
          </c:cat>
          <c:val>
            <c:numRef>
              <c:f>'celkové obnovitelné zdroje vody'!$B$3:$B$42</c:f>
              <c:numCache>
                <c:formatCode>#,##0</c:formatCode>
                <c:ptCount val="40"/>
                <c:pt idx="0">
                  <c:v>516090</c:v>
                </c:pt>
                <c:pt idx="1">
                  <c:v>75417</c:v>
                </c:pt>
                <c:pt idx="2">
                  <c:v>31543</c:v>
                </c:pt>
                <c:pt idx="3">
                  <c:v>24882</c:v>
                </c:pt>
                <c:pt idx="4">
                  <c:v>19989</c:v>
                </c:pt>
                <c:pt idx="5">
                  <c:v>18326</c:v>
                </c:pt>
                <c:pt idx="6">
                  <c:v>17793</c:v>
                </c:pt>
                <c:pt idx="7">
                  <c:v>17736</c:v>
                </c:pt>
                <c:pt idx="8">
                  <c:v>15411</c:v>
                </c:pt>
                <c:pt idx="9">
                  <c:v>11092</c:v>
                </c:pt>
                <c:pt idx="10">
                  <c:v>10866</c:v>
                </c:pt>
                <c:pt idx="11">
                  <c:v>10553</c:v>
                </c:pt>
                <c:pt idx="12">
                  <c:v>10425</c:v>
                </c:pt>
                <c:pt idx="13">
                  <c:v>9843</c:v>
                </c:pt>
                <c:pt idx="14">
                  <c:v>9756</c:v>
                </c:pt>
                <c:pt idx="15">
                  <c:v>9233</c:v>
                </c:pt>
                <c:pt idx="16">
                  <c:v>9093</c:v>
                </c:pt>
                <c:pt idx="17">
                  <c:v>8513</c:v>
                </c:pt>
                <c:pt idx="18">
                  <c:v>7478</c:v>
                </c:pt>
                <c:pt idx="19">
                  <c:v>6447</c:v>
                </c:pt>
                <c:pt idx="20">
                  <c:v>6244</c:v>
                </c:pt>
                <c:pt idx="21">
                  <c:v>6172</c:v>
                </c:pt>
                <c:pt idx="22">
                  <c:v>6097</c:v>
                </c:pt>
                <c:pt idx="23">
                  <c:v>5377</c:v>
                </c:pt>
                <c:pt idx="24">
                  <c:v>4479</c:v>
                </c:pt>
                <c:pt idx="25">
                  <c:v>3911</c:v>
                </c:pt>
                <c:pt idx="26">
                  <c:v>3277</c:v>
                </c:pt>
                <c:pt idx="27">
                  <c:v>3199</c:v>
                </c:pt>
                <c:pt idx="28">
                  <c:v>3080</c:v>
                </c:pt>
                <c:pt idx="29">
                  <c:v>3015</c:v>
                </c:pt>
                <c:pt idx="30">
                  <c:v>2979</c:v>
                </c:pt>
                <c:pt idx="31">
                  <c:v>2418</c:v>
                </c:pt>
                <c:pt idx="32">
                  <c:v>2271</c:v>
                </c:pt>
                <c:pt idx="33">
                  <c:v>1909</c:v>
                </c:pt>
                <c:pt idx="34">
                  <c:v>1620</c:v>
                </c:pt>
                <c:pt idx="35">
                  <c:v>1567</c:v>
                </c:pt>
                <c:pt idx="36">
                  <c:v>1247</c:v>
                </c:pt>
                <c:pt idx="37">
                  <c:v>1058</c:v>
                </c:pt>
                <c:pt idx="38" formatCode="General">
                  <c:v>669.5</c:v>
                </c:pt>
                <c:pt idx="39" formatCode="General">
                  <c:v>120.6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041600"/>
        <c:axId val="84496768"/>
      </c:barChart>
      <c:catAx>
        <c:axId val="54041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84496768"/>
        <c:crosses val="autoZero"/>
        <c:auto val="1"/>
        <c:lblAlgn val="ctr"/>
        <c:lblOffset val="100"/>
        <c:tickLblSkip val="1"/>
        <c:noMultiLvlLbl val="0"/>
      </c:catAx>
      <c:valAx>
        <c:axId val="84496768"/>
        <c:scaling>
          <c:logBase val="10"/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54041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0.89335</cdr:x>
      <cdr:y>0.08108</cdr:y>
    </cdr:from>
    <cdr:to>
      <cdr:x>0.91222</cdr:x>
      <cdr:y>0.15891</cdr:y>
    </cdr:to>
    <cdr:sp macro="" textlink="">
      <cdr:nvSpPr>
        <cdr:cNvPr id="3" name="Šipka dolů 2"/>
        <cdr:cNvSpPr/>
      </cdr:nvSpPr>
      <cdr:spPr>
        <a:xfrm xmlns:a="http://schemas.openxmlformats.org/drawingml/2006/main">
          <a:off x="6635080" y="216024"/>
          <a:ext cx="140151" cy="207362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0.91512</cdr:x>
      <cdr:y>0.21792</cdr:y>
    </cdr:from>
    <cdr:to>
      <cdr:x>1</cdr:x>
      <cdr:y>0.2278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984776" y="1008112"/>
          <a:ext cx="647874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 smtClean="0"/>
            <a:t>ČR</a:t>
          </a:r>
          <a:endParaRPr lang="cs-CZ" sz="1100" dirty="0"/>
        </a:p>
      </cdr:txBody>
    </cdr:sp>
  </cdr:relSizeAnchor>
  <cdr:relSizeAnchor xmlns:cdr="http://schemas.openxmlformats.org/drawingml/2006/chartDrawing">
    <cdr:from>
      <cdr:x>0.89335</cdr:x>
      <cdr:y>0.05405</cdr:y>
    </cdr:from>
    <cdr:to>
      <cdr:x>0.97823</cdr:x>
      <cdr:y>0.17861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6635080" y="144016"/>
          <a:ext cx="630418" cy="331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b="1" dirty="0" smtClean="0"/>
        </a:p>
        <a:p xmlns:a="http://schemas.openxmlformats.org/drawingml/2006/main">
          <a:r>
            <a:rPr lang="cs-CZ" sz="1400" b="1" dirty="0" smtClean="0"/>
            <a:t>ČR</a:t>
          </a:r>
          <a:endParaRPr lang="cs-CZ" sz="1400" b="1" dirty="0"/>
        </a:p>
      </cdr:txBody>
    </cdr:sp>
  </cdr:relSizeAnchor>
  <cdr:relSizeAnchor xmlns:cdr="http://schemas.openxmlformats.org/drawingml/2006/chartDrawing">
    <cdr:from>
      <cdr:x>0.94342</cdr:x>
      <cdr:y>0.20449</cdr:y>
    </cdr:from>
    <cdr:to>
      <cdr:x>0.97172</cdr:x>
      <cdr:y>0.21437</cdr:y>
    </cdr:to>
    <cdr:sp macro="" textlink="">
      <cdr:nvSpPr>
        <cdr:cNvPr id="9" name="TextovéPole 8"/>
        <cdr:cNvSpPr txBox="1"/>
      </cdr:nvSpPr>
      <cdr:spPr>
        <a:xfrm xmlns:a="http://schemas.openxmlformats.org/drawingml/2006/main">
          <a:off x="7200800" y="945976"/>
          <a:ext cx="216024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C6D2E46-B890-40F6-B07F-68B67C78D3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44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D84252-265D-4B24-AC19-87A494664D2C}" type="datetimeFigureOut">
              <a:rPr lang="cs-CZ"/>
              <a:pPr>
                <a:defRPr/>
              </a:pPr>
              <a:t>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12906D-1C54-4ED1-AAA7-101397AFE5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7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1676400"/>
            <a:ext cx="1943100" cy="396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676400"/>
            <a:ext cx="5676900" cy="3962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C8BF-833A-4F54-8C61-F1AFE57614E5}" type="datetimeFigureOut">
              <a:rPr lang="cs-CZ"/>
              <a:pPr>
                <a:defRPr/>
              </a:pPr>
              <a:t>7.10.2019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DCBB4-6816-4981-A092-ADAEF83F38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373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7F38DFC-199E-46B3-90E3-0548146DCB08}" type="datetimeFigureOut">
              <a:rPr lang="cs-CZ"/>
              <a:pPr>
                <a:defRPr/>
              </a:pPr>
              <a:t>7.10.2019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CA8D453-7F80-4822-95EB-3FA9908BB7C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75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8CBF-83F9-4E8D-ADBD-444BC7D92E80}" type="datetimeFigureOut">
              <a:rPr lang="cs-CZ"/>
              <a:pPr>
                <a:defRPr/>
              </a:pPr>
              <a:t>7.10.2019</a:t>
            </a:fld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3051-2702-423D-AD28-FAA7D9D1EC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62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3048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38100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048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  <p:sldLayoutId id="2147484520" r:id="rId14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126876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cs-CZ" sz="4800" b="1" dirty="0">
                <a:solidFill>
                  <a:srgbClr val="000099"/>
                </a:solidFill>
              </a:rPr>
              <a:t>Končí náš vodní blahobyt</a:t>
            </a:r>
            <a:r>
              <a:rPr lang="cs-CZ" sz="4800" b="1" dirty="0" smtClean="0">
                <a:solidFill>
                  <a:srgbClr val="000099"/>
                </a:solidFill>
              </a:rPr>
              <a:t>? Udržíme ho? </a:t>
            </a:r>
            <a:br>
              <a:rPr lang="cs-CZ" sz="4800" b="1" dirty="0" smtClean="0">
                <a:solidFill>
                  <a:srgbClr val="000099"/>
                </a:solidFill>
              </a:rPr>
            </a:br>
            <a:r>
              <a:rPr lang="cs-CZ" sz="4800" b="1" dirty="0" smtClean="0">
                <a:solidFill>
                  <a:srgbClr val="000099"/>
                </a:solidFill>
              </a:rPr>
              <a:t>Zajistíme i pro další generace?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439862" y="3981486"/>
            <a:ext cx="6264275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RNDr. Pavel </a:t>
            </a:r>
            <a:r>
              <a:rPr lang="en-US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Punčochář, CSc</a:t>
            </a:r>
            <a:r>
              <a:rPr lang="en-US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cs-CZ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Sekce vodního hospodářství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Ministerstvo zemědělství</a:t>
            </a:r>
            <a:endParaRPr lang="cs-CZ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2275" y="163504"/>
            <a:ext cx="83677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b="1" i="1" dirty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b="1" i="1" dirty="0">
                <a:solidFill>
                  <a:srgbClr val="CC0000"/>
                </a:solidFill>
                <a:latin typeface="Times New Roman" charset="0"/>
              </a:rPr>
            </a:br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b="1" i="1" dirty="0">
              <a:solidFill>
                <a:srgbClr val="CC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772400" cy="720725"/>
          </a:xfrm>
        </p:spPr>
        <p:txBody>
          <a:bodyPr/>
          <a:lstStyle/>
          <a:p>
            <a:r>
              <a:rPr lang="cs-CZ" altLang="cs-CZ" sz="2400" b="1" smtClean="0">
                <a:solidFill>
                  <a:srgbClr val="002060"/>
                </a:solidFill>
              </a:rPr>
              <a:t/>
            </a:r>
            <a:br>
              <a:rPr lang="cs-CZ" altLang="cs-CZ" sz="2400" b="1" smtClean="0">
                <a:solidFill>
                  <a:srgbClr val="002060"/>
                </a:solidFill>
              </a:rPr>
            </a:br>
            <a:r>
              <a:rPr lang="cs-CZ" altLang="cs-CZ" sz="2400" b="1" smtClean="0">
                <a:solidFill>
                  <a:srgbClr val="002060"/>
                </a:solidFill>
              </a:rPr>
              <a:t>Vývoj počtu územně hájených lokalit pro možnosti výstavby přehradních nádrží v ČR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11188" y="1700213"/>
          <a:ext cx="8153400" cy="4816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706"/>
                <a:gridCol w="1998382"/>
                <a:gridCol w="1918447"/>
                <a:gridCol w="1358900"/>
                <a:gridCol w="1278965"/>
              </a:tblGrid>
              <a:tr h="17261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Povodí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2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Směrný vodohospodář-</a:t>
                      </a:r>
                      <a:b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ský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 (1975)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Plán hlavních povodí (2006)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Generel LAPV (2011)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Navržené rozšíření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(2015)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Vltavy</a:t>
                      </a:r>
                      <a:endParaRPr lang="cs-CZ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Labe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Ohře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Odry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cs-CZ" sz="28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8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cs-CZ" sz="28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cs-CZ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195513" y="188913"/>
            <a:ext cx="489743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1437160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368" y="476672"/>
            <a:ext cx="8856984" cy="79208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Současný stav projednávání návrhu na zvýšení počtu územ ně hájených lokalit v Generelu LAPV</a:t>
            </a:r>
            <a:endParaRPr lang="cs-CZ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45069"/>
              </p:ext>
            </p:extLst>
          </p:nvPr>
        </p:nvGraphicFramePr>
        <p:xfrm>
          <a:off x="539552" y="1484784"/>
          <a:ext cx="8280191" cy="4917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1008008"/>
                <a:gridCol w="936000"/>
                <a:gridCol w="936000"/>
                <a:gridCol w="936000"/>
                <a:gridCol w="936000"/>
                <a:gridCol w="936000"/>
                <a:gridCol w="936000"/>
              </a:tblGrid>
              <a:tr h="644643">
                <a:tc rowSpan="2"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Povodí, s. p.</a:t>
                      </a:r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návrh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Stanovisko dotčených obcí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Názor MŽP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1035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+mn-lt"/>
                          <a:cs typeface="Times New Roman" panose="02020603050405020304" pitchFamily="18" charset="0"/>
                        </a:rPr>
                        <a:t>ano</a:t>
                      </a:r>
                      <a:endParaRPr lang="cs-CZ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  <a:endParaRPr lang="cs-CZ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+mn-lt"/>
                          <a:cs typeface="Times New Roman" panose="02020603050405020304" pitchFamily="18" charset="0"/>
                        </a:rPr>
                        <a:t> ??</a:t>
                      </a:r>
                      <a:endParaRPr lang="cs-CZ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+mn-lt"/>
                          <a:cs typeface="Times New Roman" panose="02020603050405020304" pitchFamily="18" charset="0"/>
                        </a:rPr>
                        <a:t>ano</a:t>
                      </a:r>
                      <a:endParaRPr lang="cs-CZ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+mn-lt"/>
                          <a:cs typeface="Times New Roman" panose="02020603050405020304" pitchFamily="18" charset="0"/>
                        </a:rPr>
                        <a:t>??</a:t>
                      </a:r>
                      <a:endParaRPr lang="cs-CZ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+mn-lt"/>
                          <a:cs typeface="Times New Roman" panose="02020603050405020304" pitchFamily="18" charset="0"/>
                        </a:rPr>
                        <a:t>ne</a:t>
                      </a:r>
                      <a:endParaRPr lang="cs-CZ" sz="2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10354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Vltava</a:t>
                      </a:r>
                      <a:endParaRPr lang="cs-CZ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10354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Labe</a:t>
                      </a:r>
                      <a:endParaRPr lang="cs-CZ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10354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Ohře</a:t>
                      </a:r>
                      <a:endParaRPr lang="cs-CZ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10354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Morava</a:t>
                      </a:r>
                      <a:endParaRPr lang="cs-CZ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10354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Odra</a:t>
                      </a:r>
                      <a:endParaRPr lang="cs-CZ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610354"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32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</a:rPr>
                        <a:t>47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</a:rPr>
                        <a:t>26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</a:rPr>
                        <a:t>(5)</a:t>
                      </a:r>
                      <a:endParaRPr lang="cs-CZ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cs-CZ" sz="2800" b="1" dirty="0">
                        <a:solidFill>
                          <a:srgbClr val="FFFF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  <a:endParaRPr lang="cs-CZ" sz="2800" b="1" dirty="0">
                        <a:solidFill>
                          <a:srgbClr val="FFFF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FFFF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</a:t>
                      </a:r>
                      <a:endParaRPr lang="cs-CZ" sz="2800" b="1" dirty="0">
                        <a:solidFill>
                          <a:srgbClr val="FFFF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085125" y="121747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645333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smtClean="0">
                <a:solidFill>
                  <a:srgbClr val="FF0000"/>
                </a:solidFill>
              </a:rPr>
              <a:t>Pozitivní shoda </a:t>
            </a:r>
            <a:r>
              <a:rPr lang="cs-CZ" b="1" dirty="0" smtClean="0">
                <a:solidFill>
                  <a:srgbClr val="FF0000"/>
                </a:solidFill>
              </a:rPr>
              <a:t>obce + MŽP – zatím 12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314012"/>
              </p:ext>
            </p:extLst>
          </p:nvPr>
        </p:nvGraphicFramePr>
        <p:xfrm>
          <a:off x="467544" y="2276872"/>
          <a:ext cx="8352927" cy="4248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964"/>
                <a:gridCol w="3132963"/>
              </a:tblGrid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Reakce v odpovědích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FF00"/>
                          </a:solidFill>
                          <a:effectLst/>
                        </a:rPr>
                        <a:t>% respondentů</a:t>
                      </a: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Rozhodně </a:t>
                      </a:r>
                      <a:r>
                        <a:rPr lang="cs-CZ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cs-CZ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Spíše </a:t>
                      </a:r>
                      <a:r>
                        <a:rPr lang="cs-CZ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souhlas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cs-CZ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Spíše </a:t>
                      </a:r>
                      <a:r>
                        <a:rPr lang="cs-CZ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nesouhlas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Rozhodně </a:t>
                      </a:r>
                      <a:r>
                        <a:rPr lang="cs-CZ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nesouhlas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Neví</a:t>
                      </a:r>
                      <a:r>
                        <a:rPr lang="cs-CZ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nezájem</a:t>
                      </a:r>
                      <a:endParaRPr lang="cs-CZ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9880" y="620688"/>
            <a:ext cx="8892480" cy="1143000"/>
          </a:xfrm>
        </p:spPr>
        <p:txBody>
          <a:bodyPr/>
          <a:lstStyle/>
          <a:p>
            <a:pPr algn="ctr"/>
            <a:r>
              <a:rPr lang="cs-CZ" sz="2400" dirty="0" smtClean="0">
                <a:solidFill>
                  <a:srgbClr val="0000FF"/>
                </a:solidFill>
                <a:latin typeface="+mn-lt"/>
              </a:rPr>
              <a:t/>
            </a:r>
            <a:br>
              <a:rPr lang="cs-CZ" sz="2400" dirty="0" smtClean="0">
                <a:solidFill>
                  <a:srgbClr val="0000FF"/>
                </a:solidFill>
                <a:latin typeface="+mn-lt"/>
              </a:rPr>
            </a:br>
            <a:r>
              <a:rPr lang="cs-C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 </a:t>
            </a:r>
            <a:r>
              <a:rPr lang="cs-CZ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výroku, zda by stát měl vybudovat více vodárenských nádrží, aby zajistil dostatek </a:t>
            </a:r>
            <a:r>
              <a:rPr lang="cs-CZ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vody v průzkumu pro Ministerstvo zemědělství z r. 2016 … 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nyní o nárůstu podporovatelů není pochyb!</a:t>
            </a:r>
            <a:r>
              <a:rPr lang="cs-CZ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5305101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92750" y="325840"/>
            <a:ext cx="79208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359" y="1484784"/>
            <a:ext cx="89289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cs-CZ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Bude opětovné využití vyčištěných </a:t>
            </a:r>
            <a:r>
              <a:rPr lang="cs-CZ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odpadních </a:t>
            </a:r>
            <a: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(další recyklování) </a:t>
            </a:r>
            <a:b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výraznou posilou vodních zdrojů </a:t>
            </a:r>
            <a:b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podmínkách České republiky, </a:t>
            </a:r>
            <a:b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když veškerou vodu již recyklujeme</a:t>
            </a:r>
            <a:r>
              <a:rPr lang="cs-CZ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cs-CZ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cs-CZ" sz="1400" b="1" i="1" cap="small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265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3759"/>
              </p:ext>
            </p:extLst>
          </p:nvPr>
        </p:nvGraphicFramePr>
        <p:xfrm>
          <a:off x="86193" y="43771"/>
          <a:ext cx="9022311" cy="526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870"/>
                <a:gridCol w="1480826"/>
                <a:gridCol w="1151007"/>
                <a:gridCol w="1172726"/>
                <a:gridCol w="1049428"/>
                <a:gridCol w="1274305"/>
                <a:gridCol w="1124387"/>
                <a:gridCol w="851762"/>
              </a:tblGrid>
              <a:tr h="792088">
                <a:tc>
                  <a:txBody>
                    <a:bodyPr/>
                    <a:lstStyle/>
                    <a:p>
                      <a:endParaRPr lang="cs-CZ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sz="2800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Úhrny</a:t>
                      </a:r>
                    </a:p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srážek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cs-CZ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Zdroje povrchové vody</a:t>
                      </a: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a využívání pro vodárny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cs-CZ" sz="800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AF76D"/>
                          </a:solidFill>
                        </a:rPr>
                        <a:t>Zdroje podzemní vody</a:t>
                      </a:r>
                      <a:endParaRPr lang="cs-CZ" sz="2000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409288">
                <a:tc>
                  <a:txBody>
                    <a:bodyPr/>
                    <a:lstStyle/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objemy vody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Objem srážek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mld. m3/rok</a:t>
                      </a:r>
                    </a:p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</a:rPr>
                        <a:t>disponib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zdroje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vody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mld. m3</a:t>
                      </a:r>
                    </a:p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odebraný objem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mld. m3</a:t>
                      </a:r>
                    </a:p>
                    <a:p>
                      <a:pPr algn="ctr"/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odběry pro vodárny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</a:rPr>
                        <a:t>mld. m3</a:t>
                      </a:r>
                    </a:p>
                    <a:p>
                      <a:pPr algn="ctr"/>
                      <a:endParaRPr lang="cs-CZ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1600" b="1" dirty="0" err="1" smtClean="0">
                          <a:solidFill>
                            <a:srgbClr val="FAF76D"/>
                          </a:solidFill>
                        </a:rPr>
                        <a:t>Disponib</a:t>
                      </a:r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zdroje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vody</a:t>
                      </a: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mld. m3</a:t>
                      </a:r>
                    </a:p>
                    <a:p>
                      <a:pPr algn="ctr"/>
                      <a:endParaRPr lang="cs-CZ" sz="1600" dirty="0" smtClean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AF76D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dirty="0" smtClean="0">
                        <a:solidFill>
                          <a:srgbClr val="FAF76D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odebraný objem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mld. m3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endParaRPr lang="cs-CZ" sz="1600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odběr pro vodárny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AF76D"/>
                          </a:solidFill>
                        </a:rPr>
                        <a:t>mld. m3</a:t>
                      </a:r>
                    </a:p>
                    <a:p>
                      <a:pPr algn="ctr"/>
                      <a:endParaRPr lang="cs-CZ" sz="1600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2012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54,8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5,2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1,46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0,33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1,3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0,38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0,31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67112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2015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42,0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3,6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1,24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0,32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0,9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0,37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29032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53,9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1,26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0,32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0,9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0,30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2018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41,2</a:t>
                      </a:r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chemeClr val="tx1"/>
                          </a:solidFill>
                        </a:rPr>
                        <a:t>1,22</a:t>
                      </a:r>
                      <a:endParaRPr lang="cs-CZ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rgbClr val="C00000"/>
                          </a:solidFill>
                        </a:rPr>
                        <a:t>0,33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0,77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b="1" dirty="0" smtClean="0">
                        <a:solidFill>
                          <a:srgbClr val="FAF76D"/>
                        </a:solidFill>
                      </a:endParaRPr>
                    </a:p>
                    <a:p>
                      <a:pPr algn="ctr"/>
                      <a:r>
                        <a:rPr lang="cs-CZ" sz="2000" b="1" dirty="0" smtClean="0">
                          <a:solidFill>
                            <a:srgbClr val="FAF76D"/>
                          </a:solidFill>
                        </a:rPr>
                        <a:t>0,37</a:t>
                      </a:r>
                      <a:endParaRPr lang="cs-CZ" sz="2000" b="1" dirty="0">
                        <a:solidFill>
                          <a:srgbClr val="FAF76D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0,3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-324544" y="5338799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	Objemy </a:t>
            </a:r>
            <a:r>
              <a:rPr lang="cs-CZ" sz="1600" b="1" dirty="0" smtClean="0">
                <a:solidFill>
                  <a:srgbClr val="0000FF"/>
                </a:solidFill>
              </a:rPr>
              <a:t>(mld.m3): </a:t>
            </a:r>
            <a:r>
              <a:rPr lang="cs-CZ" sz="2000" b="1" dirty="0" smtClean="0">
                <a:solidFill>
                  <a:srgbClr val="0000FF"/>
                </a:solidFill>
              </a:rPr>
              <a:t>srážek 48,0; zdroje 5,1; odběry 1,65; </a:t>
            </a:r>
          </a:p>
          <a:p>
            <a:pPr algn="ctr"/>
            <a:r>
              <a:rPr lang="cs-CZ" sz="2000" b="1" dirty="0" smtClean="0">
                <a:solidFill>
                  <a:srgbClr val="0000FF"/>
                </a:solidFill>
              </a:rPr>
              <a:t>		</a:t>
            </a:r>
            <a:r>
              <a:rPr lang="cs-CZ" sz="2000" b="1" dirty="0" smtClean="0">
                <a:solidFill>
                  <a:srgbClr val="FF0000"/>
                </a:solidFill>
              </a:rPr>
              <a:t>vodárenství 0,66 = 1,4% srážek a 13% stávajících  </a:t>
            </a:r>
            <a:r>
              <a:rPr lang="cs-CZ" sz="2000" b="1" dirty="0" err="1" smtClean="0">
                <a:solidFill>
                  <a:srgbClr val="FF0000"/>
                </a:solidFill>
              </a:rPr>
              <a:t>disp</a:t>
            </a:r>
            <a:r>
              <a:rPr lang="cs-CZ" sz="2000" b="1" dirty="0" smtClean="0">
                <a:solidFill>
                  <a:srgbClr val="FF0000"/>
                </a:solidFill>
              </a:rPr>
              <a:t>. zdrojů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623731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Jedná se o velmi hrubý odhad ze 4 uvedených let!!</a:t>
            </a:r>
            <a:endParaRPr lang="cs-C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045" y="188640"/>
            <a:ext cx="7772400" cy="648072"/>
          </a:xfrm>
        </p:spPr>
        <p:txBody>
          <a:bodyPr/>
          <a:lstStyle/>
          <a:p>
            <a:r>
              <a:rPr lang="cs-CZ" sz="1800" b="1" i="1" dirty="0" smtClean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800" b="1" i="1" dirty="0" smtClean="0">
                <a:solidFill>
                  <a:srgbClr val="CC0000"/>
                </a:solidFill>
                <a:latin typeface="Times New Roman" charset="0"/>
              </a:rPr>
            </a:br>
            <a:r>
              <a:rPr lang="cs-CZ" sz="1800" b="1" i="1" dirty="0" smtClean="0">
                <a:solidFill>
                  <a:srgbClr val="CC0000"/>
                </a:solidFill>
                <a:latin typeface="Times New Roman" charset="0"/>
              </a:rPr>
              <a:t>VPÚ </a:t>
            </a:r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Skalský dvůr 2019</a:t>
            </a:r>
            <a:r>
              <a:rPr lang="cs-CZ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/>
            </a:r>
            <a:br>
              <a:rPr lang="cs-CZ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82765" y="1225689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0099"/>
                </a:solidFill>
              </a:rPr>
              <a:t>Je snaha o rychlé rozšiřování odběrů podzemních vod za situace stavu a vývoje podzemních zdrojů vody tím vhodným řešením??</a:t>
            </a:r>
          </a:p>
          <a:p>
            <a:endParaRPr lang="cs-CZ" b="1" i="1" dirty="0">
              <a:solidFill>
                <a:srgbClr val="000099"/>
              </a:solidFill>
            </a:endParaRPr>
          </a:p>
          <a:p>
            <a:pPr algn="ctr"/>
            <a:r>
              <a:rPr lang="cs-CZ" b="1" i="1" dirty="0" smtClean="0">
                <a:solidFill>
                  <a:srgbClr val="000099"/>
                </a:solidFill>
              </a:rPr>
              <a:t>Jen dočasně, „získáváme si a kupujeme čas na zajištění udržitelných zdroj pitné vody“ – parafrázuji velmi správné upozornění pana ministra Brabce z jednání Národní koalice pro boj se suchem při diskusi o podpoře prohlubování vrtů….</a:t>
            </a:r>
          </a:p>
          <a:p>
            <a:endParaRPr lang="cs-CZ" b="1" i="1" dirty="0">
              <a:solidFill>
                <a:srgbClr val="000099"/>
              </a:solidFill>
            </a:endParaRPr>
          </a:p>
          <a:p>
            <a:pPr algn="ctr"/>
            <a:r>
              <a:rPr lang="cs-CZ" b="1" i="1" dirty="0" smtClean="0">
                <a:solidFill>
                  <a:srgbClr val="000099"/>
                </a:solidFill>
              </a:rPr>
              <a:t>Jsou posudky na povolování studen a vrtů pro získání vody relevantní? Nepodceňují (nezanedbávají) komplexní pohled v regionech???</a:t>
            </a:r>
          </a:p>
          <a:p>
            <a:pPr algn="ctr"/>
            <a:endParaRPr lang="cs-CZ" b="1" i="1" dirty="0">
              <a:solidFill>
                <a:srgbClr val="000099"/>
              </a:solidFill>
            </a:endParaRPr>
          </a:p>
          <a:p>
            <a:pPr algn="ctr"/>
            <a:r>
              <a:rPr lang="cs-CZ" sz="2800" b="1" i="1" dirty="0" smtClean="0">
                <a:solidFill>
                  <a:srgbClr val="000099"/>
                </a:solidFill>
              </a:rPr>
              <a:t>Mohou vodoprávní úřady zajistit správné postupy?</a:t>
            </a:r>
          </a:p>
          <a:p>
            <a:endParaRPr lang="cs-CZ" sz="2800" b="1" i="1" dirty="0">
              <a:solidFill>
                <a:srgbClr val="000099"/>
              </a:solidFill>
            </a:endParaRPr>
          </a:p>
          <a:p>
            <a:endParaRPr lang="cs-CZ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5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752527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Mnohem podstatnější je  zadržení většího podílu srážkových vod – „dešťovka“ a „větší dešťovka“ dotovaná z MŽP vodním zdrojům ČR sice zásadně nepomůže, ale toto zachycování větších objemů srážkových vod může nahradit část využívané pitné vody </a:t>
            </a:r>
            <a:br>
              <a:rPr lang="cs-CZ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lokalitách s jejím nedostatkem. </a:t>
            </a:r>
            <a:br>
              <a:rPr lang="cs-CZ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Samozřejmě podstatná je „největší dešťovka“ </a:t>
            </a:r>
            <a:br>
              <a:rPr lang="cs-C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přehradní nádrže!</a:t>
            </a:r>
            <a:endParaRPr lang="cs-CZ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1600" b="1" i="1" dirty="0" smtClean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600" b="1" i="1" dirty="0" smtClean="0">
                <a:solidFill>
                  <a:srgbClr val="CC0000"/>
                </a:solidFill>
                <a:latin typeface="Times New Roman" charset="0"/>
              </a:rPr>
            </a:br>
            <a:r>
              <a:rPr lang="cs-CZ" sz="1600" b="1" i="1" dirty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600" b="1" i="1" dirty="0">
                <a:solidFill>
                  <a:srgbClr val="CC0000"/>
                </a:solidFill>
                <a:latin typeface="Times New Roman" charset="0"/>
              </a:rPr>
            </a:br>
            <a:r>
              <a:rPr lang="cs-CZ" sz="16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b="1" i="1" dirty="0" smtClean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600" b="1" i="1" dirty="0" smtClean="0">
                <a:solidFill>
                  <a:srgbClr val="CC0000"/>
                </a:solidFill>
                <a:latin typeface="Times New Roman" charset="0"/>
              </a:rPr>
            </a:br>
            <a:r>
              <a:rPr lang="cs-CZ" sz="1600" b="1" i="1" dirty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600" b="1" i="1" dirty="0">
                <a:solidFill>
                  <a:srgbClr val="CC0000"/>
                </a:solidFill>
                <a:latin typeface="Times New Roman" charset="0"/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824535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</a:t>
            </a:r>
            <a:r>
              <a:rPr lang="cs-CZ" sz="4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pozornost </a:t>
            </a:r>
            <a:r>
              <a:rPr lang="cs-CZ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 algn="ctr">
              <a:buNone/>
            </a:pPr>
            <a:r>
              <a:rPr lang="cs-CZ" sz="4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zajímavé jednání…..</a:t>
            </a:r>
          </a:p>
          <a:p>
            <a:pPr marL="0" indent="0" algn="ctr">
              <a:buNone/>
            </a:pPr>
            <a:endParaRPr lang="cs-CZ" b="1" i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cs-CZ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Punčochář</a:t>
            </a: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Ministerstvo zemědělství</a:t>
            </a:r>
            <a:endParaRPr lang="cs-CZ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Sekce </a:t>
            </a:r>
            <a:r>
              <a:rPr lang="cs-CZ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vodního </a:t>
            </a:r>
            <a:r>
              <a:rPr lang="cs-C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hospodářství</a:t>
            </a: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pavel.puncochar@mze.cz</a:t>
            </a:r>
            <a:endParaRPr lang="cs-CZ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3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261" y="11219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cs-CZ" sz="1400" b="1" i="1" dirty="0" smtClean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400" b="1" i="1" dirty="0" smtClean="0">
                <a:solidFill>
                  <a:srgbClr val="CC0000"/>
                </a:solidFill>
                <a:latin typeface="Times New Roman" charset="0"/>
              </a:rPr>
            </a:br>
            <a:r>
              <a:rPr lang="cs-CZ" sz="1400" b="1" i="1" dirty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400" b="1" i="1" dirty="0">
                <a:solidFill>
                  <a:srgbClr val="CC0000"/>
                </a:solidFill>
                <a:latin typeface="Times New Roman" charset="0"/>
              </a:rPr>
            </a:br>
            <a:r>
              <a:rPr lang="cs-CZ" sz="1400" b="1" i="1" dirty="0" smtClean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>
              <a:latin typeface="+mn-lt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314016" y="188640"/>
            <a:ext cx="8207375" cy="792088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cs-CZ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Disponibilní zdroje vody  v ČR vztažené na 1 obyvatele/rok</a:t>
            </a:r>
            <a:endParaRPr lang="cs-CZ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035461"/>
              </p:ext>
            </p:extLst>
          </p:nvPr>
        </p:nvGraphicFramePr>
        <p:xfrm>
          <a:off x="492499" y="980728"/>
          <a:ext cx="82089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670572" y="3212976"/>
            <a:ext cx="7848872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Hlavní výstupy scénářů vývoje klimatu </a:t>
            </a:r>
            <a:r>
              <a:rPr lang="cs-CZ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 </a:t>
            </a:r>
            <a:r>
              <a:rPr lang="cs-CZ" sz="1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území ČR:</a:t>
            </a:r>
          </a:p>
          <a:p>
            <a:pPr>
              <a:lnSpc>
                <a:spcPct val="90000"/>
              </a:lnSpc>
              <a:defRPr/>
            </a:pPr>
            <a:endParaRPr lang="cs-CZ" sz="16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Povodně a sucha budou častější</a:t>
            </a:r>
          </a:p>
          <a:p>
            <a:pPr>
              <a:buClr>
                <a:srgbClr val="CC0000"/>
              </a:buClr>
              <a:buSzPct val="110000"/>
              <a:buFont typeface="Wingdings" pitchFamily="2" charset="2"/>
              <a:buChar char="v"/>
              <a:defRPr/>
            </a:pP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Clr>
                <a:srgbClr val="CC0000"/>
              </a:buClr>
              <a:buSzPct val="110000"/>
              <a:buFont typeface="Wingdings" pitchFamily="2" charset="2"/>
              <a:buChar char="v"/>
              <a:defRPr/>
            </a:pP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celkový úhrn srážek se příliš nezmění, ale</a:t>
            </a:r>
            <a:b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 meziročně mohou velmi kolísat </a:t>
            </a:r>
            <a:r>
              <a:rPr 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(více než občasně  i přes 30%)</a:t>
            </a:r>
          </a:p>
          <a:p>
            <a:pPr>
              <a:buClr>
                <a:srgbClr val="CC0000"/>
              </a:buClr>
              <a:buSzPct val="110000"/>
              <a:buFont typeface="Wingdings" pitchFamily="2" charset="2"/>
              <a:buChar char="v"/>
              <a:defRPr/>
            </a:pP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buClr>
                <a:srgbClr val="CC0000"/>
              </a:buClr>
              <a:buSzPct val="110000"/>
              <a:buFont typeface="Wingdings" pitchFamily="2" charset="2"/>
              <a:buChar char="v"/>
              <a:defRPr/>
            </a:pPr>
            <a:r>
              <a:rPr 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dramaticky </a:t>
            </a:r>
            <a:r>
              <a:rPr lang="cs-CZ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 změní jejich distribuce a regionálně</a:t>
            </a:r>
          </a:p>
          <a:p>
            <a:pPr>
              <a:buClr>
                <a:srgbClr val="CC0000"/>
              </a:buClr>
              <a:buSzPct val="110000"/>
              <a:buFont typeface="Wingdings" pitchFamily="2" charset="2"/>
              <a:buChar char="v"/>
              <a:defRPr/>
            </a:pP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285750" indent="-285750">
              <a:buClr>
                <a:srgbClr val="CC0000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opakování 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„suchých let“ </a:t>
            </a:r>
            <a:r>
              <a:rPr lang="cs-CZ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??</a:t>
            </a:r>
          </a:p>
          <a:p>
            <a:pPr marL="457200" indent="-457200">
              <a:buClr>
                <a:srgbClr val="CC0000"/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285750" indent="-285750">
              <a:buClr>
                <a:srgbClr val="CC0000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cs-CZ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výrazně se zvýší evapotranspirace a výpar</a:t>
            </a:r>
            <a:endParaRPr lang="cs-CZ" sz="1600" b="1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457200" indent="-457200">
              <a:buClr>
                <a:srgbClr val="CC0000"/>
              </a:buClr>
              <a:buSzPct val="110000"/>
              <a:buFont typeface="Wingdings" panose="05000000000000000000" pitchFamily="2" charset="2"/>
              <a:buChar char="v"/>
              <a:defRPr/>
            </a:pPr>
            <a:endParaRPr lang="cs-CZ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buClr>
                <a:srgbClr val="CC0000"/>
              </a:buClr>
              <a:buSzPct val="110000"/>
              <a:defRPr/>
            </a:pP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ZAPOMEŇTE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 PRŮMĚRY </a:t>
            </a:r>
            <a:r>
              <a:rPr lang="cs-CZ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 </a:t>
            </a:r>
            <a:r>
              <a:rPr lang="cs-CZ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ROZHODNOU EXTRÉMY </a:t>
            </a:r>
          </a:p>
        </p:txBody>
      </p:sp>
    </p:spTree>
    <p:extLst>
      <p:ext uri="{BB962C8B-B14F-4D97-AF65-F5344CB8AC3E}">
        <p14:creationId xmlns:p14="http://schemas.microsoft.com/office/powerpoint/2010/main" val="21526013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ijn documenten\ubp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887" y="1575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9380" y="-24340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b="1" dirty="0" smtClean="0">
                <a:solidFill>
                  <a:srgbClr val="0000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cs-CZ" sz="2000" b="1" i="1" dirty="0" smtClean="0">
                <a:solidFill>
                  <a:srgbClr val="CC0000"/>
                </a:solidFill>
                <a:latin typeface="Times New Roman" charset="0"/>
              </a:rPr>
              <a:t>VPÚ </a:t>
            </a:r>
            <a:r>
              <a:rPr lang="cs-CZ" sz="2000" b="1" i="1" dirty="0">
                <a:solidFill>
                  <a:srgbClr val="CC0000"/>
                </a:solidFill>
                <a:latin typeface="Times New Roman" charset="0"/>
              </a:rPr>
              <a:t>Skalský dvůr 2019</a:t>
            </a:r>
            <a:r>
              <a:rPr lang="cs-CZ" sz="2800" dirty="0"/>
              <a:t/>
            </a:r>
            <a:br>
              <a:rPr lang="cs-CZ" sz="2800" dirty="0"/>
            </a:b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0000777\Documents\Rukopisy\Přednášky\sucho 2017 - brambory\IMG013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6" y="1340950"/>
            <a:ext cx="4127404" cy="261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7030" y="44197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Nedostatek vody v půdě</a:t>
            </a: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- sucho zemědělské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11" name="Picture 4" descr="C:\Users\10000777\Documents\výuka university\nádrže za sucha 2018\Mostiště\Konec vzdutí\VD Mostiště - konec vzdutí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64055"/>
            <a:ext cx="4213907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78753" y="42570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Sucho hydrologické – nedostatek vodních zdrojů</a:t>
            </a:r>
          </a:p>
          <a:p>
            <a:pPr algn="ctr"/>
            <a:endParaRPr lang="cs-CZ" dirty="0"/>
          </a:p>
        </p:txBody>
      </p:sp>
      <p:pic>
        <p:nvPicPr>
          <p:cNvPr id="13" name="Picture 2" descr="D:\IMG_40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82753"/>
            <a:ext cx="4904645" cy="18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10000777\Documents\s.p. Povodí\sucho 2019\foto a data PLA\Pařížov 8-2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90" y="4221088"/>
            <a:ext cx="3835132" cy="244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720539" y="3394679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Hubenov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36296" y="6080837"/>
            <a:ext cx="1693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Pařížov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0603" y="608083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Kréta 2018 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96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74482" y="3170468"/>
            <a:ext cx="5950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rgbClr val="FFFF00"/>
                </a:solidFill>
              </a:rPr>
              <a:t>rok</a:t>
            </a:r>
            <a:endParaRPr lang="cs-CZ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897603"/>
              </p:ext>
            </p:extLst>
          </p:nvPr>
        </p:nvGraphicFramePr>
        <p:xfrm>
          <a:off x="107504" y="1484784"/>
          <a:ext cx="8748972" cy="4908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838"/>
                <a:gridCol w="543023"/>
                <a:gridCol w="623181"/>
                <a:gridCol w="623181"/>
                <a:gridCol w="623181"/>
                <a:gridCol w="623181"/>
                <a:gridCol w="623181"/>
                <a:gridCol w="622301"/>
                <a:gridCol w="623181"/>
                <a:gridCol w="623181"/>
                <a:gridCol w="623181"/>
                <a:gridCol w="623181"/>
                <a:gridCol w="623181"/>
              </a:tblGrid>
              <a:tr h="441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rgbClr val="FFFF00"/>
                          </a:solidFill>
                          <a:effectLst/>
                        </a:rPr>
                        <a:t>rok</a:t>
                      </a:r>
                      <a:endParaRPr lang="cs-CZ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FFFF00"/>
                          </a:solidFill>
                          <a:effectLst/>
                        </a:rPr>
                        <a:t>2017</a:t>
                      </a: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FFFF00"/>
                          </a:solidFill>
                          <a:effectLst/>
                        </a:rPr>
                        <a:t>2018</a:t>
                      </a: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solidFill>
                            <a:srgbClr val="FFFF00"/>
                          </a:solidFill>
                          <a:effectLst/>
                        </a:rPr>
                        <a:t>2019</a:t>
                      </a: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2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556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rgbClr val="FFFF00"/>
                          </a:solidFill>
                          <a:effectLst/>
                        </a:rPr>
                        <a:t>měsíce</a:t>
                      </a:r>
                      <a:endParaRPr lang="cs-CZ" sz="16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VIII.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IX.</a:t>
                      </a:r>
                      <a:endParaRPr lang="cs-CZ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Vranov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55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Vír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69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effectLst/>
                        </a:rPr>
                        <a:t>Hubenov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69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Pastviny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699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 smtClean="0">
                          <a:solidFill>
                            <a:srgbClr val="FFFF00"/>
                          </a:solidFill>
                          <a:effectLst/>
                        </a:rPr>
                        <a:t>Vrchlice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83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556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Rozkoš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98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cs-CZ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cs-CZ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79512" y="9087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/>
                </a:solidFill>
              </a:rPr>
              <a:t>Vývoj zásobních objemů vody v několika přehradních nádržích</a:t>
            </a:r>
            <a:endParaRPr lang="cs-CZ" b="1" dirty="0">
              <a:solidFill>
                <a:schemeClr val="accent6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67744" y="1169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1600" b="1" i="1" dirty="0">
                <a:solidFill>
                  <a:srgbClr val="CC0000"/>
                </a:solidFill>
                <a:latin typeface="Times New Roman" charset="0"/>
              </a:rPr>
            </a:br>
            <a:r>
              <a:rPr lang="cs-CZ" sz="16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r>
              <a:rPr lang="cs-CZ" sz="2000" dirty="0"/>
              <a:t/>
            </a:r>
            <a:br>
              <a:rPr lang="cs-CZ" sz="2000" dirty="0"/>
            </a:b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4504515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22114"/>
          </a:xfrm>
        </p:spPr>
        <p:txBody>
          <a:bodyPr/>
          <a:lstStyle/>
          <a:p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r>
              <a:rPr lang="cs-CZ" sz="3200" dirty="0"/>
              <a:t/>
            </a:r>
            <a:br>
              <a:rPr lang="cs-CZ" sz="3200" dirty="0"/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snaha o zvýšení minimálních průtoků </a:t>
            </a:r>
            <a: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(především pod akumulacemi vody </a:t>
            </a:r>
            <a:b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přehradních nádržích) </a:t>
            </a:r>
            <a:b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stavu vývoje klimatu opravdu racionální???</a:t>
            </a:r>
          </a:p>
          <a:p>
            <a:pPr marL="0" indent="0" algn="ctr">
              <a:buNone/>
            </a:pPr>
            <a:endParaRPr lang="cs-CZ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zásadě se jedná o urychlení odtoku vody </a:t>
            </a:r>
            <a:b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našeho území….</a:t>
            </a:r>
            <a:endParaRPr lang="cs-CZ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4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048"/>
          </a:xfrm>
        </p:spPr>
        <p:txBody>
          <a:bodyPr/>
          <a:lstStyle/>
          <a:p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i="1" dirty="0">
                <a:solidFill>
                  <a:srgbClr val="CC0000"/>
                </a:solidFill>
                <a:latin typeface="Times New Roman" charset="0"/>
              </a:rPr>
              <a:t/>
            </a:r>
            <a:br>
              <a:rPr lang="cs-CZ" sz="2400" b="1" i="1" dirty="0">
                <a:solidFill>
                  <a:srgbClr val="CC0000"/>
                </a:solidFill>
                <a:latin typeface="Times New Roman" charset="0"/>
              </a:rPr>
            </a:br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r>
              <a:rPr lang="cs-CZ" sz="3200" dirty="0"/>
              <a:t/>
            </a:r>
            <a:br>
              <a:rPr lang="cs-CZ" sz="3200" dirty="0"/>
            </a:br>
            <a:endParaRPr lang="cs-CZ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64705"/>
            <a:ext cx="85056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Stav naplněnosti významných přehradních nádrží – květen 2019 </a:t>
            </a:r>
            <a:br>
              <a:rPr lang="cs-CZ" sz="2000" b="1" dirty="0" smtClean="0"/>
            </a:br>
            <a:r>
              <a:rPr lang="cs-CZ" sz="2000" b="1" i="1" dirty="0" smtClean="0"/>
              <a:t>(Zdroj: s. p. Povodí)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sz="2000" b="1" dirty="0" smtClean="0"/>
          </a:p>
          <a:p>
            <a:pPr algn="ctr"/>
            <a:endParaRPr lang="cs-CZ" sz="2000" b="1" dirty="0" smtClean="0"/>
          </a:p>
          <a:p>
            <a:pPr algn="ctr"/>
            <a:r>
              <a:rPr lang="cs-CZ" sz="2000" b="1" dirty="0" smtClean="0"/>
              <a:t>Situace podzemních zdrojů vody </a:t>
            </a:r>
            <a:r>
              <a:rPr lang="cs-CZ" sz="2000" b="1" i="1" dirty="0" smtClean="0"/>
              <a:t>(Zdroj: ČHMÚ)</a:t>
            </a:r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211366"/>
              </p:ext>
            </p:extLst>
          </p:nvPr>
        </p:nvGraphicFramePr>
        <p:xfrm>
          <a:off x="467541" y="1535350"/>
          <a:ext cx="814562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5"/>
                <a:gridCol w="2592288"/>
                <a:gridCol w="2745022"/>
              </a:tblGrid>
              <a:tr h="30273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Vodárenské nádrže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Víceúčelové nádrže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56288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Naplněnost zásobního prostoru (rozmezí %)</a:t>
                      </a:r>
                      <a:endParaRPr lang="cs-CZ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85 - 100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65 - 100</a:t>
                      </a:r>
                      <a:endParaRPr lang="cs-CZ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6" y="3140968"/>
            <a:ext cx="22300817" cy="386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7323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5976664" cy="389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07615"/>
              </p:ext>
            </p:extLst>
          </p:nvPr>
        </p:nvGraphicFramePr>
        <p:xfrm>
          <a:off x="160937" y="4869160"/>
          <a:ext cx="896448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350"/>
                <a:gridCol w="1008112"/>
                <a:gridCol w="1008112"/>
                <a:gridCol w="1944216"/>
                <a:gridCol w="1780615"/>
                <a:gridCol w="1494081"/>
              </a:tblGrid>
              <a:tr h="610714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Velký pokles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pokles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Stagnace nebo pokles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Stagnace nebo vzestup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vzestup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851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Mělké vrty (%)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66851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Prameny (%)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732240" y="249289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/>
              <a:t>Data ČHMÚ</a:t>
            </a:r>
          </a:p>
          <a:p>
            <a:pPr algn="ctr"/>
            <a:r>
              <a:rPr lang="cs-CZ" b="1" i="1" dirty="0" smtClean="0"/>
              <a:t>(IX. 2019)</a:t>
            </a:r>
            <a:endParaRPr lang="cs-CZ" b="1" i="1" dirty="0"/>
          </a:p>
        </p:txBody>
      </p:sp>
      <p:sp>
        <p:nvSpPr>
          <p:cNvPr id="5" name="Ovál 4"/>
          <p:cNvSpPr/>
          <p:nvPr/>
        </p:nvSpPr>
        <p:spPr>
          <a:xfrm>
            <a:off x="201681" y="4223124"/>
            <a:ext cx="625903" cy="552324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288906" y="4210655"/>
            <a:ext cx="612068" cy="552324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43608" y="4223124"/>
            <a:ext cx="2988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Mimořádně podnormální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01351" y="4210655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5050"/>
                </a:solidFill>
              </a:rPr>
              <a:t>Silně podnormální</a:t>
            </a:r>
            <a:endParaRPr lang="cs-CZ" sz="2000" b="1" dirty="0">
              <a:solidFill>
                <a:srgbClr val="FF5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3708" y="0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0147987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r>
              <a:rPr lang="cs-CZ" sz="1800" b="1" i="1" dirty="0" smtClean="0">
                <a:solidFill>
                  <a:srgbClr val="CC0000"/>
                </a:solidFill>
                <a:latin typeface="Times New Roman" charset="0"/>
              </a:rPr>
              <a:t>VPÚ </a:t>
            </a:r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Skalský dvůr 2019</a:t>
            </a:r>
            <a:endParaRPr lang="cs-CZ" sz="1800" dirty="0"/>
          </a:p>
        </p:txBody>
      </p:sp>
      <p:graphicFrame>
        <p:nvGraphicFramePr>
          <p:cNvPr id="3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14538"/>
              </p:ext>
            </p:extLst>
          </p:nvPr>
        </p:nvGraphicFramePr>
        <p:xfrm>
          <a:off x="406781" y="2780928"/>
          <a:ext cx="8137277" cy="2773612"/>
        </p:xfrm>
        <a:graphic>
          <a:graphicData uri="http://schemas.openxmlformats.org/drawingml/2006/table">
            <a:tbl>
              <a:tblPr/>
              <a:tblGrid>
                <a:gridCol w="1560903"/>
                <a:gridCol w="1368002"/>
                <a:gridCol w="1229754"/>
                <a:gridCol w="1229755"/>
                <a:gridCol w="1519108"/>
                <a:gridCol w="1229755"/>
              </a:tblGrid>
              <a:tr h="87641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scénář</a:t>
                      </a:r>
                    </a:p>
                  </a:txBody>
                  <a:tcPr marL="91453" marR="91453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 nezabezpečených odběrů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184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Vltavy,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Labe,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Ohře,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Moravy,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Povodí Odry, s.p.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87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střední</a:t>
                      </a:r>
                    </a:p>
                  </a:txBody>
                  <a:tcPr marL="91453" marR="91453"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53-63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</a:t>
                      </a: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lang="cs-CZ" sz="2800" b="1" kern="1200" baseline="300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53" marR="91453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95186" y="836712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rgbClr val="C00000"/>
                </a:solidFill>
                <a:latin typeface="Times New Roman" pitchFamily="18" charset="0"/>
              </a:rPr>
              <a:t>Po r. 2050 lze očekávat nenaplnění povolených objemů v jednotlivých </a:t>
            </a:r>
            <a:r>
              <a:rPr lang="cs-CZ" altLang="cs-CZ" sz="2400" b="1" dirty="0" smtClean="0">
                <a:solidFill>
                  <a:srgbClr val="C00000"/>
                </a:solidFill>
                <a:latin typeface="Times New Roman" pitchFamily="18" charset="0"/>
              </a:rPr>
              <a:t>povodích i při „průměrném scénáři“ vývoje klimatu (předpoklad byl +1 až + 1,5 st. C nárůst teploty po r. 2040 – 50, ale to je již nynější stav!)</a:t>
            </a:r>
            <a:endParaRPr lang="cs-CZ" altLang="cs-CZ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39575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8338" y="404813"/>
            <a:ext cx="7772400" cy="792162"/>
          </a:xfrm>
        </p:spPr>
        <p:txBody>
          <a:bodyPr/>
          <a:lstStyle/>
          <a:p>
            <a:pPr>
              <a:defRPr/>
            </a:pP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Současné rozložení 65 lokalit územního hájení v Generelu</a:t>
            </a:r>
            <a:endParaRPr lang="cs-CZ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7" b="4015"/>
          <a:stretch>
            <a:fillRect/>
          </a:stretch>
        </p:blipFill>
        <p:spPr bwMode="auto">
          <a:xfrm>
            <a:off x="251520" y="1154416"/>
            <a:ext cx="8621253" cy="557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79613" y="161925"/>
            <a:ext cx="56880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800" b="1" i="1" dirty="0">
                <a:solidFill>
                  <a:srgbClr val="CC0000"/>
                </a:solidFill>
                <a:latin typeface="Times New Roman" charset="0"/>
              </a:rPr>
              <a:t>VPÚ Skalský dvůr 2019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3477117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11561</TotalTime>
  <Words>760</Words>
  <Application>Microsoft Office PowerPoint</Application>
  <PresentationFormat>Předvádění na obrazovce (4:3)</PresentationFormat>
  <Paragraphs>438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Default Design</vt:lpstr>
      <vt:lpstr>Prezentace aplikace PowerPoint</vt:lpstr>
      <vt:lpstr>  VPÚ Skalský dvůr 2019 </vt:lpstr>
      <vt:lpstr> VPÚ Skalský dvůr 2019 </vt:lpstr>
      <vt:lpstr>Prezentace aplikace PowerPoint</vt:lpstr>
      <vt:lpstr>VPÚ Skalský dvůr 2019 </vt:lpstr>
      <vt:lpstr>  VPÚ Skalský dvůr 2019 </vt:lpstr>
      <vt:lpstr>Prezentace aplikace PowerPoint</vt:lpstr>
      <vt:lpstr>VPÚ Skalský dvůr 2019</vt:lpstr>
      <vt:lpstr> Současné rozložení 65 lokalit územního hájení v Generelu</vt:lpstr>
      <vt:lpstr> Vývoj počtu územně hájených lokalit pro možnosti výstavby přehradních nádrží v ČR</vt:lpstr>
      <vt:lpstr>Současný stav projednávání návrhu na zvýšení počtu územ ně hájených lokalit v Generelu LAPV</vt:lpstr>
      <vt:lpstr> Postoj k výroku, zda by stát měl vybudovat více vodárenských nádrží, aby zajistil dostatek vody v průzkumu pro Ministerstvo zemědělství z r. 2016 … a nyní o nárůstu podporovatelů není pochyb! </vt:lpstr>
      <vt:lpstr>Prezentace aplikace PowerPoint</vt:lpstr>
      <vt:lpstr>Prezentace aplikace PowerPoint</vt:lpstr>
      <vt:lpstr> VPÚ Skalský dvůr 2019 </vt:lpstr>
      <vt:lpstr>VPÚ Skalský dvůr 2019</vt:lpstr>
      <vt:lpstr>  VPÚ Skalský dvůr 2019   </vt:lpstr>
    </vt:vector>
  </TitlesOfParts>
  <Company>Tesnov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SYS</dc:creator>
  <cp:lastModifiedBy>Punčochář Pavel</cp:lastModifiedBy>
  <cp:revision>1170</cp:revision>
  <cp:lastPrinted>2019-10-07T05:34:12Z</cp:lastPrinted>
  <dcterms:created xsi:type="dcterms:W3CDTF">2004-03-26T08:05:01Z</dcterms:created>
  <dcterms:modified xsi:type="dcterms:W3CDTF">2019-10-07T05:57:48Z</dcterms:modified>
</cp:coreProperties>
</file>