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  <p:sldMasterId id="2147483661" r:id="rId2"/>
  </p:sldMasterIdLst>
  <p:notesMasterIdLst>
    <p:notesMasterId r:id="rId23"/>
  </p:notesMasterIdLst>
  <p:handoutMasterIdLst>
    <p:handoutMasterId r:id="rId24"/>
  </p:handoutMasterIdLst>
  <p:sldIdLst>
    <p:sldId id="270" r:id="rId3"/>
    <p:sldId id="271" r:id="rId4"/>
    <p:sldId id="269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83" r:id="rId13"/>
    <p:sldId id="433" r:id="rId14"/>
    <p:sldId id="357" r:id="rId15"/>
    <p:sldId id="434" r:id="rId16"/>
    <p:sldId id="435" r:id="rId17"/>
    <p:sldId id="440" r:id="rId18"/>
    <p:sldId id="437" r:id="rId19"/>
    <p:sldId id="279" r:id="rId20"/>
    <p:sldId id="280" r:id="rId21"/>
    <p:sldId id="268" r:id="rId22"/>
  </p:sldIdLst>
  <p:sldSz cx="13004800" cy="9753600"/>
  <p:notesSz cx="6797675" cy="99266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068">
          <p15:clr>
            <a:srgbClr val="A4A3A4"/>
          </p15:clr>
        </p15:guide>
        <p15:guide id="2" pos="7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C143"/>
    <a:srgbClr val="66D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 varScale="1">
        <p:scale>
          <a:sx n="48" d="100"/>
          <a:sy n="48" d="100"/>
        </p:scale>
        <p:origin x="1434" y="36"/>
      </p:cViewPr>
      <p:guideLst>
        <p:guide orient="horz" pos="5068"/>
        <p:guide pos="785"/>
      </p:guideLst>
    </p:cSldViewPr>
  </p:slideViewPr>
  <p:outlineViewPr>
    <p:cViewPr>
      <p:scale>
        <a:sx n="33" d="100"/>
        <a:sy n="33" d="100"/>
      </p:scale>
      <p:origin x="0" y="432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r">
              <a:defRPr sz="1200"/>
            </a:lvl1pPr>
          </a:lstStyle>
          <a:p>
            <a:pPr>
              <a:defRPr/>
            </a:pPr>
            <a:fld id="{341DE077-EFAD-45F7-9648-23A848E86495}" type="datetimeFigureOut">
              <a:rPr lang="cs-CZ"/>
              <a:pPr>
                <a:defRPr/>
              </a:pPr>
              <a:t>07.06.2019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r">
              <a:defRPr sz="1200"/>
            </a:lvl1pPr>
          </a:lstStyle>
          <a:p>
            <a:pPr>
              <a:defRPr/>
            </a:pPr>
            <a:fld id="{804138DD-3E93-4CB8-9D96-82F3872D97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14267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275" tIns="45638" rIns="91275" bIns="45638" rtlCol="0"/>
          <a:lstStyle>
            <a:lvl1pPr algn="r">
              <a:defRPr sz="1200"/>
            </a:lvl1pPr>
          </a:lstStyle>
          <a:p>
            <a:pPr>
              <a:defRPr/>
            </a:pPr>
            <a:fld id="{AC9FFA57-19BB-4AB4-989A-C6B18F6795E6}" type="datetimeFigureOut">
              <a:rPr lang="cs-CZ"/>
              <a:pPr>
                <a:defRPr/>
              </a:pPr>
              <a:t>07.06.2019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5" tIns="45638" rIns="91275" bIns="45638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275" tIns="45638" rIns="91275" bIns="45638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lIns="91275" tIns="45638" rIns="91275" bIns="45638" rtlCol="0" anchor="b"/>
          <a:lstStyle>
            <a:lvl1pPr algn="r">
              <a:defRPr sz="1200"/>
            </a:lvl1pPr>
          </a:lstStyle>
          <a:p>
            <a:pPr>
              <a:defRPr/>
            </a:pPr>
            <a:fld id="{7BEC0968-DD2B-40FF-B311-5D8530236E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96757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4BC5016-DCB5-4C9D-94DF-6E34CFF6E3EF}" type="slidenum">
              <a:rPr lang="cs-CZ" altLang="cs-CZ" sz="1200" smtClean="0"/>
              <a:pPr/>
              <a:t>1</a:t>
            </a:fld>
            <a:endParaRPr lang="cs-CZ" altLang="cs-CZ" sz="1200"/>
          </a:p>
        </p:txBody>
      </p:sp>
    </p:spTree>
    <p:extLst>
      <p:ext uri="{BB962C8B-B14F-4D97-AF65-F5344CB8AC3E}">
        <p14:creationId xmlns:p14="http://schemas.microsoft.com/office/powerpoint/2010/main" val="1921964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>
            <a:lvl1pPr algn="ctr">
              <a:defRPr sz="5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 sz="4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040273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8554893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118600" y="1257300"/>
            <a:ext cx="2616200" cy="60960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70000" y="1257300"/>
            <a:ext cx="7696200" cy="60960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74523653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75360" y="3029939"/>
            <a:ext cx="11054080" cy="2090702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50720" y="5527040"/>
            <a:ext cx="9103360" cy="2492587"/>
          </a:xfrm>
        </p:spPr>
        <p:txBody>
          <a:bodyPr/>
          <a:lstStyle>
            <a:lvl1pPr marL="0" indent="0" algn="ctr">
              <a:buNone/>
              <a:defRPr/>
            </a:lvl1pPr>
            <a:lvl2pPr marL="650230" indent="0" algn="ctr">
              <a:buNone/>
              <a:defRPr/>
            </a:lvl2pPr>
            <a:lvl3pPr marL="1300460" indent="0" algn="ctr">
              <a:buNone/>
              <a:defRPr/>
            </a:lvl3pPr>
            <a:lvl4pPr marL="1950690" indent="0" algn="ctr">
              <a:buNone/>
              <a:defRPr/>
            </a:lvl4pPr>
            <a:lvl5pPr marL="2600919" indent="0" algn="ctr">
              <a:buNone/>
              <a:defRPr/>
            </a:lvl5pPr>
            <a:lvl6pPr marL="3251149" indent="0" algn="ctr">
              <a:buNone/>
              <a:defRPr/>
            </a:lvl6pPr>
            <a:lvl7pPr marL="3901379" indent="0" algn="ctr">
              <a:buNone/>
              <a:defRPr/>
            </a:lvl7pPr>
            <a:lvl8pPr marL="4551609" indent="0" algn="ctr">
              <a:buNone/>
              <a:defRPr/>
            </a:lvl8pPr>
            <a:lvl9pPr marL="5201839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29A555-808B-40C2-A12F-27C509998F6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64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859D43-A0D1-4B6A-AAF2-C64B64E0C954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818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7290" y="6267592"/>
            <a:ext cx="11054080" cy="1937173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7290" y="4133993"/>
            <a:ext cx="11054080" cy="2133599"/>
          </a:xfrm>
        </p:spPr>
        <p:txBody>
          <a:bodyPr anchor="b"/>
          <a:lstStyle>
            <a:lvl1pPr marL="0" indent="0">
              <a:buNone/>
              <a:defRPr sz="2800"/>
            </a:lvl1pPr>
            <a:lvl2pPr marL="650230" indent="0">
              <a:buNone/>
              <a:defRPr sz="2600"/>
            </a:lvl2pPr>
            <a:lvl3pPr marL="1300460" indent="0">
              <a:buNone/>
              <a:defRPr sz="2300"/>
            </a:lvl3pPr>
            <a:lvl4pPr marL="1950690" indent="0">
              <a:buNone/>
              <a:defRPr sz="2000"/>
            </a:lvl4pPr>
            <a:lvl5pPr marL="2600919" indent="0">
              <a:buNone/>
              <a:defRPr sz="2000"/>
            </a:lvl5pPr>
            <a:lvl6pPr marL="3251149" indent="0">
              <a:buNone/>
              <a:defRPr sz="2000"/>
            </a:lvl6pPr>
            <a:lvl7pPr marL="3901379" indent="0">
              <a:buNone/>
              <a:defRPr sz="2000"/>
            </a:lvl7pPr>
            <a:lvl8pPr marL="4551609" indent="0">
              <a:buNone/>
              <a:defRPr sz="2000"/>
            </a:lvl8pPr>
            <a:lvl9pPr marL="5201839" indent="0">
              <a:buNone/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3E4EAC-E287-47C8-B910-332BB6ECD62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60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50240" y="2275841"/>
            <a:ext cx="5743787" cy="6436925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610773" y="2275841"/>
            <a:ext cx="5743787" cy="6436925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8DDE39-82B7-4F50-AB88-B8465372F5CA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6318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50240" y="2183272"/>
            <a:ext cx="5746045" cy="90988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0230" indent="0">
              <a:buNone/>
              <a:defRPr sz="2800" b="1"/>
            </a:lvl2pPr>
            <a:lvl3pPr marL="1300460" indent="0">
              <a:buNone/>
              <a:defRPr sz="2600" b="1"/>
            </a:lvl3pPr>
            <a:lvl4pPr marL="1950690" indent="0">
              <a:buNone/>
              <a:defRPr sz="2300" b="1"/>
            </a:lvl4pPr>
            <a:lvl5pPr marL="2600919" indent="0">
              <a:buNone/>
              <a:defRPr sz="2300" b="1"/>
            </a:lvl5pPr>
            <a:lvl6pPr marL="3251149" indent="0">
              <a:buNone/>
              <a:defRPr sz="2300" b="1"/>
            </a:lvl6pPr>
            <a:lvl7pPr marL="3901379" indent="0">
              <a:buNone/>
              <a:defRPr sz="2300" b="1"/>
            </a:lvl7pPr>
            <a:lvl8pPr marL="4551609" indent="0">
              <a:buNone/>
              <a:defRPr sz="2300" b="1"/>
            </a:lvl8pPr>
            <a:lvl9pPr marL="5201839" indent="0">
              <a:buNone/>
              <a:defRPr sz="23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0240" y="3093155"/>
            <a:ext cx="5746045" cy="5619610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606259" y="2183272"/>
            <a:ext cx="5748302" cy="90988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0230" indent="0">
              <a:buNone/>
              <a:defRPr sz="2800" b="1"/>
            </a:lvl2pPr>
            <a:lvl3pPr marL="1300460" indent="0">
              <a:buNone/>
              <a:defRPr sz="2600" b="1"/>
            </a:lvl3pPr>
            <a:lvl4pPr marL="1950690" indent="0">
              <a:buNone/>
              <a:defRPr sz="2300" b="1"/>
            </a:lvl4pPr>
            <a:lvl5pPr marL="2600919" indent="0">
              <a:buNone/>
              <a:defRPr sz="2300" b="1"/>
            </a:lvl5pPr>
            <a:lvl6pPr marL="3251149" indent="0">
              <a:buNone/>
              <a:defRPr sz="2300" b="1"/>
            </a:lvl6pPr>
            <a:lvl7pPr marL="3901379" indent="0">
              <a:buNone/>
              <a:defRPr sz="2300" b="1"/>
            </a:lvl7pPr>
            <a:lvl8pPr marL="4551609" indent="0">
              <a:buNone/>
              <a:defRPr sz="2300" b="1"/>
            </a:lvl8pPr>
            <a:lvl9pPr marL="5201839" indent="0">
              <a:buNone/>
              <a:defRPr sz="23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606259" y="3093155"/>
            <a:ext cx="5748302" cy="5619610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039061-712D-4250-8812-575DF3EB378B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8017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08B89-B606-47F0-A9F1-5368A7B2681D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4462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293E8-7CD5-4875-A13A-5E238B5C1F06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9385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241" y="388338"/>
            <a:ext cx="4278490" cy="165269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4516" y="388339"/>
            <a:ext cx="7270044" cy="8324427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50241" y="2041032"/>
            <a:ext cx="4278490" cy="6671734"/>
          </a:xfrm>
        </p:spPr>
        <p:txBody>
          <a:bodyPr/>
          <a:lstStyle>
            <a:lvl1pPr marL="0" indent="0">
              <a:buNone/>
              <a:defRPr sz="2000"/>
            </a:lvl1pPr>
            <a:lvl2pPr marL="650230" indent="0">
              <a:buNone/>
              <a:defRPr sz="1700"/>
            </a:lvl2pPr>
            <a:lvl3pPr marL="1300460" indent="0">
              <a:buNone/>
              <a:defRPr sz="1400"/>
            </a:lvl3pPr>
            <a:lvl4pPr marL="1950690" indent="0">
              <a:buNone/>
              <a:defRPr sz="1300"/>
            </a:lvl4pPr>
            <a:lvl5pPr marL="2600919" indent="0">
              <a:buNone/>
              <a:defRPr sz="1300"/>
            </a:lvl5pPr>
            <a:lvl6pPr marL="3251149" indent="0">
              <a:buNone/>
              <a:defRPr sz="1300"/>
            </a:lvl6pPr>
            <a:lvl7pPr marL="3901379" indent="0">
              <a:buNone/>
              <a:defRPr sz="1300"/>
            </a:lvl7pPr>
            <a:lvl8pPr marL="4551609" indent="0">
              <a:buNone/>
              <a:defRPr sz="1300"/>
            </a:lvl8pPr>
            <a:lvl9pPr marL="5201839" indent="0">
              <a:buNone/>
              <a:defRPr sz="13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E9B284-78AB-43A3-BBC0-3AD5F0AFC861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54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70000" y="2284512"/>
            <a:ext cx="10464800" cy="57609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203210245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9032" y="6827520"/>
            <a:ext cx="7802880" cy="806027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549032" y="871502"/>
            <a:ext cx="7802880" cy="5852160"/>
          </a:xfrm>
        </p:spPr>
        <p:txBody>
          <a:bodyPr/>
          <a:lstStyle>
            <a:lvl1pPr marL="0" indent="0">
              <a:buNone/>
              <a:defRPr sz="4600"/>
            </a:lvl1pPr>
            <a:lvl2pPr marL="650230" indent="0">
              <a:buNone/>
              <a:defRPr sz="4000"/>
            </a:lvl2pPr>
            <a:lvl3pPr marL="1300460" indent="0">
              <a:buNone/>
              <a:defRPr sz="3400"/>
            </a:lvl3pPr>
            <a:lvl4pPr marL="1950690" indent="0">
              <a:buNone/>
              <a:defRPr sz="2800"/>
            </a:lvl4pPr>
            <a:lvl5pPr marL="2600919" indent="0">
              <a:buNone/>
              <a:defRPr sz="2800"/>
            </a:lvl5pPr>
            <a:lvl6pPr marL="3251149" indent="0">
              <a:buNone/>
              <a:defRPr sz="2800"/>
            </a:lvl6pPr>
            <a:lvl7pPr marL="3901379" indent="0">
              <a:buNone/>
              <a:defRPr sz="2800"/>
            </a:lvl7pPr>
            <a:lvl8pPr marL="4551609" indent="0">
              <a:buNone/>
              <a:defRPr sz="2800"/>
            </a:lvl8pPr>
            <a:lvl9pPr marL="5201839" indent="0">
              <a:buNone/>
              <a:defRPr sz="28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549032" y="7633547"/>
            <a:ext cx="7802880" cy="1144693"/>
          </a:xfrm>
        </p:spPr>
        <p:txBody>
          <a:bodyPr/>
          <a:lstStyle>
            <a:lvl1pPr marL="0" indent="0">
              <a:buNone/>
              <a:defRPr sz="2000"/>
            </a:lvl1pPr>
            <a:lvl2pPr marL="650230" indent="0">
              <a:buNone/>
              <a:defRPr sz="1700"/>
            </a:lvl2pPr>
            <a:lvl3pPr marL="1300460" indent="0">
              <a:buNone/>
              <a:defRPr sz="1400"/>
            </a:lvl3pPr>
            <a:lvl4pPr marL="1950690" indent="0">
              <a:buNone/>
              <a:defRPr sz="1300"/>
            </a:lvl4pPr>
            <a:lvl5pPr marL="2600919" indent="0">
              <a:buNone/>
              <a:defRPr sz="1300"/>
            </a:lvl5pPr>
            <a:lvl6pPr marL="3251149" indent="0">
              <a:buNone/>
              <a:defRPr sz="1300"/>
            </a:lvl6pPr>
            <a:lvl7pPr marL="3901379" indent="0">
              <a:buNone/>
              <a:defRPr sz="1300"/>
            </a:lvl7pPr>
            <a:lvl8pPr marL="4551609" indent="0">
              <a:buNone/>
              <a:defRPr sz="1300"/>
            </a:lvl8pPr>
            <a:lvl9pPr marL="5201839" indent="0">
              <a:buNone/>
              <a:defRPr sz="13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FE38DF-E2AD-4D37-A2B1-AC69FAD59F8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3062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A0D631-C24C-402A-A1E9-D470ECC19269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305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428480" y="390597"/>
            <a:ext cx="2926080" cy="8322169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50240" y="390597"/>
            <a:ext cx="8561493" cy="8322169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99A0FD-4613-4B91-914F-24FF39C4DDF9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3620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650240" y="390597"/>
            <a:ext cx="11704320" cy="8322169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0240" y="8882098"/>
            <a:ext cx="3034453" cy="677333"/>
          </a:xfrm>
        </p:spPr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4443307" y="8882098"/>
            <a:ext cx="4118187" cy="677333"/>
          </a:xfrm>
        </p:spPr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9320107" y="8882098"/>
            <a:ext cx="3034453" cy="677333"/>
          </a:xfrm>
        </p:spPr>
        <p:txBody>
          <a:bodyPr/>
          <a:lstStyle>
            <a:lvl1pPr>
              <a:defRPr/>
            </a:lvl1pPr>
          </a:lstStyle>
          <a:p>
            <a:fld id="{8EBBAB3D-69F0-44FF-944C-7E71439398AD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1579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650240" y="390596"/>
            <a:ext cx="11704320" cy="16256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50240" y="2275840"/>
            <a:ext cx="5743787" cy="3108961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6610773" y="2275840"/>
            <a:ext cx="5743787" cy="3108961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650240" y="5601548"/>
            <a:ext cx="5743787" cy="311121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610773" y="5601548"/>
            <a:ext cx="5743787" cy="311121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650240" y="8882098"/>
            <a:ext cx="3034453" cy="677333"/>
          </a:xfrm>
        </p:spPr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443307" y="8882098"/>
            <a:ext cx="4118187" cy="677333"/>
          </a:xfrm>
        </p:spPr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9320107" y="8882098"/>
            <a:ext cx="3034453" cy="677333"/>
          </a:xfrm>
        </p:spPr>
        <p:txBody>
          <a:bodyPr/>
          <a:lstStyle>
            <a:lvl1pPr>
              <a:defRPr/>
            </a:lvl1pPr>
          </a:lstStyle>
          <a:p>
            <a:fld id="{78AAA270-FBE7-4EE3-A4F6-F7A7B7618237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09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8653934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70000" y="2284413"/>
            <a:ext cx="5156200" cy="5761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78600" y="2284413"/>
            <a:ext cx="5156200" cy="57610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1129760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16658583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74997644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397015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49901592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>
                <a:sym typeface="Myriad Pro" charset="0"/>
              </a:rPr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36891705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338" y="0"/>
            <a:ext cx="13017501" cy="976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46188" y="2284413"/>
            <a:ext cx="10488612" cy="576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>
                <a:sym typeface="Myriad Pro" charset="0"/>
              </a:rPr>
              <a:t>Kliknutím lze upravit styly předlohy textu.</a:t>
            </a:r>
          </a:p>
          <a:p>
            <a:pPr lvl="1"/>
            <a:r>
              <a:rPr lang="cs-CZ" altLang="cs-CZ" dirty="0">
                <a:sym typeface="Myriad Pro" charset="0"/>
              </a:rPr>
              <a:t>Druhá úroveň</a:t>
            </a:r>
          </a:p>
          <a:p>
            <a:pPr lvl="2"/>
            <a:r>
              <a:rPr lang="cs-CZ" altLang="cs-CZ" dirty="0">
                <a:sym typeface="Myriad Pro" charset="0"/>
              </a:rPr>
              <a:t>Třetí úroveň</a:t>
            </a:r>
          </a:p>
          <a:p>
            <a:pPr lvl="3"/>
            <a:r>
              <a:rPr lang="cs-CZ" altLang="cs-CZ" dirty="0">
                <a:sym typeface="Myriad Pro" charset="0"/>
              </a:rPr>
              <a:t>Čtvrtá úroveň</a:t>
            </a:r>
          </a:p>
          <a:p>
            <a:pPr lvl="4"/>
            <a:r>
              <a:rPr lang="cs-CZ" altLang="cs-CZ" dirty="0">
                <a:sym typeface="Myriad Pro" charset="0"/>
              </a:rPr>
              <a:t>Pátá úroveň</a:t>
            </a:r>
            <a:endParaRPr lang="en-US" altLang="cs-CZ" dirty="0">
              <a:sym typeface="Myriad Pro" charset="0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484188"/>
            <a:ext cx="10464800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>
                <a:sym typeface="Myriad Pro Bold Cond" charset="0"/>
              </a:rPr>
              <a:t>Kliknutím lze upravit styl.</a:t>
            </a:r>
            <a:endParaRPr lang="en-US" altLang="cs-CZ" dirty="0">
              <a:sym typeface="Myriad Pro Bold Cond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7BC143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 Bold Cond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Myriad Pro Bold Cond" charset="0"/>
          <a:ea typeface="ヒラギノ角ゴ ProN W6" charset="0"/>
          <a:cs typeface="ヒラギノ角ゴ ProN W6" charset="0"/>
          <a:sym typeface="Myriad Pro Bold Cond" charset="0"/>
        </a:defRPr>
      </a:lvl9pPr>
    </p:titleStyle>
    <p:bodyStyle>
      <a:lvl1pPr marL="571500" indent="-571500" algn="l" rtl="0" eaLnBrk="1" fontAlgn="base" hangingPunct="1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1pPr>
      <a:lvl2pPr marL="1162050" indent="-533400" algn="l" defTabSz="1162050" rtl="0" eaLnBrk="1" fontAlgn="base" hangingPunct="1">
        <a:spcBef>
          <a:spcPct val="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2pPr>
      <a:lvl3pPr marL="1790700" indent="-571500" algn="l" rtl="0" eaLnBrk="1" fontAlgn="base" hangingPunct="1">
        <a:spcBef>
          <a:spcPct val="0"/>
        </a:spcBef>
        <a:spcAft>
          <a:spcPct val="0"/>
        </a:spcAft>
        <a:buChar char="-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3pPr>
      <a:lvl4pPr marL="2324100" indent="-571500" algn="l" rtl="0" eaLnBrk="1" fontAlgn="base" hangingPunct="1">
        <a:spcBef>
          <a:spcPct val="0"/>
        </a:spcBef>
        <a:spcAft>
          <a:spcPct val="0"/>
        </a:spcAft>
        <a:buFont typeface="Arial" charset="0"/>
        <a:buChar char="•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4pPr>
      <a:lvl5pPr marL="2781300" indent="-571500" algn="l" rtl="0" eaLnBrk="1" fontAlgn="base" hangingPunct="1">
        <a:spcBef>
          <a:spcPct val="0"/>
        </a:spcBef>
        <a:spcAft>
          <a:spcPct val="0"/>
        </a:spcAft>
        <a:buChar char="-"/>
        <a:defRPr sz="28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  <a:sym typeface="Myriad Pro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Myriad Pro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0240" y="390596"/>
            <a:ext cx="11704320" cy="162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046" tIns="65023" rIns="130046" bIns="6502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240" y="2275841"/>
            <a:ext cx="11704320" cy="643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046" tIns="65023" rIns="130046" bIns="650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0240" y="8882098"/>
            <a:ext cx="3034453" cy="67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046" tIns="65023" rIns="130046" bIns="65023" numCol="1" anchor="t" anchorCtr="0" compatLnSpc="1">
            <a:prstTxWarp prst="textNoShape">
              <a:avLst/>
            </a:prstTxWarp>
          </a:bodyPr>
          <a:lstStyle>
            <a:lvl1pPr>
              <a:defRPr sz="2000"/>
            </a:lvl1pPr>
          </a:lstStyle>
          <a:p>
            <a:pPr algn="l"/>
            <a:endParaRPr lang="cs-CZ"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43307" y="8882098"/>
            <a:ext cx="4118187" cy="67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046" tIns="65023" rIns="130046" bIns="65023" numCol="1" anchor="t" anchorCtr="0" compatLnSpc="1">
            <a:prstTxWarp prst="textNoShape">
              <a:avLst/>
            </a:prstTxWarp>
          </a:bodyPr>
          <a:lstStyle>
            <a:lvl1pPr algn="ctr">
              <a:defRPr sz="2000"/>
            </a:lvl1pPr>
          </a:lstStyle>
          <a:p>
            <a:endParaRPr lang="cs-CZ"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20107" y="8882098"/>
            <a:ext cx="3034453" cy="67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0046" tIns="65023" rIns="130046" bIns="65023" numCol="1" anchor="t" anchorCtr="0" compatLnSpc="1">
            <a:prstTxWarp prst="textNoShape">
              <a:avLst/>
            </a:prstTxWarp>
          </a:bodyPr>
          <a:lstStyle>
            <a:lvl1pPr algn="r">
              <a:defRPr sz="2000"/>
            </a:lvl1pPr>
          </a:lstStyle>
          <a:p>
            <a:fld id="{933EAA0F-48C2-4356-8319-AC63F85774D5}" type="slidenum">
              <a:rPr lang="cs-CZ">
                <a:latin typeface="Arial" charset="0"/>
                <a:ea typeface="+mn-ea"/>
                <a:cs typeface="+mn-cs"/>
              </a:rPr>
              <a:pPr/>
              <a:t>‹#›</a:t>
            </a:fld>
            <a:endParaRPr lang="cs-CZ"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6002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5pPr>
      <a:lvl6pPr marL="650230"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6pPr>
      <a:lvl7pPr marL="1300460"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7pPr>
      <a:lvl8pPr marL="1950690"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8pPr>
      <a:lvl9pPr marL="2600919" algn="ctr" rtl="0" fontAlgn="base">
        <a:spcBef>
          <a:spcPct val="0"/>
        </a:spcBef>
        <a:spcAft>
          <a:spcPct val="0"/>
        </a:spcAft>
        <a:defRPr sz="6300">
          <a:solidFill>
            <a:schemeClr val="tx2"/>
          </a:solidFill>
          <a:latin typeface="Arial" charset="0"/>
        </a:defRPr>
      </a:lvl9pPr>
    </p:titleStyle>
    <p:bodyStyle>
      <a:lvl1pPr marL="487672" indent="-487672" algn="l" rtl="0" fontAlgn="base">
        <a:spcBef>
          <a:spcPct val="20000"/>
        </a:spcBef>
        <a:spcAft>
          <a:spcPct val="0"/>
        </a:spcAft>
        <a:buChar char="•"/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56623" indent="-406394" algn="l" rtl="0" fontAlgn="base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</a:defRPr>
      </a:lvl2pPr>
      <a:lvl3pPr marL="1625575" indent="-325115" algn="l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75804" indent="-325115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926034" indent="-325115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76264" indent="-325115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226494" indent="-325115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876724" indent="-325115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526954" indent="-325115" algn="l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ser\Documents\NV%2061%20novelizace\NV%20povod&#237;\ASPI'&amp;link='401\2015%20Sb.%2523'&amp;ucin-k-dni='30.12.9999" TargetMode="Externa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C:\Documents and Settings\user\Plocha\NOVA_PREZENTACE\Prezentace.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33494" y="-325120"/>
            <a:ext cx="13871787" cy="10403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2499381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62187" y="0"/>
            <a:ext cx="11704320" cy="279964"/>
          </a:xfrm>
          <a:noFill/>
          <a:ln/>
        </p:spPr>
      </p:pic>
      <p:sp>
        <p:nvSpPr>
          <p:cNvPr id="172035" name="Text Box 4"/>
          <p:cNvSpPr txBox="1">
            <a:spLocks/>
          </p:cNvSpPr>
          <p:nvPr/>
        </p:nvSpPr>
        <p:spPr bwMode="auto">
          <a:xfrm>
            <a:off x="0" y="474135"/>
            <a:ext cx="13004800" cy="7468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130039" tIns="65020" rIns="130039" bIns="65020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b="1" dirty="0">
                <a:solidFill>
                  <a:srgbClr val="339933"/>
                </a:solidFill>
                <a:latin typeface="Arial" charset="0"/>
                <a:ea typeface="+mn-ea"/>
                <a:cs typeface="+mn-cs"/>
                <a:sym typeface="Gill Sans"/>
              </a:rPr>
              <a:t>Odpadní vody</a:t>
            </a:r>
          </a:p>
        </p:txBody>
      </p:sp>
      <p:sp>
        <p:nvSpPr>
          <p:cNvPr id="172038" name="Text Box 6"/>
          <p:cNvSpPr txBox="1">
            <a:spLocks noChangeArrowheads="1"/>
          </p:cNvSpPr>
          <p:nvPr/>
        </p:nvSpPr>
        <p:spPr bwMode="auto">
          <a:xfrm>
            <a:off x="0" y="1636440"/>
            <a:ext cx="13004800" cy="7887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39" tIns="65020" rIns="130039" bIns="65020">
            <a:spAutoFit/>
          </a:bodyPr>
          <a:lstStyle/>
          <a:p>
            <a:pPr algn="just"/>
            <a:r>
              <a:rPr lang="cs-CZ" sz="2800" b="1" dirty="0">
                <a:solidFill>
                  <a:srgbClr val="7030A0"/>
                </a:solidFill>
              </a:rPr>
              <a:t>Rozsáhlá novelizace § 38</a:t>
            </a:r>
          </a:p>
          <a:p>
            <a:pPr algn="just"/>
            <a:endParaRPr lang="cs-CZ" sz="2800" b="1" dirty="0">
              <a:solidFill>
                <a:srgbClr val="7030A0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dirty="0">
                <a:solidFill>
                  <a:srgbClr val="C00000"/>
                </a:solidFill>
              </a:rPr>
              <a:t>Za odpadní vody se považují i </a:t>
            </a:r>
            <a:r>
              <a:rPr lang="cs-CZ" sz="2800" b="1" dirty="0">
                <a:solidFill>
                  <a:schemeClr val="accent6"/>
                </a:solidFill>
              </a:rPr>
              <a:t>směsi srážkových a odpadních vod (od 2014 v zák. 274/2001 Sb. o VAK)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dirty="0">
                <a:solidFill>
                  <a:srgbClr val="C00000"/>
                </a:solidFill>
              </a:rPr>
              <a:t>Jakékoliv vody uvnitř  jednotné kanalizace včetně těch, které z jednotlivých částí kanalizace odtékají </a:t>
            </a:r>
            <a:r>
              <a:rPr lang="cs-CZ" sz="2800" b="1" dirty="0">
                <a:solidFill>
                  <a:schemeClr val="accent6"/>
                </a:solidFill>
              </a:rPr>
              <a:t>jsou vody odpadní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dirty="0">
                <a:solidFill>
                  <a:schemeClr val="accent6"/>
                </a:solidFill>
              </a:rPr>
              <a:t>K vypouštění OV</a:t>
            </a:r>
            <a:r>
              <a:rPr lang="cs-CZ" sz="2800" dirty="0">
                <a:solidFill>
                  <a:srgbClr val="C00000"/>
                </a:solidFill>
              </a:rPr>
              <a:t> do povrchových či podzemních vod </a:t>
            </a:r>
            <a:r>
              <a:rPr lang="cs-CZ" sz="2800" b="1" dirty="0">
                <a:solidFill>
                  <a:schemeClr val="accent6"/>
                </a:solidFill>
              </a:rPr>
              <a:t>je nutné </a:t>
            </a:r>
            <a:r>
              <a:rPr lang="cs-CZ" sz="2800" dirty="0">
                <a:solidFill>
                  <a:srgbClr val="C00000"/>
                </a:solidFill>
              </a:rPr>
              <a:t>povolení k nakládání s vodami dle § 8.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dirty="0">
                <a:solidFill>
                  <a:srgbClr val="C00000"/>
                </a:solidFill>
              </a:rPr>
              <a:t>Liberace vypouštění OV z odlehčovacích komor, chránících </a:t>
            </a:r>
            <a:r>
              <a:rPr lang="cs-CZ" sz="2800" b="1" dirty="0">
                <a:solidFill>
                  <a:schemeClr val="accent6"/>
                </a:solidFill>
              </a:rPr>
              <a:t>stoky</a:t>
            </a:r>
            <a:r>
              <a:rPr lang="cs-CZ" sz="2800" dirty="0">
                <a:solidFill>
                  <a:srgbClr val="C00000"/>
                </a:solidFill>
              </a:rPr>
              <a:t> jednotné kanalizace </a:t>
            </a:r>
            <a:r>
              <a:rPr lang="cs-CZ" sz="2800" dirty="0">
                <a:solidFill>
                  <a:schemeClr val="accent6"/>
                </a:solidFill>
              </a:rPr>
              <a:t>před hydraulickým přetížením </a:t>
            </a:r>
            <a:r>
              <a:rPr lang="cs-CZ" sz="2800" dirty="0">
                <a:solidFill>
                  <a:srgbClr val="C00000"/>
                </a:solidFill>
              </a:rPr>
              <a:t>(§ 8 odst. g) – zde není třeba povolení. Zůstává ale § 22 (nad 6000 m3/rok hlásit údaje o vypouštění)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dirty="0">
                <a:solidFill>
                  <a:srgbClr val="C00000"/>
                </a:solidFill>
              </a:rPr>
              <a:t>Jasné </a:t>
            </a:r>
            <a:r>
              <a:rPr lang="cs-CZ" sz="2800" dirty="0">
                <a:solidFill>
                  <a:schemeClr val="accent6"/>
                </a:solidFill>
              </a:rPr>
              <a:t>vymezení způsobů zneškodňování OV dle VZ </a:t>
            </a:r>
            <a:r>
              <a:rPr lang="cs-CZ" sz="2800" dirty="0">
                <a:solidFill>
                  <a:srgbClr val="C00000"/>
                </a:solidFill>
              </a:rPr>
              <a:t>– vypouštění do vod povrchových či podzemních nebo akumulace a odvoz na ČOV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dirty="0">
                <a:solidFill>
                  <a:srgbClr val="C00000"/>
                </a:solidFill>
              </a:rPr>
              <a:t>Vymezení </a:t>
            </a:r>
            <a:r>
              <a:rPr lang="cs-CZ" sz="2800" dirty="0">
                <a:solidFill>
                  <a:schemeClr val="accent6"/>
                </a:solidFill>
              </a:rPr>
              <a:t>dovážených OV</a:t>
            </a:r>
            <a:r>
              <a:rPr lang="cs-CZ" sz="2800" dirty="0">
                <a:solidFill>
                  <a:srgbClr val="C00000"/>
                </a:solidFill>
              </a:rPr>
              <a:t>, jež lze zneškodňovat na komunálních ČOV v režimu VZ – </a:t>
            </a:r>
            <a:r>
              <a:rPr lang="cs-CZ" sz="2800" b="1" dirty="0">
                <a:solidFill>
                  <a:schemeClr val="accent6"/>
                </a:solidFill>
              </a:rPr>
              <a:t>nutný soulad s KŘ. 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dirty="0">
                <a:solidFill>
                  <a:srgbClr val="C00000"/>
                </a:solidFill>
              </a:rPr>
              <a:t>Možnost zasakování OV z několika územně souvisejících staveb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dirty="0">
                <a:solidFill>
                  <a:srgbClr val="C00000"/>
                </a:solidFill>
              </a:rPr>
              <a:t>Bezodtoké jímky – účinnost 2021 ale </a:t>
            </a:r>
            <a:r>
              <a:rPr lang="cs-CZ" sz="2800" dirty="0">
                <a:solidFill>
                  <a:schemeClr val="accent6"/>
                </a:solidFill>
              </a:rPr>
              <a:t>zneškodnění již od 2019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dirty="0">
                <a:solidFill>
                  <a:srgbClr val="C00000"/>
                </a:solidFill>
              </a:rPr>
              <a:t>Limity v povolení – objem, koncentrace (účinnost), </a:t>
            </a:r>
            <a:r>
              <a:rPr lang="cs-CZ" sz="2800" dirty="0">
                <a:solidFill>
                  <a:schemeClr val="accent6"/>
                </a:solidFill>
              </a:rPr>
              <a:t>množství znečištění</a:t>
            </a:r>
          </a:p>
        </p:txBody>
      </p:sp>
    </p:spTree>
    <p:extLst>
      <p:ext uri="{BB962C8B-B14F-4D97-AF65-F5344CB8AC3E}">
        <p14:creationId xmlns:p14="http://schemas.microsoft.com/office/powerpoint/2010/main" val="1304936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62187" y="0"/>
            <a:ext cx="11704320" cy="279964"/>
          </a:xfrm>
          <a:noFill/>
          <a:ln/>
        </p:spPr>
      </p:pic>
      <p:sp>
        <p:nvSpPr>
          <p:cNvPr id="172035" name="Text Box 4"/>
          <p:cNvSpPr txBox="1">
            <a:spLocks/>
          </p:cNvSpPr>
          <p:nvPr/>
        </p:nvSpPr>
        <p:spPr bwMode="auto">
          <a:xfrm>
            <a:off x="0" y="474135"/>
            <a:ext cx="13004800" cy="7468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130039" tIns="65020" rIns="130039" bIns="65020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b="1" dirty="0">
                <a:solidFill>
                  <a:srgbClr val="339933"/>
                </a:solidFill>
                <a:latin typeface="Arial" charset="0"/>
                <a:ea typeface="+mn-ea"/>
                <a:cs typeface="+mn-cs"/>
                <a:sym typeface="Gill Sans"/>
              </a:rPr>
              <a:t>Odpadní vody</a:t>
            </a:r>
          </a:p>
        </p:txBody>
      </p:sp>
      <p:sp>
        <p:nvSpPr>
          <p:cNvPr id="172038" name="Text Box 6"/>
          <p:cNvSpPr txBox="1">
            <a:spLocks noChangeArrowheads="1"/>
          </p:cNvSpPr>
          <p:nvPr/>
        </p:nvSpPr>
        <p:spPr bwMode="auto">
          <a:xfrm>
            <a:off x="0" y="1636440"/>
            <a:ext cx="13004800" cy="745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39" tIns="65020" rIns="130039" bIns="65020">
            <a:spAutoFit/>
          </a:bodyPr>
          <a:lstStyle/>
          <a:p>
            <a:pPr algn="just"/>
            <a:r>
              <a:rPr lang="cs-CZ" sz="2800" b="1" dirty="0">
                <a:solidFill>
                  <a:srgbClr val="002060"/>
                </a:solidFill>
              </a:rPr>
              <a:t>Povolení k nakládání s vodami dle § 8. pro vypouštění nečištěných OV z přepadů jednotné kanalizace ( mimo výjimku § 8 odst. g) (od 1.1.2019)</a:t>
            </a:r>
          </a:p>
          <a:p>
            <a:pPr algn="just"/>
            <a:endParaRPr lang="cs-CZ" sz="2800" b="1" dirty="0">
              <a:solidFill>
                <a:srgbClr val="00206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C00000"/>
                </a:solidFill>
              </a:rPr>
              <a:t>jedná se o </a:t>
            </a:r>
            <a:r>
              <a:rPr lang="cs-CZ" sz="2800" b="1" dirty="0">
                <a:solidFill>
                  <a:srgbClr val="C00000"/>
                </a:solidFill>
              </a:rPr>
              <a:t>významné množství vypouštěného znečištění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C00000"/>
                </a:solidFill>
              </a:rPr>
              <a:t>vypouštění není nijak sledováno (množství a kvalita OV)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C00000"/>
                </a:solidFill>
              </a:rPr>
              <a:t>jedná se o </a:t>
            </a:r>
            <a:r>
              <a:rPr lang="cs-CZ" sz="2800" b="1" dirty="0">
                <a:solidFill>
                  <a:srgbClr val="C00000"/>
                </a:solidFill>
              </a:rPr>
              <a:t>stávající vypouštění</a:t>
            </a:r>
            <a:r>
              <a:rPr lang="cs-CZ" sz="2800" dirty="0">
                <a:solidFill>
                  <a:srgbClr val="C00000"/>
                </a:solidFill>
              </a:rPr>
              <a:t>, vydání povolení nikterak neovlivní stav VÚ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C00000"/>
                </a:solidFill>
              </a:rPr>
              <a:t>nelze stanovit „klasické“ limity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C00000"/>
                </a:solidFill>
              </a:rPr>
              <a:t>časově omezené povolení stanovují povinnost měřit množství vypouštěných OV (počet a délku trvání přepadů) a množství vypuštěného znečištění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rgbClr val="C00000"/>
                </a:solidFill>
              </a:rPr>
              <a:t>na základě výsledků následně VPÚ navrhne opatření pro snížení vypouštěného znečištění popř. stanoví určité limity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C00000"/>
                </a:solidFill>
              </a:rPr>
              <a:t>obecně stačí přibližné výsledky </a:t>
            </a:r>
            <a:r>
              <a:rPr lang="cs-CZ" sz="2800" dirty="0">
                <a:solidFill>
                  <a:srgbClr val="C00000"/>
                </a:solidFill>
              </a:rPr>
              <a:t>– neporovnávají se s limity - u </a:t>
            </a:r>
            <a:r>
              <a:rPr lang="cs-CZ" sz="2800" dirty="0" err="1">
                <a:solidFill>
                  <a:srgbClr val="C00000"/>
                </a:solidFill>
              </a:rPr>
              <a:t>zpoplatnitelných</a:t>
            </a:r>
            <a:r>
              <a:rPr lang="cs-CZ" sz="2800" dirty="0">
                <a:solidFill>
                  <a:srgbClr val="C00000"/>
                </a:solidFill>
              </a:rPr>
              <a:t> zdrojů jsou třeba přesnější výsledky – záleží na dohodě se správcem poplatku </a:t>
            </a:r>
            <a:r>
              <a:rPr lang="cs-CZ" sz="2800" b="1" dirty="0">
                <a:solidFill>
                  <a:srgbClr val="002060"/>
                </a:solidFill>
              </a:rPr>
              <a:t>x zpoplatnění srážkových vod ve stočném je také odhadem</a:t>
            </a:r>
          </a:p>
          <a:p>
            <a:pPr algn="just"/>
            <a:r>
              <a:rPr lang="cs-CZ" sz="2800" b="1" dirty="0">
                <a:solidFill>
                  <a:srgbClr val="C00000"/>
                </a:solidFill>
              </a:rPr>
              <a:t>Vypouštění OV bez povolení je správní delikt §125a odst. 1 písm. b.</a:t>
            </a:r>
            <a:endParaRPr lang="cs-CZ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702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>
            <a:extLst>
              <a:ext uri="{FF2B5EF4-FFF2-40B4-BE49-F238E27FC236}">
                <a16:creationId xmlns:a16="http://schemas.microsoft.com/office/drawing/2014/main" id="{6206A0DA-0C6E-4F05-BEE4-117DA186A7ED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2187" y="0"/>
            <a:ext cx="11704320" cy="279964"/>
          </a:xfrm>
        </p:spPr>
      </p:pic>
      <p:sp>
        <p:nvSpPr>
          <p:cNvPr id="17411" name="Rectangle 4">
            <a:extLst>
              <a:ext uri="{FF2B5EF4-FFF2-40B4-BE49-F238E27FC236}">
                <a16:creationId xmlns:a16="http://schemas.microsoft.com/office/drawing/2014/main" id="{66EB2D83-48DF-4F29-A3BD-BCF75A65F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0275"/>
            <a:ext cx="13004800" cy="1192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246" tIns="72246" rIns="72246" bIns="72246" anchor="b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1067FAAB-4E16-4825-A9DF-FD99B4907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39337"/>
            <a:ext cx="13004800" cy="263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041" tIns="180557" rIns="130041" bIns="0" anchor="ctr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4C7480C7-4795-4D51-B210-23C1D4F94EB8}"/>
              </a:ext>
            </a:extLst>
          </p:cNvPr>
          <p:cNvSpPr/>
          <p:nvPr/>
        </p:nvSpPr>
        <p:spPr>
          <a:xfrm>
            <a:off x="356729" y="370276"/>
            <a:ext cx="12291342" cy="10198170"/>
          </a:xfrm>
          <a:prstGeom prst="rect">
            <a:avLst/>
          </a:prstGeom>
        </p:spPr>
        <p:txBody>
          <a:bodyPr lIns="130041" tIns="65021" rIns="130041" bIns="65021">
            <a:spAutoFit/>
          </a:bodyPr>
          <a:lstStyle/>
          <a:p>
            <a:pPr algn="just">
              <a:defRPr/>
            </a:pPr>
            <a:r>
              <a:rPr lang="cs-CZ" sz="5973" b="1" dirty="0"/>
              <a:t>Odpadní vody § 38 vodního zákona</a:t>
            </a:r>
          </a:p>
          <a:p>
            <a:pPr algn="just">
              <a:defRPr/>
            </a:pPr>
            <a:endParaRPr lang="cs-CZ" sz="5973" b="1" dirty="0"/>
          </a:p>
          <a:p>
            <a:pPr algn="just">
              <a:defRPr/>
            </a:pPr>
            <a:endParaRPr lang="cs-CZ" sz="5973" b="1" dirty="0"/>
          </a:p>
          <a:p>
            <a:pPr algn="just">
              <a:defRPr/>
            </a:pPr>
            <a:endParaRPr lang="cs-CZ" sz="5973" dirty="0"/>
          </a:p>
          <a:p>
            <a:pPr algn="just">
              <a:defRPr/>
            </a:pPr>
            <a:r>
              <a:rPr lang="cs-CZ" sz="5973" dirty="0"/>
              <a:t> </a:t>
            </a:r>
          </a:p>
          <a:p>
            <a:pPr algn="just">
              <a:defRPr/>
            </a:pPr>
            <a:r>
              <a:rPr lang="cs-CZ" sz="2844" dirty="0"/>
              <a:t>(1) Odpadní vody jsou vody použité v obytných, průmyslových, zemědělských, zdravotnických a jiných stavbách, zařízeních nebo dopravních prostředcích, pokud mají po použití změněnou jakost (složení nebo teplotu)</a:t>
            </a:r>
            <a:r>
              <a:rPr lang="cs-CZ" sz="2844" b="1" dirty="0"/>
              <a:t> a jejich směsi se srážkovými vodami</a:t>
            </a:r>
            <a:r>
              <a:rPr lang="cs-CZ" sz="2844" dirty="0"/>
              <a:t>, jakož i jiné vody z těchto staveb, zařízení nebo dopravních prostředků odtékající, pokud mohou ohrozit jakost povrchových nebo podzemních vod. Odpadní vody jsou i průsakové vody </a:t>
            </a:r>
            <a:r>
              <a:rPr lang="cs-CZ" sz="2844" b="1" dirty="0"/>
              <a:t>vznikající při provozování skládek a odkališť nebo během následné péče o ně</a:t>
            </a:r>
            <a:r>
              <a:rPr lang="cs-CZ" sz="2844" dirty="0"/>
              <a:t>, s výjimkou vod, které jsou zpětně využívány pro vlastní potřebu organizace, a vod, které odtékají do vod důlních. </a:t>
            </a:r>
          </a:p>
          <a:p>
            <a:pPr algn="just">
              <a:defRPr/>
            </a:pPr>
            <a:r>
              <a:rPr lang="cs-CZ" sz="2844" dirty="0"/>
              <a:t> </a:t>
            </a:r>
            <a:r>
              <a:rPr lang="cs-CZ" sz="5973" dirty="0"/>
              <a:t> </a:t>
            </a:r>
          </a:p>
          <a:p>
            <a:pPr>
              <a:defRPr/>
            </a:pPr>
            <a:r>
              <a:rPr lang="cs-CZ" sz="3413" b="1" dirty="0"/>
              <a:t> </a:t>
            </a:r>
            <a:endParaRPr lang="cs-CZ" sz="3413" dirty="0"/>
          </a:p>
          <a:p>
            <a:pPr marL="487647" indent="-487647">
              <a:buFont typeface="Wingdings" panose="05000000000000000000" pitchFamily="2" charset="2"/>
              <a:buChar char="v"/>
              <a:defRPr/>
            </a:pPr>
            <a:endParaRPr lang="cs-CZ" sz="3413" dirty="0">
              <a:latin typeface="Calibri" panose="020F0502020204030204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>
            <a:extLst>
              <a:ext uri="{FF2B5EF4-FFF2-40B4-BE49-F238E27FC236}">
                <a16:creationId xmlns:a16="http://schemas.microsoft.com/office/drawing/2014/main" id="{9EAD553F-1D0B-4CD2-9922-1E3FCA8459C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2187" y="0"/>
            <a:ext cx="11704320" cy="279964"/>
          </a:xfrm>
        </p:spPr>
      </p:pic>
      <p:sp>
        <p:nvSpPr>
          <p:cNvPr id="18435" name="Rectangle 4">
            <a:extLst>
              <a:ext uri="{FF2B5EF4-FFF2-40B4-BE49-F238E27FC236}">
                <a16:creationId xmlns:a16="http://schemas.microsoft.com/office/drawing/2014/main" id="{EED36BB5-AE81-462A-BFFD-420A62AE3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0275"/>
            <a:ext cx="13004800" cy="1192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246" tIns="72246" rIns="72246" bIns="72246" anchor="b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B4633FC2-F353-41F9-8AF5-AE561FE4D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529" y="1702122"/>
            <a:ext cx="13004800" cy="1364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041" tIns="180557" rIns="130041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560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560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560" b="1">
              <a:solidFill>
                <a:srgbClr val="339933"/>
              </a:solidFill>
              <a:latin typeface="Comic Sans MS" panose="030F0702030302020204" pitchFamily="66" charset="0"/>
            </a:endParaRPr>
          </a:p>
        </p:txBody>
      </p:sp>
      <p:sp>
        <p:nvSpPr>
          <p:cNvPr id="18437" name="Obdélník 1">
            <a:extLst>
              <a:ext uri="{FF2B5EF4-FFF2-40B4-BE49-F238E27FC236}">
                <a16:creationId xmlns:a16="http://schemas.microsoft.com/office/drawing/2014/main" id="{0755C56C-5F24-4C3B-9C06-E766F677E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3342" y="638952"/>
            <a:ext cx="10489781" cy="656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041" tIns="65021" rIns="130041" bIns="65021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413" b="1"/>
              <a:t>Odpadní voda  zákon č.185/2001 Sb., o odpadech</a:t>
            </a:r>
          </a:p>
        </p:txBody>
      </p:sp>
      <p:sp>
        <p:nvSpPr>
          <p:cNvPr id="18438" name="Obdélník 2">
            <a:extLst>
              <a:ext uri="{FF2B5EF4-FFF2-40B4-BE49-F238E27FC236}">
                <a16:creationId xmlns:a16="http://schemas.microsoft.com/office/drawing/2014/main" id="{73D240A7-6048-4C66-897F-8F685F46B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644" y="1562382"/>
            <a:ext cx="11776569" cy="7572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041" tIns="65021" rIns="130041" bIns="65021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44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44"/>
              <a:t>Vymezení oblasti „ nakládání“ s odpadními vodami tj. vypouštění do vod povrchových či podzemních na základě povolení a splnění jeho podmínek.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44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44"/>
              <a:t>V souvislosti s novelou zákona o odpadech </a:t>
            </a:r>
            <a:r>
              <a:rPr lang="cs-CZ" altLang="cs-CZ" sz="2844" b="1"/>
              <a:t>č. 223/2015 Sb.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44" b="1"/>
              <a:t>§ 2 Působnost zákona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44"/>
              <a:t> 	(1) Zákon se vztahuje </a:t>
            </a:r>
            <a:r>
              <a:rPr lang="cs-CZ" altLang="cs-CZ" sz="2844" b="1"/>
              <a:t>na nakládání</a:t>
            </a:r>
            <a:r>
              <a:rPr lang="cs-CZ" altLang="cs-CZ" sz="2844"/>
              <a:t> se všemi odpady, </a:t>
            </a:r>
            <a:r>
              <a:rPr lang="cs-CZ" altLang="cs-CZ" sz="2844" b="1"/>
              <a:t>s výjimkou</a:t>
            </a:r>
            <a:endParaRPr lang="cs-CZ" altLang="cs-CZ" sz="2844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44"/>
              <a:t> a) </a:t>
            </a:r>
            <a:r>
              <a:rPr lang="cs-CZ" altLang="cs-CZ" sz="2844" b="1"/>
              <a:t>odpadních vod</a:t>
            </a:r>
            <a:r>
              <a:rPr lang="cs-CZ" altLang="cs-CZ" sz="2844" b="1" baseline="30000"/>
              <a:t>2</a:t>
            </a:r>
            <a:r>
              <a:rPr lang="cs-CZ" altLang="cs-CZ" sz="2844" baseline="30000"/>
              <a:t>)</a:t>
            </a:r>
            <a:r>
              <a:rPr lang="cs-CZ" altLang="cs-CZ" sz="2844"/>
              <a:t> v rozsahu, v jakém se na ně vztahují jiné právní předpisy</a:t>
            </a:r>
            <a:r>
              <a:rPr lang="cs-CZ" altLang="cs-CZ" sz="2844" baseline="30000"/>
              <a:t>61)</a:t>
            </a:r>
            <a:r>
              <a:rPr lang="cs-CZ" altLang="cs-CZ" sz="2844"/>
              <a:t>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44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276"/>
              <a:t>2) § 38 zákona č. 254/2001 Sb., o vodách a o změně některých zákonů (vodní zákon), ve znění pozdějších předpisů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276"/>
              <a:t>61) </a:t>
            </a:r>
            <a:r>
              <a:rPr lang="cs-CZ" altLang="cs-CZ" sz="2276" b="1"/>
              <a:t>Zákon č. 254/2001 Sb.,</a:t>
            </a:r>
            <a:r>
              <a:rPr lang="cs-CZ" altLang="cs-CZ" sz="2276"/>
              <a:t> ve znění pozdějších předpisů., </a:t>
            </a:r>
            <a:r>
              <a:rPr lang="cs-CZ" altLang="cs-CZ" sz="2276" b="1"/>
              <a:t>Zákon č. 274/2001 Sb</a:t>
            </a:r>
            <a:r>
              <a:rPr lang="cs-CZ" altLang="cs-CZ" sz="2276"/>
              <a:t>., o vodovodech a kanalizacích pro veřejnou potřebu a o změně některých zákonů (zákon o vodovodech a kanalizacích), ve znění pozdějších předpisů.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44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>
            <a:extLst>
              <a:ext uri="{FF2B5EF4-FFF2-40B4-BE49-F238E27FC236}">
                <a16:creationId xmlns:a16="http://schemas.microsoft.com/office/drawing/2014/main" id="{71A58077-3794-4FB9-ACE3-4EB87FC2A2D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2187" y="0"/>
            <a:ext cx="11704320" cy="279964"/>
          </a:xfrm>
        </p:spPr>
      </p:pic>
      <p:sp>
        <p:nvSpPr>
          <p:cNvPr id="19459" name="Rectangle 4">
            <a:extLst>
              <a:ext uri="{FF2B5EF4-FFF2-40B4-BE49-F238E27FC236}">
                <a16:creationId xmlns:a16="http://schemas.microsoft.com/office/drawing/2014/main" id="{72A3C9F8-F818-46D8-A10B-A29F127AC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187" y="984391"/>
            <a:ext cx="12289084" cy="8091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246" tIns="72246" rIns="72246" bIns="72246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3413" dirty="0">
                <a:solidFill>
                  <a:srgbClr val="FF0000"/>
                </a:solidFill>
              </a:rPr>
              <a:t>§ 38 VZ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3413" dirty="0">
                <a:solidFill>
                  <a:srgbClr val="0033CC"/>
                </a:solidFill>
              </a:rPr>
              <a:t>(5) Zneškodňováním odpadních vod se pro účely tohoto zákona rozumí jejich vypouštění do vod povrchových nebo podzemních nebo akumulace odpadní vody s jejím následným odvozem na čistírnu odpadních vod podle odstavce 8.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413" dirty="0">
              <a:solidFill>
                <a:schemeClr val="accent2"/>
              </a:solidFill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844" b="1" dirty="0">
                <a:solidFill>
                  <a:srgbClr val="0033CC"/>
                </a:solidFill>
              </a:rPr>
              <a:t>(2) Odpadní vody zneškodňované na komunální čistírně odpadních vod</a:t>
            </a:r>
            <a:r>
              <a:rPr lang="cs-CZ" altLang="cs-CZ" sz="2844" b="1" u="sng" dirty="0">
                <a:solidFill>
                  <a:srgbClr val="0033CC"/>
                </a:solidFill>
              </a:rPr>
              <a:t>, </a:t>
            </a:r>
            <a:r>
              <a:rPr lang="cs-CZ" altLang="cs-CZ" sz="2844" u="sng" dirty="0">
                <a:solidFill>
                  <a:srgbClr val="0033CC"/>
                </a:solidFill>
              </a:rPr>
              <a:t>kterou se rozumí zařízení pro čištění městských odpadních vod vybavené technologií pro likvidaci splašků,</a:t>
            </a:r>
            <a:r>
              <a:rPr lang="cs-CZ" altLang="cs-CZ" sz="2844" b="1" dirty="0">
                <a:solidFill>
                  <a:srgbClr val="0033CC"/>
                </a:solidFill>
              </a:rPr>
              <a:t> musí svým složením odpovídat platnému kanalizačnímu řádu.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844" b="1" dirty="0">
              <a:solidFill>
                <a:srgbClr val="0033CC"/>
              </a:solidFill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844" dirty="0">
                <a:solidFill>
                  <a:srgbClr val="0033CC"/>
                </a:solidFill>
              </a:rPr>
              <a:t>(13) </a:t>
            </a:r>
            <a:r>
              <a:rPr lang="cs-CZ" altLang="cs-CZ" sz="2844" b="1" dirty="0">
                <a:solidFill>
                  <a:srgbClr val="0033CC"/>
                </a:solidFill>
              </a:rPr>
              <a:t>Vodoprávní úřad může při povolování vypouštění odpadních vod z průmyslových staveb a zařízení uložit zneškodňování odpadních vod z jednotlivých dílčích výrob nebo chladících vod odděleně od ostatních odpadních vod.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413" dirty="0">
              <a:solidFill>
                <a:schemeClr val="accent2"/>
              </a:solidFill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413" b="1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844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844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844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844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844" dirty="0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AF25A7B0-088B-47D1-8C3E-550A38E28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39337"/>
            <a:ext cx="13004800" cy="263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041" tIns="180557" rIns="130041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>
            <a:extLst>
              <a:ext uri="{FF2B5EF4-FFF2-40B4-BE49-F238E27FC236}">
                <a16:creationId xmlns:a16="http://schemas.microsoft.com/office/drawing/2014/main" id="{311BF31B-60A5-4014-879F-FD5567E9075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2187" y="0"/>
            <a:ext cx="11704320" cy="279964"/>
          </a:xfrm>
        </p:spPr>
      </p:pic>
      <p:sp>
        <p:nvSpPr>
          <p:cNvPr id="20483" name="Rectangle 4">
            <a:extLst>
              <a:ext uri="{FF2B5EF4-FFF2-40B4-BE49-F238E27FC236}">
                <a16:creationId xmlns:a16="http://schemas.microsoft.com/office/drawing/2014/main" id="{5E9A992D-C033-40EA-9BA8-B9491CDD3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39337"/>
            <a:ext cx="13004800" cy="263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041" tIns="180557" rIns="130041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</p:txBody>
      </p:sp>
      <p:sp>
        <p:nvSpPr>
          <p:cNvPr id="20484" name="Obdélník 1">
            <a:extLst>
              <a:ext uri="{FF2B5EF4-FFF2-40B4-BE49-F238E27FC236}">
                <a16:creationId xmlns:a16="http://schemas.microsoft.com/office/drawing/2014/main" id="{E7781CEC-B9AC-4AD8-9361-43F9C0FC6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1200" y="1061156"/>
            <a:ext cx="6502400" cy="6506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3982" b="1">
                <a:cs typeface="Times New Roman" panose="02020603050405020304" pitchFamily="18" charset="0"/>
              </a:rPr>
              <a:t>401/2015 Sb. </a:t>
            </a:r>
            <a:endParaRPr lang="cs-CZ" altLang="cs-CZ" sz="4551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3982" b="1">
                <a:cs typeface="Times New Roman" panose="02020603050405020304" pitchFamily="18" charset="0"/>
              </a:rPr>
              <a:t> </a:t>
            </a:r>
            <a:endParaRPr lang="cs-CZ" altLang="cs-CZ" sz="4551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3982" b="1">
                <a:cs typeface="Times New Roman" panose="02020603050405020304" pitchFamily="18" charset="0"/>
              </a:rPr>
              <a:t>NAŘÍZENÍ VLÁDY </a:t>
            </a:r>
            <a:endParaRPr lang="cs-CZ" altLang="cs-CZ" sz="4551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3982" b="1">
                <a:cs typeface="Times New Roman" panose="02020603050405020304" pitchFamily="18" charset="0"/>
              </a:rPr>
              <a:t> </a:t>
            </a:r>
            <a:endParaRPr lang="cs-CZ" altLang="cs-CZ" sz="4551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2560">
                <a:cs typeface="Times New Roman" panose="02020603050405020304" pitchFamily="18" charset="0"/>
              </a:rPr>
              <a:t>ze dne 14. prosince 2015 </a:t>
            </a:r>
            <a:endParaRPr lang="cs-CZ" altLang="cs-CZ" sz="4551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2560">
                <a:cs typeface="Times New Roman" panose="02020603050405020304" pitchFamily="18" charset="0"/>
              </a:rPr>
              <a:t> </a:t>
            </a:r>
            <a:endParaRPr lang="cs-CZ" altLang="cs-CZ" sz="4551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2560" b="1">
                <a:cs typeface="Times New Roman" panose="02020603050405020304" pitchFamily="18" charset="0"/>
              </a:rPr>
              <a:t>o ukazatelích a hodnotách přípustného znečištění povrchových vod a odpadních vod, náležitostech povolení k vypouštění odpadních vod do vod povrchových a do kanalizací a o citlivých oblastech </a:t>
            </a:r>
            <a:endParaRPr lang="cs-CZ" altLang="cs-CZ" sz="4551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>
            <a:extLst>
              <a:ext uri="{FF2B5EF4-FFF2-40B4-BE49-F238E27FC236}">
                <a16:creationId xmlns:a16="http://schemas.microsoft.com/office/drawing/2014/main" id="{35311385-DDAC-41AA-B20E-A23FA3877BA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2187" y="0"/>
            <a:ext cx="11704320" cy="279964"/>
          </a:xfrm>
        </p:spPr>
      </p:pic>
      <p:sp>
        <p:nvSpPr>
          <p:cNvPr id="21507" name="Rectangle 4">
            <a:extLst>
              <a:ext uri="{FF2B5EF4-FFF2-40B4-BE49-F238E27FC236}">
                <a16:creationId xmlns:a16="http://schemas.microsoft.com/office/drawing/2014/main" id="{43F2CF73-51C0-4443-80F4-E7A24E320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39337"/>
            <a:ext cx="13004800" cy="263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041" tIns="180557" rIns="130041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3982" b="1">
              <a:solidFill>
                <a:srgbClr val="339933"/>
              </a:solidFill>
              <a:latin typeface="Comic Sans MS" panose="030F0702030302020204" pitchFamily="66" charset="0"/>
            </a:endParaRPr>
          </a:p>
        </p:txBody>
      </p:sp>
      <p:sp>
        <p:nvSpPr>
          <p:cNvPr id="24580" name="Obdélník 1">
            <a:extLst>
              <a:ext uri="{FF2B5EF4-FFF2-40B4-BE49-F238E27FC236}">
                <a16:creationId xmlns:a16="http://schemas.microsoft.com/office/drawing/2014/main" id="{B2F9ED13-7F74-4D6E-80C9-618C2ED16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187" y="772344"/>
            <a:ext cx="12187484" cy="845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cs-CZ" altLang="cs-CZ" sz="3200" b="1" dirty="0">
                <a:solidFill>
                  <a:srgbClr val="000000"/>
                </a:solidFill>
                <a:latin typeface="Gill Sans"/>
                <a:sym typeface="Gill Sans"/>
              </a:rPr>
              <a:t>§ 6</a:t>
            </a:r>
          </a:p>
          <a:p>
            <a:pPr marL="487672" indent="-487672" eaLnBrk="1" hangingPunct="1">
              <a:buFontTx/>
              <a:buAutoNum type="arabicParenBoth"/>
              <a:defRPr/>
            </a:pPr>
            <a:r>
              <a:rPr lang="cs-CZ" altLang="cs-CZ" sz="2800" b="1" dirty="0">
                <a:solidFill>
                  <a:srgbClr val="000000"/>
                </a:solidFill>
                <a:latin typeface="Gill Sans"/>
                <a:sym typeface="Gill Sans"/>
              </a:rPr>
              <a:t>Jsou-li průmyslové odpadní vody čištěny v zařízení určeném k jejich čištění nebo zneškodňování, může vodoprávní úřad stanovit emisní limity pro místo výpusti z tohoto zařízení do kanalizace.</a:t>
            </a:r>
          </a:p>
          <a:p>
            <a:pPr eaLnBrk="1" hangingPunct="1">
              <a:defRPr/>
            </a:pPr>
            <a:r>
              <a:rPr lang="cs-CZ" altLang="cs-CZ" sz="3200" b="1" dirty="0">
                <a:solidFill>
                  <a:srgbClr val="000000"/>
                </a:solidFill>
                <a:latin typeface="Gill Sans"/>
                <a:sym typeface="Gill Sans"/>
              </a:rPr>
              <a:t>§ 7 </a:t>
            </a:r>
          </a:p>
          <a:p>
            <a:pPr algn="just" eaLnBrk="1" hangingPunct="1">
              <a:defRPr/>
            </a:pPr>
            <a:r>
              <a:rPr lang="cs-CZ" altLang="cs-CZ" sz="5973" b="1" dirty="0">
                <a:solidFill>
                  <a:srgbClr val="FF0000"/>
                </a:solidFill>
                <a:latin typeface="Gill Sans"/>
                <a:sym typeface="Gill Sans"/>
              </a:rPr>
              <a:t> </a:t>
            </a:r>
            <a:r>
              <a:rPr lang="cs-CZ" altLang="cs-CZ" sz="2800" b="1" dirty="0">
                <a:latin typeface="Gill Sans"/>
                <a:sym typeface="Gill Sans"/>
              </a:rPr>
              <a:t>(1) Obsahují-li odpadní vody na přítoku do komunální čistírny odpadních vod podíl průmyslových odpadních vod nebo </a:t>
            </a:r>
            <a:r>
              <a:rPr lang="cs-CZ" altLang="cs-CZ" sz="2800" b="1" dirty="0">
                <a:solidFill>
                  <a:srgbClr val="FF0000"/>
                </a:solidFill>
                <a:latin typeface="Gill Sans"/>
                <a:sym typeface="Gill Sans"/>
              </a:rPr>
              <a:t>jsou-li průmyslové odpadní vody na komunální čistírnu dováženy a likvidovány s využitím technologie čistírny</a:t>
            </a:r>
            <a:r>
              <a:rPr lang="cs-CZ" altLang="cs-CZ" sz="2800" b="1" dirty="0">
                <a:latin typeface="Gill Sans"/>
                <a:sym typeface="Gill Sans"/>
              </a:rPr>
              <a:t>, stanoví vodoprávní úřad ukazatele znečištění ve vypouštěných odpadních vodách včetně způsobu a četnosti sledování, v rozsahu umožňujícím posouzení účinnosti likvidace znečištění nebo s přihlédnutím k množství, typu a složení likvidovaných odpadních vod nebo odpadů stanoví pro vybrané ukazatele znečištění emisní limity ve vypouštěných odpadních vodách. </a:t>
            </a:r>
          </a:p>
          <a:p>
            <a:pPr algn="just" eaLnBrk="1" hangingPunct="1">
              <a:defRPr/>
            </a:pPr>
            <a:endParaRPr lang="cs-CZ" altLang="cs-CZ" sz="2800" b="1" dirty="0">
              <a:solidFill>
                <a:srgbClr val="FF0000"/>
              </a:solidFill>
              <a:latin typeface="Gill Sans"/>
              <a:sym typeface="Gill Sans"/>
            </a:endParaRPr>
          </a:p>
          <a:p>
            <a:pPr algn="just" eaLnBrk="1" hangingPunct="1">
              <a:defRPr/>
            </a:pPr>
            <a:r>
              <a:rPr lang="cs-CZ" altLang="cs-CZ" sz="2800" b="1" dirty="0">
                <a:solidFill>
                  <a:srgbClr val="000000"/>
                </a:solidFill>
                <a:latin typeface="Gill Sans"/>
                <a:sym typeface="Gill Sans"/>
              </a:rPr>
              <a:t> (</a:t>
            </a:r>
            <a:r>
              <a:rPr lang="cs-CZ" altLang="cs-CZ" sz="2800" b="1" dirty="0">
                <a:latin typeface="Gill Sans"/>
                <a:sym typeface="Gill Sans"/>
              </a:rPr>
              <a:t>2) Na </a:t>
            </a:r>
            <a:r>
              <a:rPr lang="cs-CZ" altLang="cs-CZ" sz="2800" b="1" dirty="0">
                <a:solidFill>
                  <a:srgbClr val="FF0000"/>
                </a:solidFill>
                <a:latin typeface="Gill Sans"/>
                <a:sym typeface="Gill Sans"/>
              </a:rPr>
              <a:t>komunální čistírně odpadních vod mohou být likvidovány průmyslové odpadní vody pouze v případě, že v nich obsažené znečištění je technologií použitou na čistírně odstranitelné</a:t>
            </a:r>
            <a:r>
              <a:rPr lang="cs-CZ" altLang="cs-CZ" sz="2800" b="1" dirty="0">
                <a:latin typeface="Gill Sans"/>
                <a:sym typeface="Gill Sans"/>
              </a:rPr>
              <a:t> a nedojde-li k negativnímu ovlivnění stability čistícího procesu a zhoršení kvality vypouštěných odpadních vod.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EA10E59A-585A-4063-98A2-5C46540F2D02}"/>
              </a:ext>
            </a:extLst>
          </p:cNvPr>
          <p:cNvSpPr/>
          <p:nvPr/>
        </p:nvSpPr>
        <p:spPr>
          <a:xfrm>
            <a:off x="693139" y="1702364"/>
            <a:ext cx="11735929" cy="7401762"/>
          </a:xfrm>
          <a:prstGeom prst="rect">
            <a:avLst/>
          </a:prstGeom>
        </p:spPr>
        <p:txBody>
          <a:bodyPr lIns="91432" tIns="45716" rIns="91432" bIns="45716">
            <a:spAutoFit/>
          </a:bodyPr>
          <a:lstStyle/>
          <a:p>
            <a:pPr>
              <a:defRPr/>
            </a:pPr>
            <a:r>
              <a:rPr lang="cs-CZ" sz="2418" b="1" dirty="0">
                <a:solidFill>
                  <a:prstClr val="black"/>
                </a:solidFill>
                <a:latin typeface="Gill Sans"/>
                <a:cs typeface="+mn-cs"/>
                <a:sym typeface="Gill Sans"/>
              </a:rPr>
              <a:t>3)</a:t>
            </a:r>
            <a:r>
              <a:rPr lang="cs-CZ" sz="2418" b="1" dirty="0">
                <a:solidFill>
                  <a:srgbClr val="FF0000"/>
                </a:solidFill>
                <a:latin typeface="Gill Sans"/>
                <a:cs typeface="+mn-cs"/>
                <a:sym typeface="Gill Sans"/>
              </a:rPr>
              <a:t> </a:t>
            </a:r>
            <a:r>
              <a:rPr lang="cs-CZ" sz="2844" dirty="0">
                <a:latin typeface="Gill Sans"/>
                <a:cs typeface="+mn-cs"/>
                <a:sym typeface="Gill Sans"/>
              </a:rPr>
              <a:t>Při povolování vypouštění průmyslových odpadních vod do vod povrchových stanoví vodoprávní úřad emisní limity podle druhu výroby maximálně do výše emisních standardů uvedených v tabulkách 2 a 3 </a:t>
            </a:r>
            <a:r>
              <a:rPr lang="cs-CZ" sz="2844" u="sng" dirty="0">
                <a:latin typeface="Gill Sans"/>
                <a:cs typeface="+mn-cs"/>
                <a:sym typeface="Gill Sans"/>
                <a:hlinkClick r:id="rId2" action="ppaction://hlinkfile"/>
              </a:rPr>
              <a:t>přílohy č. 1</a:t>
            </a:r>
            <a:r>
              <a:rPr lang="cs-CZ" sz="2844" dirty="0">
                <a:latin typeface="Gill Sans"/>
                <a:cs typeface="+mn-cs"/>
                <a:sym typeface="Gill Sans"/>
              </a:rPr>
              <a:t> k tomuto nařízení. U zařízení podle zákona o integrované prevenci</a:t>
            </a:r>
            <a:r>
              <a:rPr lang="cs-CZ" sz="2844" baseline="30000" dirty="0">
                <a:latin typeface="Gill Sans"/>
                <a:cs typeface="+mn-cs"/>
                <a:sym typeface="Gill Sans"/>
              </a:rPr>
              <a:t>10)</a:t>
            </a:r>
            <a:r>
              <a:rPr lang="cs-CZ" sz="2844" dirty="0">
                <a:latin typeface="Gill Sans"/>
                <a:cs typeface="+mn-cs"/>
                <a:sym typeface="Gill Sans"/>
              </a:rPr>
              <a:t> stanoví vodoprávní úřad pro ukazatele, které jsou </a:t>
            </a:r>
            <a:r>
              <a:rPr lang="cs-CZ" sz="2844" b="1" dirty="0">
                <a:latin typeface="Gill Sans"/>
                <a:cs typeface="+mn-cs"/>
                <a:sym typeface="Gill Sans"/>
              </a:rPr>
              <a:t>upraveny v rozhodnutích o závěrech o nejlepších dostupných technikách</a:t>
            </a:r>
            <a:r>
              <a:rPr lang="cs-CZ" sz="2844" b="1" baseline="30000" dirty="0">
                <a:latin typeface="Gill Sans"/>
                <a:cs typeface="+mn-cs"/>
                <a:sym typeface="Gill Sans"/>
              </a:rPr>
              <a:t>11)</a:t>
            </a:r>
            <a:r>
              <a:rPr lang="cs-CZ" sz="2844" b="1" dirty="0">
                <a:latin typeface="Gill Sans"/>
                <a:cs typeface="+mn-cs"/>
                <a:sym typeface="Gill Sans"/>
              </a:rPr>
              <a:t>, </a:t>
            </a:r>
            <a:r>
              <a:rPr lang="cs-CZ" sz="2844" dirty="0">
                <a:latin typeface="Gill Sans"/>
                <a:cs typeface="+mn-cs"/>
                <a:sym typeface="Gill Sans"/>
              </a:rPr>
              <a:t>emisní limity maximálně do výše hodnot stanovených v těchto rozhodnutích.  </a:t>
            </a:r>
          </a:p>
          <a:p>
            <a:pPr>
              <a:defRPr/>
            </a:pPr>
            <a:endParaRPr lang="cs-CZ" sz="2844" dirty="0">
              <a:latin typeface="Gill Sans"/>
              <a:cs typeface="+mn-cs"/>
              <a:sym typeface="Gill Sans"/>
            </a:endParaRPr>
          </a:p>
          <a:p>
            <a:pPr algn="just">
              <a:defRPr/>
            </a:pPr>
            <a:r>
              <a:rPr lang="cs-CZ" sz="2844" dirty="0">
                <a:latin typeface="Gill Sans"/>
                <a:cs typeface="+mn-cs"/>
                <a:sym typeface="Gill Sans"/>
              </a:rPr>
              <a:t>4) Není-li v tabulce 2 </a:t>
            </a:r>
            <a:r>
              <a:rPr lang="cs-CZ" sz="2844" u="sng" dirty="0">
                <a:latin typeface="Gill Sans"/>
                <a:cs typeface="+mn-cs"/>
                <a:sym typeface="Gill Sans"/>
                <a:hlinkClick r:id="rId2" action="ppaction://hlinkfile"/>
              </a:rPr>
              <a:t>přílohy č. 1</a:t>
            </a:r>
            <a:r>
              <a:rPr lang="cs-CZ" sz="2844" dirty="0">
                <a:latin typeface="Gill Sans"/>
                <a:cs typeface="+mn-cs"/>
                <a:sym typeface="Gill Sans"/>
              </a:rPr>
              <a:t> k tomuto nařízení ukazatel uveden, může vodoprávní úřad v odůvodněných případech stanovit v povolení k vypouštění průmyslových odpadních vod způsob a četnost sledování tohoto ukazatele na určitou dobu, a po vyhodnocení sledování stanovit s přihlédnutím k ukazatelům podle </a:t>
            </a:r>
            <a:r>
              <a:rPr lang="cs-CZ" sz="2844" u="sng" dirty="0">
                <a:latin typeface="Gill Sans"/>
                <a:cs typeface="+mn-cs"/>
                <a:sym typeface="Gill Sans"/>
                <a:hlinkClick r:id="rId2" action="ppaction://hlinkfile"/>
              </a:rPr>
              <a:t>přílohy č. 3</a:t>
            </a:r>
            <a:r>
              <a:rPr lang="cs-CZ" sz="2844" dirty="0">
                <a:latin typeface="Gill Sans"/>
                <a:cs typeface="+mn-cs"/>
                <a:sym typeface="Gill Sans"/>
              </a:rPr>
              <a:t> k tomuto nařízení emisní limit pro tento ukazatel. </a:t>
            </a:r>
          </a:p>
          <a:p>
            <a:pPr>
              <a:defRPr/>
            </a:pPr>
            <a:r>
              <a:rPr lang="cs-CZ" sz="2844" dirty="0">
                <a:latin typeface="Gill Sans"/>
                <a:cs typeface="+mn-cs"/>
                <a:sym typeface="Gill Sans"/>
              </a:rPr>
              <a:t> </a:t>
            </a:r>
          </a:p>
          <a:p>
            <a:pPr algn="just">
              <a:defRPr/>
            </a:pPr>
            <a:r>
              <a:rPr lang="cs-CZ" sz="2418" b="1" dirty="0">
                <a:latin typeface="Gill Sans"/>
                <a:cs typeface="+mn-cs"/>
                <a:sym typeface="Gill Sans"/>
              </a:rPr>
              <a:t> </a:t>
            </a:r>
          </a:p>
          <a:p>
            <a:pPr>
              <a:defRPr/>
            </a:pPr>
            <a:endParaRPr lang="cs-CZ" sz="2418" b="1" dirty="0">
              <a:latin typeface="Gill Sans"/>
              <a:cs typeface="+mn-cs"/>
              <a:sym typeface="Gill Sans"/>
            </a:endParaRP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62187" y="0"/>
            <a:ext cx="11704320" cy="279964"/>
          </a:xfrm>
          <a:noFill/>
          <a:ln/>
        </p:spPr>
      </p:pic>
      <p:sp>
        <p:nvSpPr>
          <p:cNvPr id="172035" name="Text Box 4"/>
          <p:cNvSpPr txBox="1">
            <a:spLocks/>
          </p:cNvSpPr>
          <p:nvPr/>
        </p:nvSpPr>
        <p:spPr bwMode="auto">
          <a:xfrm>
            <a:off x="0" y="474135"/>
            <a:ext cx="13004800" cy="7468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130039" tIns="65020" rIns="130039" bIns="65020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b="1" dirty="0">
                <a:solidFill>
                  <a:srgbClr val="339933"/>
                </a:solidFill>
                <a:latin typeface="Arial" charset="0"/>
                <a:ea typeface="+mn-ea"/>
                <a:cs typeface="+mn-cs"/>
                <a:sym typeface="Gill Sans"/>
              </a:rPr>
              <a:t>Ostatní</a:t>
            </a:r>
          </a:p>
        </p:txBody>
      </p:sp>
      <p:sp>
        <p:nvSpPr>
          <p:cNvPr id="172038" name="Text Box 6"/>
          <p:cNvSpPr txBox="1">
            <a:spLocks noChangeArrowheads="1"/>
          </p:cNvSpPr>
          <p:nvPr/>
        </p:nvSpPr>
        <p:spPr bwMode="auto">
          <a:xfrm>
            <a:off x="4788" y="2100285"/>
            <a:ext cx="13004800" cy="7887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39" tIns="65020" rIns="130039" bIns="65020">
            <a:spAutoFit/>
          </a:bodyPr>
          <a:lstStyle/>
          <a:p>
            <a:pPr algn="just"/>
            <a:r>
              <a:rPr lang="cs-CZ" sz="2800" b="1" dirty="0">
                <a:solidFill>
                  <a:srgbClr val="C00000"/>
                </a:solidFill>
              </a:rPr>
              <a:t>V § 38 definovány požadavky na oprávněné laboratoře a v § 103 požadavky na „měřící skupiny“, nadále platí, že </a:t>
            </a:r>
            <a:r>
              <a:rPr lang="cs-CZ" sz="2800" b="1" dirty="0">
                <a:solidFill>
                  <a:schemeClr val="accent6"/>
                </a:solidFill>
              </a:rPr>
              <a:t>všechny vzorky pro kontrolu dle VZ (povolení, poplatky) musí odebírat a analyzovat oprávněná laboratoř</a:t>
            </a:r>
          </a:p>
          <a:p>
            <a:pPr algn="just"/>
            <a:endParaRPr lang="cs-CZ" sz="2800" b="1" dirty="0">
              <a:solidFill>
                <a:srgbClr val="C00000"/>
              </a:solidFill>
            </a:endParaRPr>
          </a:p>
          <a:p>
            <a:pPr algn="just"/>
            <a:r>
              <a:rPr lang="cs-CZ" sz="2800" b="1" dirty="0">
                <a:solidFill>
                  <a:srgbClr val="C00000"/>
                </a:solidFill>
              </a:rPr>
              <a:t>Povolení k vypouštění odpadních vod s obsahem zvlášť nebezpečné závadné látky nebo prioritní nebezpečné látky do kanalizace – povolují </a:t>
            </a:r>
            <a:r>
              <a:rPr lang="cs-CZ" sz="2800" b="1" dirty="0">
                <a:solidFill>
                  <a:schemeClr val="accent6"/>
                </a:solidFill>
              </a:rPr>
              <a:t>VPÚ kraje </a:t>
            </a:r>
            <a:r>
              <a:rPr lang="cs-CZ" sz="2800" b="1" dirty="0">
                <a:solidFill>
                  <a:srgbClr val="C00000"/>
                </a:solidFill>
              </a:rPr>
              <a:t>(stejně jako vypouštění nebezpečných látek) – </a:t>
            </a:r>
            <a:r>
              <a:rPr lang="cs-CZ" sz="2800" b="1" dirty="0">
                <a:solidFill>
                  <a:schemeClr val="accent6"/>
                </a:solidFill>
              </a:rPr>
              <a:t>mimo zubařů</a:t>
            </a:r>
          </a:p>
          <a:p>
            <a:pPr algn="just"/>
            <a:endParaRPr lang="cs-CZ" sz="2800" b="1" dirty="0">
              <a:solidFill>
                <a:srgbClr val="C00000"/>
              </a:solidFill>
            </a:endParaRPr>
          </a:p>
          <a:p>
            <a:pPr algn="just"/>
            <a:r>
              <a:rPr lang="cs-CZ" sz="2800" b="1" dirty="0">
                <a:solidFill>
                  <a:srgbClr val="C00000"/>
                </a:solidFill>
              </a:rPr>
              <a:t>Ohlašování údajů pro kontrolu dodržování povolení (výsledků rozborů a pod.) přes </a:t>
            </a:r>
            <a:r>
              <a:rPr lang="cs-CZ" sz="2800" b="1" dirty="0">
                <a:solidFill>
                  <a:schemeClr val="accent6"/>
                </a:solidFill>
              </a:rPr>
              <a:t>ISPOP</a:t>
            </a:r>
            <a:r>
              <a:rPr lang="cs-CZ" sz="2800" b="1" dirty="0">
                <a:solidFill>
                  <a:srgbClr val="C00000"/>
                </a:solidFill>
              </a:rPr>
              <a:t> až pro zdroje s povoleným množstvím vypouštěných OV </a:t>
            </a:r>
            <a:r>
              <a:rPr lang="cs-CZ" sz="2800" b="1" dirty="0">
                <a:solidFill>
                  <a:schemeClr val="accent6"/>
                </a:solidFill>
              </a:rPr>
              <a:t>nad 6000 m3/ rok</a:t>
            </a:r>
          </a:p>
          <a:p>
            <a:pPr algn="just"/>
            <a:endParaRPr lang="cs-CZ" sz="2800" b="1" dirty="0">
              <a:solidFill>
                <a:srgbClr val="C00000"/>
              </a:solidFill>
            </a:endParaRPr>
          </a:p>
          <a:p>
            <a:pPr algn="just"/>
            <a:r>
              <a:rPr lang="cs-CZ" sz="2800" b="1" dirty="0">
                <a:solidFill>
                  <a:srgbClr val="C00000"/>
                </a:solidFill>
              </a:rPr>
              <a:t>Obnovena možnost sankcí za nedodržení § 59 odst.1 písm. b  - tj. </a:t>
            </a:r>
            <a:r>
              <a:rPr lang="cs-CZ" sz="2800" b="1" dirty="0">
                <a:solidFill>
                  <a:schemeClr val="accent6"/>
                </a:solidFill>
              </a:rPr>
              <a:t>neudržování vodního díla v řádném stavu (i kanalizace apod.) až 1 mil. Kč.</a:t>
            </a:r>
          </a:p>
          <a:p>
            <a:pPr algn="just"/>
            <a:endParaRPr lang="cs-CZ" sz="2800" b="1" dirty="0">
              <a:solidFill>
                <a:schemeClr val="accent6"/>
              </a:solidFill>
            </a:endParaRPr>
          </a:p>
          <a:p>
            <a:pPr algn="just"/>
            <a:r>
              <a:rPr lang="cs-CZ" sz="2800" b="1" dirty="0">
                <a:solidFill>
                  <a:schemeClr val="accent6"/>
                </a:solidFill>
              </a:rPr>
              <a:t>ČIŽP </a:t>
            </a:r>
            <a:r>
              <a:rPr lang="cs-CZ" sz="2800" b="1" dirty="0">
                <a:solidFill>
                  <a:srgbClr val="FF0000"/>
                </a:solidFill>
              </a:rPr>
              <a:t>nekontroluje</a:t>
            </a:r>
            <a:r>
              <a:rPr lang="cs-CZ" sz="2800" b="1" dirty="0">
                <a:solidFill>
                  <a:schemeClr val="accent6"/>
                </a:solidFill>
              </a:rPr>
              <a:t> dodržování povinností </a:t>
            </a:r>
            <a:r>
              <a:rPr lang="cs-CZ" sz="2800" b="1" dirty="0">
                <a:solidFill>
                  <a:srgbClr val="FF0000"/>
                </a:solidFill>
              </a:rPr>
              <a:t>fyzických nepodnikajících osob.</a:t>
            </a:r>
          </a:p>
          <a:p>
            <a:pPr algn="just"/>
            <a:endParaRPr lang="cs-CZ" sz="2800" b="1" dirty="0"/>
          </a:p>
          <a:p>
            <a:pPr algn="just"/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4246597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414686" y="4516760"/>
            <a:ext cx="10390832" cy="1440160"/>
          </a:xfrm>
          <a:prstGeom prst="rect">
            <a:avLst/>
          </a:prstGeom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7BC1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Myriad Pro Bold Con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Myriad Pro Bold Cond" charset="0"/>
                <a:ea typeface="ヒラギノ角ゴ ProN W6" charset="0"/>
                <a:cs typeface="ヒラギノ角ゴ ProN W6" charset="0"/>
                <a:sym typeface="Myriad Pro Bold Cond" charset="0"/>
              </a:defRPr>
            </a:lvl9pPr>
          </a:lstStyle>
          <a:p>
            <a:pPr>
              <a:defRPr/>
            </a:pPr>
            <a:r>
              <a:rPr lang="cs-CZ" altLang="cs-CZ" sz="5400" kern="0" dirty="0"/>
              <a:t>Prostor pro vaše dotazy…</a:t>
            </a:r>
          </a:p>
        </p:txBody>
      </p:sp>
    </p:spTree>
    <p:extLst>
      <p:ext uri="{BB962C8B-B14F-4D97-AF65-F5344CB8AC3E}">
        <p14:creationId xmlns:p14="http://schemas.microsoft.com/office/powerpoint/2010/main" val="180676598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04800" cy="975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3942864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cs-CZ" sz="3600" b="1" dirty="0">
              <a:solidFill>
                <a:srgbClr val="7BC14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70000" y="556320"/>
            <a:ext cx="10464800" cy="7489130"/>
          </a:xfrm>
          <a:noFill/>
          <a:ln>
            <a:solidFill>
              <a:srgbClr val="C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rgbClr val="C00000"/>
                </a:solidFill>
              </a:rPr>
              <a:t>              Vypouštění odpadních vod z ČOV</a:t>
            </a:r>
          </a:p>
        </p:txBody>
      </p:sp>
      <p:sp>
        <p:nvSpPr>
          <p:cNvPr id="4" name="Obdélník 3"/>
          <p:cNvSpPr/>
          <p:nvPr/>
        </p:nvSpPr>
        <p:spPr bwMode="auto">
          <a:xfrm>
            <a:off x="3118024" y="4660776"/>
            <a:ext cx="1224136" cy="1080120"/>
          </a:xfrm>
          <a:prstGeom prst="rect">
            <a:avLst/>
          </a:prstGeom>
          <a:solidFill>
            <a:srgbClr val="00B05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4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B</a:t>
            </a:r>
          </a:p>
        </p:txBody>
      </p:sp>
      <p:cxnSp>
        <p:nvCxnSpPr>
          <p:cNvPr id="6" name="Přímá spojnice 5"/>
          <p:cNvCxnSpPr/>
          <p:nvPr/>
        </p:nvCxnSpPr>
        <p:spPr bwMode="auto">
          <a:xfrm>
            <a:off x="4342160" y="5200836"/>
            <a:ext cx="936104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Zaoblený obdélník 6"/>
          <p:cNvSpPr/>
          <p:nvPr/>
        </p:nvSpPr>
        <p:spPr bwMode="auto">
          <a:xfrm>
            <a:off x="5062240" y="4858798"/>
            <a:ext cx="936104" cy="684076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4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P</a:t>
            </a:r>
          </a:p>
        </p:txBody>
      </p:sp>
      <p:cxnSp>
        <p:nvCxnSpPr>
          <p:cNvPr id="9" name="Přímá spojnice 8"/>
          <p:cNvCxnSpPr/>
          <p:nvPr/>
        </p:nvCxnSpPr>
        <p:spPr bwMode="auto">
          <a:xfrm>
            <a:off x="5998344" y="5200836"/>
            <a:ext cx="792088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Ovál 9"/>
          <p:cNvSpPr/>
          <p:nvPr/>
        </p:nvSpPr>
        <p:spPr bwMode="auto">
          <a:xfrm>
            <a:off x="6698456" y="4934508"/>
            <a:ext cx="457200" cy="457200"/>
          </a:xfrm>
          <a:prstGeom prst="ellipse">
            <a:avLst/>
          </a:prstGeom>
          <a:solidFill>
            <a:srgbClr val="C000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1600" b="1" dirty="0"/>
              <a:t>J</a:t>
            </a:r>
            <a:endParaRPr kumimoji="0" lang="cs-CZ" sz="16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6" name="Ovál 15"/>
          <p:cNvSpPr/>
          <p:nvPr/>
        </p:nvSpPr>
        <p:spPr bwMode="auto">
          <a:xfrm>
            <a:off x="8702228" y="5010953"/>
            <a:ext cx="360040" cy="379766"/>
          </a:xfrm>
          <a:prstGeom prst="ellipse">
            <a:avLst/>
          </a:prstGeom>
          <a:solidFill>
            <a:srgbClr val="C000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1400" b="1" dirty="0"/>
              <a:t>K</a:t>
            </a:r>
            <a:endParaRPr kumimoji="0" lang="cs-CZ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18" name="Přímá spojnice 17"/>
          <p:cNvCxnSpPr>
            <a:stCxn id="4" idx="1"/>
          </p:cNvCxnSpPr>
          <p:nvPr/>
        </p:nvCxnSpPr>
        <p:spPr bwMode="auto">
          <a:xfrm flipH="1">
            <a:off x="2397944" y="5200836"/>
            <a:ext cx="720080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Oblouk 19"/>
          <p:cNvSpPr/>
          <p:nvPr/>
        </p:nvSpPr>
        <p:spPr bwMode="auto">
          <a:xfrm>
            <a:off x="-6171008" y="3724672"/>
            <a:ext cx="15769752" cy="360040"/>
          </a:xfrm>
          <a:prstGeom prst="arc">
            <a:avLst/>
          </a:prstGeom>
          <a:solidFill>
            <a:srgbClr val="00B0F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4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Zaoblený obdélník 24"/>
          <p:cNvSpPr/>
          <p:nvPr/>
        </p:nvSpPr>
        <p:spPr bwMode="auto">
          <a:xfrm>
            <a:off x="5949578" y="4272868"/>
            <a:ext cx="748878" cy="360040"/>
          </a:xfrm>
          <a:prstGeom prst="roundRect">
            <a:avLst/>
          </a:prstGeom>
          <a:solidFill>
            <a:srgbClr val="FFC0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D</a:t>
            </a:r>
          </a:p>
        </p:txBody>
      </p:sp>
      <p:sp>
        <p:nvSpPr>
          <p:cNvPr id="26" name="Šipka nahoru 25"/>
          <p:cNvSpPr/>
          <p:nvPr/>
        </p:nvSpPr>
        <p:spPr bwMode="auto">
          <a:xfrm>
            <a:off x="6202859" y="3862512"/>
            <a:ext cx="242316" cy="417388"/>
          </a:xfrm>
          <a:prstGeom prst="upArrow">
            <a:avLst/>
          </a:prstGeom>
          <a:solidFill>
            <a:srgbClr val="FFC0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7" name="Šipka nahoru 26"/>
          <p:cNvSpPr/>
          <p:nvPr/>
        </p:nvSpPr>
        <p:spPr bwMode="auto">
          <a:xfrm>
            <a:off x="6805898" y="3892842"/>
            <a:ext cx="242316" cy="978408"/>
          </a:xfrm>
          <a:prstGeom prst="upArrow">
            <a:avLst/>
          </a:prstGeom>
          <a:solidFill>
            <a:srgbClr val="C000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9" name="Šipka doprava 28"/>
          <p:cNvSpPr/>
          <p:nvPr/>
        </p:nvSpPr>
        <p:spPr bwMode="auto">
          <a:xfrm>
            <a:off x="7654528" y="4934508"/>
            <a:ext cx="864096" cy="76445"/>
          </a:xfrm>
          <a:prstGeom prst="rightArrow">
            <a:avLst/>
          </a:prstGeom>
          <a:solidFill>
            <a:srgbClr val="FF0000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0" name="Šipka nahoru 29"/>
          <p:cNvSpPr/>
          <p:nvPr/>
        </p:nvSpPr>
        <p:spPr bwMode="auto">
          <a:xfrm>
            <a:off x="8792642" y="3976508"/>
            <a:ext cx="242316" cy="978408"/>
          </a:xfrm>
          <a:prstGeom prst="upArrow">
            <a:avLst/>
          </a:prstGeom>
          <a:solidFill>
            <a:srgbClr val="C000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1" name="Šipka nahoru 30"/>
          <p:cNvSpPr/>
          <p:nvPr/>
        </p:nvSpPr>
        <p:spPr bwMode="auto">
          <a:xfrm>
            <a:off x="2397944" y="3904692"/>
            <a:ext cx="216024" cy="1296144"/>
          </a:xfrm>
          <a:prstGeom prst="upArrow">
            <a:avLst/>
          </a:prstGeom>
          <a:solidFill>
            <a:srgbClr val="00B05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2" name="Šipka nahoru 31"/>
          <p:cNvSpPr/>
          <p:nvPr/>
        </p:nvSpPr>
        <p:spPr bwMode="auto">
          <a:xfrm>
            <a:off x="4702200" y="3904692"/>
            <a:ext cx="108012" cy="1296144"/>
          </a:xfrm>
          <a:prstGeom prst="upArrow">
            <a:avLst/>
          </a:prstGeom>
          <a:solidFill>
            <a:srgbClr val="92D05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34" name="Přímá spojnice 33"/>
          <p:cNvCxnSpPr/>
          <p:nvPr/>
        </p:nvCxnSpPr>
        <p:spPr bwMode="auto">
          <a:xfrm>
            <a:off x="9062268" y="5200836"/>
            <a:ext cx="1328564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TextovéPole 35"/>
          <p:cNvSpPr txBox="1"/>
          <p:nvPr/>
        </p:nvSpPr>
        <p:spPr>
          <a:xfrm>
            <a:off x="9055055" y="4304432"/>
            <a:ext cx="925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/>
              <a:t>1:4-10</a:t>
            </a:r>
          </a:p>
        </p:txBody>
      </p:sp>
      <p:sp>
        <p:nvSpPr>
          <p:cNvPr id="37" name="TextovéPole 36"/>
          <p:cNvSpPr txBox="1"/>
          <p:nvPr/>
        </p:nvSpPr>
        <p:spPr>
          <a:xfrm>
            <a:off x="7140536" y="4232798"/>
            <a:ext cx="923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>
                <a:solidFill>
                  <a:srgbClr val="FF0000"/>
                </a:solidFill>
              </a:rPr>
              <a:t>1:2 - 3</a:t>
            </a:r>
          </a:p>
        </p:txBody>
      </p:sp>
      <p:cxnSp>
        <p:nvCxnSpPr>
          <p:cNvPr id="40" name="Přímá spojnice 39"/>
          <p:cNvCxnSpPr>
            <a:stCxn id="25" idx="1"/>
          </p:cNvCxnSpPr>
          <p:nvPr/>
        </p:nvCxnSpPr>
        <p:spPr bwMode="auto">
          <a:xfrm flipH="1">
            <a:off x="5530292" y="4452888"/>
            <a:ext cx="419286" cy="12824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Přímá spojnice 42"/>
          <p:cNvCxnSpPr>
            <a:endCxn id="7" idx="0"/>
          </p:cNvCxnSpPr>
          <p:nvPr/>
        </p:nvCxnSpPr>
        <p:spPr bwMode="auto">
          <a:xfrm>
            <a:off x="5530292" y="4465712"/>
            <a:ext cx="0" cy="393086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Přímá spojnice 45"/>
          <p:cNvCxnSpPr>
            <a:stCxn id="10" idx="1"/>
            <a:endCxn id="25" idx="2"/>
          </p:cNvCxnSpPr>
          <p:nvPr/>
        </p:nvCxnSpPr>
        <p:spPr bwMode="auto">
          <a:xfrm flipH="1" flipV="1">
            <a:off x="6324017" y="4632908"/>
            <a:ext cx="441394" cy="368555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" name="Veselý obličej 47"/>
          <p:cNvSpPr/>
          <p:nvPr/>
        </p:nvSpPr>
        <p:spPr bwMode="auto">
          <a:xfrm>
            <a:off x="6399944" y="4720025"/>
            <a:ext cx="214884" cy="194320"/>
          </a:xfrm>
          <a:prstGeom prst="smileyFace">
            <a:avLst/>
          </a:prstGeom>
          <a:solidFill>
            <a:srgbClr val="00B0F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50" name="Přímá spojnice 49"/>
          <p:cNvCxnSpPr>
            <a:stCxn id="10" idx="6"/>
          </p:cNvCxnSpPr>
          <p:nvPr/>
        </p:nvCxnSpPr>
        <p:spPr bwMode="auto">
          <a:xfrm>
            <a:off x="7155656" y="5163108"/>
            <a:ext cx="1546572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8394159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62187" y="0"/>
            <a:ext cx="11704320" cy="279964"/>
          </a:xfrm>
          <a:noFill/>
          <a:ln/>
        </p:spPr>
      </p:pic>
      <p:sp>
        <p:nvSpPr>
          <p:cNvPr id="172035" name="Text Box 4"/>
          <p:cNvSpPr txBox="1">
            <a:spLocks/>
          </p:cNvSpPr>
          <p:nvPr/>
        </p:nvSpPr>
        <p:spPr bwMode="auto">
          <a:xfrm>
            <a:off x="0" y="474135"/>
            <a:ext cx="13004800" cy="196977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130039" tIns="65020" rIns="130039" bIns="65020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b="1" dirty="0">
                <a:solidFill>
                  <a:srgbClr val="339933"/>
                </a:solidFill>
                <a:latin typeface="Arial" charset="0"/>
                <a:ea typeface="+mn-ea"/>
                <a:cs typeface="+mn-cs"/>
                <a:sym typeface="Gill Sans"/>
              </a:rPr>
              <a:t>Novelizace zákona č. 254/2001 Sb., o vodách a o změně některých zákonů (vodní zákon), ve znění pozdějších předpisů</a:t>
            </a:r>
          </a:p>
        </p:txBody>
      </p:sp>
      <p:sp>
        <p:nvSpPr>
          <p:cNvPr id="172038" name="Text Box 6"/>
          <p:cNvSpPr txBox="1">
            <a:spLocks noChangeArrowheads="1"/>
          </p:cNvSpPr>
          <p:nvPr/>
        </p:nvSpPr>
        <p:spPr bwMode="auto">
          <a:xfrm>
            <a:off x="152895" y="2726161"/>
            <a:ext cx="13004800" cy="10411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39" tIns="65020" rIns="130039" bIns="65020">
            <a:spAutoFit/>
          </a:bodyPr>
          <a:lstStyle/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r>
              <a:rPr lang="cs-CZ" sz="2600" strike="sngStrike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Novelizace poplatků za vypouštění odpadních vod do vod povrchových</a:t>
            </a: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r>
              <a:rPr lang="cs-CZ" sz="2600" strike="sngStrike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Novelizace poplatku za odebrané množství podzemní vody</a:t>
            </a: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Novelizace správy poplatků</a:t>
            </a:r>
            <a:endParaRPr lang="cs-CZ" sz="2600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Novelizace ustanovení vodního zákona týkající se odpadních vod</a:t>
            </a: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r>
              <a:rPr lang="cs-CZ" sz="2600" strike="sngStrike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Novelizace ustanovení vodního zákona týkající se povinností při haváriích a úhrady nákladů na opatření k nápravě závadného stavu ze zvláštního účtu kraje</a:t>
            </a:r>
            <a:r>
              <a:rPr lang="cs-CZ" sz="26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cs-CZ" sz="26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 další </a:t>
            </a: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podněty ČIŽP (přestupky, sankce)</a:t>
            </a:r>
            <a:endParaRPr lang="cs-CZ" sz="2600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r>
              <a:rPr lang="cs-CZ" sz="26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Novelizace ustanovení vodního zákona týkající se ochrany před povodněmi</a:t>
            </a:r>
            <a:endParaRPr lang="cs-CZ" sz="26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Novelizace a upřesnění sankčních ustanovení vodního zákona</a:t>
            </a:r>
            <a:endParaRPr lang="cs-CZ" sz="2600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Naplnění požadavků plynoucích z usnesení vlády č. 72 ze dne 30. ledna 2013 (tzv. </a:t>
            </a:r>
            <a:r>
              <a:rPr lang="cs-CZ" sz="2600" b="1" dirty="0" err="1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ekoaudit</a:t>
            </a: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) </a:t>
            </a: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r>
              <a:rPr lang="cs-CZ" sz="2600" dirty="0">
                <a:solidFill>
                  <a:schemeClr val="tx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Ostatní (souhlas HG vrty, výjimky dle 4.7 RSV)</a:t>
            </a: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dirty="0">
              <a:latin typeface="Times New Roman"/>
              <a:ea typeface="Times New Roman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4777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62187" y="0"/>
            <a:ext cx="11704320" cy="279964"/>
          </a:xfrm>
          <a:noFill/>
          <a:ln/>
        </p:spPr>
      </p:pic>
      <p:sp>
        <p:nvSpPr>
          <p:cNvPr id="172035" name="Text Box 4"/>
          <p:cNvSpPr txBox="1">
            <a:spLocks/>
          </p:cNvSpPr>
          <p:nvPr/>
        </p:nvSpPr>
        <p:spPr bwMode="auto">
          <a:xfrm>
            <a:off x="0" y="474135"/>
            <a:ext cx="13004800" cy="7468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130039" tIns="65020" rIns="130039" bIns="65020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b="1" dirty="0">
                <a:solidFill>
                  <a:srgbClr val="339933"/>
                </a:solidFill>
                <a:latin typeface="Arial" charset="0"/>
                <a:ea typeface="+mn-ea"/>
                <a:cs typeface="+mn-cs"/>
                <a:sym typeface="Gill Sans"/>
              </a:rPr>
              <a:t>Zákon č. 113/2018 Sb.</a:t>
            </a:r>
          </a:p>
        </p:txBody>
      </p:sp>
      <p:sp>
        <p:nvSpPr>
          <p:cNvPr id="172038" name="Text Box 6"/>
          <p:cNvSpPr txBox="1">
            <a:spLocks noChangeArrowheads="1"/>
          </p:cNvSpPr>
          <p:nvPr/>
        </p:nvSpPr>
        <p:spPr bwMode="auto">
          <a:xfrm>
            <a:off x="-20960" y="1924472"/>
            <a:ext cx="13004800" cy="12411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39" tIns="65020" rIns="130039" bIns="65020">
            <a:spAutoFit/>
          </a:bodyPr>
          <a:lstStyle/>
          <a:p>
            <a:pPr algn="just">
              <a:spcAft>
                <a:spcPts val="0"/>
              </a:spcAft>
              <a:tabLst>
                <a:tab pos="936465" algn="l"/>
              </a:tabLst>
            </a:pPr>
            <a:r>
              <a:rPr lang="cs-CZ" sz="2600" b="1" dirty="0">
                <a:solidFill>
                  <a:srgbClr val="7030A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Platnost od léta 2018, účinnost 1. 1. 2019 mimo zálohy na poplatky za znečištění,  (ihned), jímky na vyvážení ( 1. 1. 2021) a zpoplatnění OV z odlehčovacích komor na stokách ( 1. 1. 2023).</a:t>
            </a: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Novelizace správy poplatků</a:t>
            </a:r>
            <a:endParaRPr lang="cs-CZ" sz="2600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Novelizace ustanovení vodního zákona týkající se odpadních vod</a:t>
            </a: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Naplnění požadavků plynoucích z usnesení vlády č. 72 ze dne 30. ledna 2013 (tzv. </a:t>
            </a:r>
            <a:r>
              <a:rPr lang="cs-CZ" sz="2600" b="1" dirty="0" err="1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ekoaudit</a:t>
            </a: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) </a:t>
            </a: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r>
              <a:rPr lang="cs-CZ" sz="26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Novelizace ustanovení vodního zákona týkající se ochrany před povodněmi</a:t>
            </a: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Novelizace a upřesnění sankčních ustanovení vodního zákona</a:t>
            </a: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r>
              <a:rPr lang="cs-CZ" sz="2600" b="1" dirty="0">
                <a:solidFill>
                  <a:schemeClr val="tx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Ostatní (souhlas HG vrty, výjimky dle 4.7 RSV)</a:t>
            </a: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dirty="0">
              <a:latin typeface="Times New Roman"/>
              <a:ea typeface="Times New Roman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5854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62187" y="0"/>
            <a:ext cx="11704320" cy="279964"/>
          </a:xfrm>
          <a:noFill/>
          <a:ln/>
        </p:spPr>
      </p:pic>
      <p:sp>
        <p:nvSpPr>
          <p:cNvPr id="172035" name="Text Box 4"/>
          <p:cNvSpPr txBox="1">
            <a:spLocks/>
          </p:cNvSpPr>
          <p:nvPr/>
        </p:nvSpPr>
        <p:spPr bwMode="auto">
          <a:xfrm>
            <a:off x="0" y="474135"/>
            <a:ext cx="13004800" cy="7468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130039" tIns="65020" rIns="130039" bIns="65020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b="1" dirty="0">
                <a:solidFill>
                  <a:srgbClr val="339933"/>
                </a:solidFill>
                <a:latin typeface="Arial" charset="0"/>
                <a:ea typeface="+mn-ea"/>
                <a:cs typeface="+mn-cs"/>
                <a:sym typeface="Gill Sans"/>
              </a:rPr>
              <a:t>Poplatky</a:t>
            </a:r>
          </a:p>
        </p:txBody>
      </p:sp>
      <p:sp>
        <p:nvSpPr>
          <p:cNvPr id="172038" name="Text Box 6"/>
          <p:cNvSpPr txBox="1">
            <a:spLocks noChangeArrowheads="1"/>
          </p:cNvSpPr>
          <p:nvPr/>
        </p:nvSpPr>
        <p:spPr bwMode="auto">
          <a:xfrm>
            <a:off x="0" y="1420416"/>
            <a:ext cx="13004800" cy="11949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39" tIns="65020" rIns="130039" bIns="65020">
            <a:spAutoFit/>
          </a:bodyPr>
          <a:lstStyle/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Beze změn limitů a sazeb pro zpoplatnění !</a:t>
            </a: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 administraci použit Daňový řád (</a:t>
            </a:r>
            <a:r>
              <a:rPr lang="cs-CZ" sz="28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zá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kon č. 280/2009 Sb.)</a:t>
            </a: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endParaRPr lang="cs-CZ" sz="28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r>
              <a:rPr lang="cs-CZ" sz="28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Správce poplatků je Státní fond životního prostředí (SFŽP)</a:t>
            </a: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endParaRPr lang="cs-CZ" sz="28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r>
              <a:rPr lang="cs-CZ" sz="28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Správcem placení poplatku jsou příslušné celní úřady</a:t>
            </a: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endParaRPr lang="cs-CZ" sz="28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r>
              <a:rPr lang="cs-CZ" sz="28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Ohlašování přes systém ISPOP na formulářích SFŽP</a:t>
            </a: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endParaRPr lang="cs-CZ" sz="28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r>
              <a:rPr lang="cs-CZ" sz="28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Pouze poplatková přiznání za uzavřený kalendářní rok do 15 . února</a:t>
            </a: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endParaRPr lang="cs-CZ" sz="28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r>
              <a:rPr lang="cs-CZ" sz="2800" b="1" dirty="0">
                <a:solidFill>
                  <a:srgbClr val="C0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Rozdělení a účelová vázanost výnosů z poplatků zůstává stejná</a:t>
            </a:r>
            <a:endParaRPr lang="cs-CZ" sz="2600" b="1" dirty="0">
              <a:solidFill>
                <a:srgbClr val="C0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dirty="0">
              <a:latin typeface="Times New Roman"/>
              <a:ea typeface="Times New Roman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7672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62187" y="0"/>
            <a:ext cx="11704320" cy="279964"/>
          </a:xfrm>
          <a:noFill/>
          <a:ln/>
        </p:spPr>
      </p:pic>
      <p:sp>
        <p:nvSpPr>
          <p:cNvPr id="172035" name="Text Box 4"/>
          <p:cNvSpPr txBox="1">
            <a:spLocks/>
          </p:cNvSpPr>
          <p:nvPr/>
        </p:nvSpPr>
        <p:spPr bwMode="auto">
          <a:xfrm>
            <a:off x="0" y="474135"/>
            <a:ext cx="13004800" cy="7468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130039" tIns="65020" rIns="130039" bIns="65020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b="1" dirty="0">
                <a:solidFill>
                  <a:srgbClr val="339933"/>
                </a:solidFill>
                <a:latin typeface="Arial" charset="0"/>
                <a:ea typeface="+mn-ea"/>
                <a:cs typeface="+mn-cs"/>
                <a:sym typeface="Gill Sans"/>
              </a:rPr>
              <a:t>Poplatky za odběr podzemní vody</a:t>
            </a:r>
          </a:p>
        </p:txBody>
      </p:sp>
      <p:sp>
        <p:nvSpPr>
          <p:cNvPr id="172038" name="Text Box 6"/>
          <p:cNvSpPr txBox="1">
            <a:spLocks noChangeArrowheads="1"/>
          </p:cNvSpPr>
          <p:nvPr/>
        </p:nvSpPr>
        <p:spPr bwMode="auto">
          <a:xfrm>
            <a:off x="0" y="1420416"/>
            <a:ext cx="13004800" cy="11211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39" tIns="65020" rIns="130039" bIns="65020">
            <a:spAutoFit/>
          </a:bodyPr>
          <a:lstStyle/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/>
                <a:ea typeface="Times New Roman"/>
                <a:cs typeface="+mn-cs"/>
              </a:rPr>
              <a:t>Předmětem poplatku za odebrané množství</a:t>
            </a: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/>
                <a:ea typeface="Times New Roman"/>
                <a:cs typeface="+mn-cs"/>
              </a:rPr>
              <a:t>podzemní vody je odběr podzemní vody podle </a:t>
            </a:r>
            <a:r>
              <a:rPr lang="cs-CZ" sz="2600" b="1" dirty="0">
                <a:solidFill>
                  <a:srgbClr val="002060"/>
                </a:solidFill>
                <a:latin typeface="Arial"/>
                <a:ea typeface="Times New Roman"/>
                <a:cs typeface="+mn-cs"/>
              </a:rPr>
              <a:t>§ 8</a:t>
            </a: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r>
              <a:rPr lang="cs-CZ" sz="2600" b="1" dirty="0">
                <a:solidFill>
                  <a:srgbClr val="002060"/>
                </a:solidFill>
                <a:latin typeface="Arial"/>
                <a:ea typeface="Times New Roman"/>
                <a:cs typeface="+mn-cs"/>
              </a:rPr>
              <a:t>odst. 1 písm. b) bodu 1.</a:t>
            </a: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/>
                <a:ea typeface="Times New Roman"/>
                <a:cs typeface="+mn-cs"/>
              </a:rPr>
              <a:t>Odebírání podzemní vody provedené</a:t>
            </a: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/>
                <a:ea typeface="Times New Roman"/>
                <a:cs typeface="+mn-cs"/>
              </a:rPr>
              <a:t>poplatníkem na území </a:t>
            </a:r>
            <a:r>
              <a:rPr lang="cs-CZ" sz="2600" b="1" dirty="0">
                <a:solidFill>
                  <a:srgbClr val="002060"/>
                </a:solidFill>
                <a:latin typeface="Arial"/>
                <a:ea typeface="Times New Roman"/>
                <a:cs typeface="+mn-cs"/>
              </a:rPr>
              <a:t>jedné obce </a:t>
            </a:r>
            <a:r>
              <a:rPr lang="cs-CZ" sz="2600" b="1" dirty="0">
                <a:solidFill>
                  <a:srgbClr val="C00000"/>
                </a:solidFill>
                <a:latin typeface="Arial"/>
                <a:ea typeface="Times New Roman"/>
                <a:cs typeface="+mn-cs"/>
              </a:rPr>
              <a:t>nebo vojenského</a:t>
            </a: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/>
                <a:ea typeface="Times New Roman"/>
                <a:cs typeface="+mn-cs"/>
              </a:rPr>
              <a:t>újezdu.</a:t>
            </a: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endParaRPr lang="cs-CZ" sz="2600" b="1" dirty="0">
              <a:solidFill>
                <a:srgbClr val="C00000"/>
              </a:solidFill>
              <a:latin typeface="Arial"/>
              <a:ea typeface="Times New Roman"/>
              <a:cs typeface="+mn-cs"/>
            </a:endParaRPr>
          </a:p>
          <a:p>
            <a:pPr algn="just">
              <a:spcAft>
                <a:spcPts val="0"/>
              </a:spcAft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b="1" dirty="0">
              <a:latin typeface="Arial"/>
              <a:ea typeface="Times New Roman"/>
              <a:cs typeface="+mn-cs"/>
            </a:endParaRPr>
          </a:p>
          <a:p>
            <a:pPr marL="487647" indent="-487647" algn="just">
              <a:spcAft>
                <a:spcPts val="0"/>
              </a:spcAft>
              <a:buFont typeface="+mj-lt"/>
              <a:buAutoNum type="arabicPeriod"/>
              <a:tabLst>
                <a:tab pos="936465" algn="l"/>
              </a:tabLst>
            </a:pPr>
            <a:endParaRPr lang="cs-CZ" sz="2800" dirty="0">
              <a:latin typeface="Times New Roman"/>
              <a:ea typeface="Times New Roman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2200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62187" y="0"/>
            <a:ext cx="11704320" cy="279964"/>
          </a:xfrm>
          <a:noFill/>
          <a:ln/>
        </p:spPr>
      </p:pic>
      <p:sp>
        <p:nvSpPr>
          <p:cNvPr id="172035" name="Text Box 4"/>
          <p:cNvSpPr txBox="1">
            <a:spLocks/>
          </p:cNvSpPr>
          <p:nvPr/>
        </p:nvSpPr>
        <p:spPr bwMode="auto">
          <a:xfrm>
            <a:off x="0" y="474135"/>
            <a:ext cx="13004800" cy="13624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130039" tIns="65020" rIns="130039" bIns="65020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b="1" dirty="0">
                <a:solidFill>
                  <a:srgbClr val="339933"/>
                </a:solidFill>
                <a:latin typeface="Arial" charset="0"/>
                <a:ea typeface="+mn-ea"/>
                <a:cs typeface="+mn-cs"/>
                <a:sym typeface="Gill Sans"/>
              </a:rPr>
              <a:t>Poplatky za vypouštění odpadních vod do vod povrchových</a:t>
            </a:r>
          </a:p>
        </p:txBody>
      </p:sp>
      <p:sp>
        <p:nvSpPr>
          <p:cNvPr id="172038" name="Text Box 6"/>
          <p:cNvSpPr txBox="1">
            <a:spLocks noChangeArrowheads="1"/>
          </p:cNvSpPr>
          <p:nvPr/>
        </p:nvSpPr>
        <p:spPr bwMode="auto">
          <a:xfrm>
            <a:off x="-32792" y="2428528"/>
            <a:ext cx="13004800" cy="5732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39" tIns="65020" rIns="130039" bIns="65020">
            <a:spAutoFit/>
          </a:bodyPr>
          <a:lstStyle/>
          <a:p>
            <a:pPr marL="457200" indent="-457200" algn="l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/>
                <a:ea typeface="Times New Roman"/>
                <a:cs typeface="+mn-cs"/>
              </a:rPr>
              <a:t>Poplatníkem poplatku za vypouštění odpadních vod do vod povrchových je ten, kdo vypouští odpadní vody do vod povrchových.</a:t>
            </a:r>
          </a:p>
          <a:p>
            <a:pPr marL="457200" indent="-457200" algn="l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/>
                <a:ea typeface="Times New Roman"/>
                <a:cs typeface="+mn-cs"/>
              </a:rPr>
              <a:t> Předmětem poplatku za vypouštění odpadních vod do vod povrchových je </a:t>
            </a:r>
            <a:r>
              <a:rPr lang="cs-CZ" sz="2600" b="1" dirty="0">
                <a:solidFill>
                  <a:srgbClr val="002060"/>
                </a:solidFill>
                <a:latin typeface="Arial"/>
                <a:ea typeface="Times New Roman"/>
                <a:cs typeface="+mn-cs"/>
              </a:rPr>
              <a:t>vypouštění odpadních vod z jednotlivého zdroje znečištění do vod povrchových.</a:t>
            </a: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/>
                <a:ea typeface="Times New Roman"/>
                <a:cs typeface="+mn-cs"/>
              </a:rPr>
              <a:t> Zdrojem znečištění se rozumí území obce, území vojenského újezdu, průmyslový areál, stavba nebo zařízení, pokud se z nich vypouštějí samostatně odpadní vody do povrchových vod.</a:t>
            </a: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/>
                <a:ea typeface="Times New Roman"/>
                <a:cs typeface="+mn-cs"/>
              </a:rPr>
              <a:t>Zpoplatněny všechny vypouštěné OV kde je překročen limit objemu  nebo kde je překročen limit koncentrace a zároveň množství znečištění – </a:t>
            </a:r>
            <a:r>
              <a:rPr lang="cs-CZ" sz="2600" b="1" dirty="0">
                <a:solidFill>
                  <a:srgbClr val="002060"/>
                </a:solidFill>
                <a:latin typeface="Arial"/>
                <a:ea typeface="Times New Roman"/>
                <a:cs typeface="+mn-cs"/>
              </a:rPr>
              <a:t>výpočet vždy za celý zdroj ( tj. všechny výpusti) </a:t>
            </a:r>
            <a:r>
              <a:rPr lang="cs-CZ" sz="2600" b="1" dirty="0">
                <a:solidFill>
                  <a:srgbClr val="C00000"/>
                </a:solidFill>
                <a:latin typeface="Arial"/>
                <a:ea typeface="Times New Roman"/>
                <a:cs typeface="+mn-cs"/>
              </a:rPr>
              <a:t>v dělení čištěné a nečištěné OV (nová definice § 89 f odst. 3)</a:t>
            </a:r>
          </a:p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936465" algn="l"/>
              </a:tabLst>
            </a:pPr>
            <a:r>
              <a:rPr lang="cs-CZ" sz="2600" b="1" dirty="0">
                <a:solidFill>
                  <a:srgbClr val="C00000"/>
                </a:solidFill>
                <a:latin typeface="Arial"/>
                <a:ea typeface="Times New Roman"/>
                <a:cs typeface="+mn-cs"/>
              </a:rPr>
              <a:t>Nově osvobození od poplatku – OV ze získání tepelné energie a OV z odlehčovacích komor</a:t>
            </a:r>
            <a:endParaRPr lang="cs-CZ" sz="2800" dirty="0">
              <a:latin typeface="Times New Roman"/>
              <a:ea typeface="Times New Roman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2034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62187" y="0"/>
            <a:ext cx="11704320" cy="279964"/>
          </a:xfrm>
          <a:noFill/>
          <a:ln/>
        </p:spPr>
      </p:pic>
      <p:sp>
        <p:nvSpPr>
          <p:cNvPr id="172035" name="Text Box 4"/>
          <p:cNvSpPr txBox="1">
            <a:spLocks/>
          </p:cNvSpPr>
          <p:nvPr/>
        </p:nvSpPr>
        <p:spPr bwMode="auto">
          <a:xfrm>
            <a:off x="0" y="474135"/>
            <a:ext cx="13004800" cy="13624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130039" tIns="65020" rIns="130039" bIns="65020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b="1" dirty="0">
                <a:solidFill>
                  <a:srgbClr val="339933"/>
                </a:solidFill>
                <a:latin typeface="Arial" charset="0"/>
                <a:ea typeface="+mn-ea"/>
                <a:cs typeface="+mn-cs"/>
                <a:sym typeface="Gill Sans"/>
              </a:rPr>
              <a:t>Poplatky za vypouštění odpadních vod do vod povrchových</a:t>
            </a:r>
          </a:p>
        </p:txBody>
      </p:sp>
      <p:sp>
        <p:nvSpPr>
          <p:cNvPr id="172038" name="Text Box 6"/>
          <p:cNvSpPr txBox="1">
            <a:spLocks noChangeArrowheads="1"/>
          </p:cNvSpPr>
          <p:nvPr/>
        </p:nvSpPr>
        <p:spPr bwMode="auto">
          <a:xfrm>
            <a:off x="-32792" y="2428528"/>
            <a:ext cx="13004800" cy="4871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39" tIns="65020" rIns="130039" bIns="65020">
            <a:spAutoFit/>
          </a:bodyPr>
          <a:lstStyle/>
          <a:p>
            <a:pPr algn="just"/>
            <a:r>
              <a:rPr lang="cs-CZ" sz="2800" dirty="0">
                <a:solidFill>
                  <a:srgbClr val="C00000"/>
                </a:solidFill>
              </a:rPr>
              <a:t>Poplatník může snížit dílčí základ poplatku z jednotlivého znečištění o celkovém množství tohoto znečištění obsažené v odebrané vodě, ze které se stala vypouštěná odpadní voda.</a:t>
            </a:r>
          </a:p>
          <a:p>
            <a:pPr algn="just"/>
            <a:endParaRPr lang="cs-CZ" sz="2800" dirty="0">
              <a:solidFill>
                <a:srgbClr val="C00000"/>
              </a:solidFill>
            </a:endParaRPr>
          </a:p>
          <a:p>
            <a:pPr algn="just"/>
            <a:r>
              <a:rPr lang="cs-CZ" sz="2800" dirty="0">
                <a:solidFill>
                  <a:srgbClr val="C00000"/>
                </a:solidFill>
              </a:rPr>
              <a:t>V případě, že u jednotlivého znečištění dojde v důsledku realizace technického nebo technologického opatření s trvalým účinkem ke snížení jeho vypouštěného množství oproti bezprostředně předcházejícímu poplatkovému období, lze uplatnit slevu na dílčím poplatku. Sleva odpovídá 2,5 násobku meziročního snížení nad 10 %</a:t>
            </a:r>
          </a:p>
          <a:p>
            <a:pPr algn="just"/>
            <a:endParaRPr lang="cs-CZ" sz="2800" dirty="0">
              <a:solidFill>
                <a:srgbClr val="C00000"/>
              </a:solidFill>
              <a:latin typeface="Times New Roman"/>
              <a:ea typeface="Times New Roman"/>
              <a:cs typeface="+mn-cs"/>
            </a:endParaRPr>
          </a:p>
          <a:p>
            <a:pPr algn="just"/>
            <a:r>
              <a:rPr lang="cs-CZ" sz="2800" b="1" dirty="0">
                <a:solidFill>
                  <a:schemeClr val="accent6"/>
                </a:solidFill>
                <a:latin typeface="Times New Roman"/>
                <a:ea typeface="Times New Roman"/>
                <a:cs typeface="+mn-cs"/>
              </a:rPr>
              <a:t>Odklady poplatků byly zrušeny</a:t>
            </a:r>
          </a:p>
        </p:txBody>
      </p:sp>
    </p:spTree>
    <p:extLst>
      <p:ext uri="{BB962C8B-B14F-4D97-AF65-F5344CB8AC3E}">
        <p14:creationId xmlns:p14="http://schemas.microsoft.com/office/powerpoint/2010/main" val="1623927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62187" y="0"/>
            <a:ext cx="11704320" cy="279964"/>
          </a:xfrm>
          <a:noFill/>
          <a:ln/>
        </p:spPr>
      </p:pic>
      <p:sp>
        <p:nvSpPr>
          <p:cNvPr id="172035" name="Text Box 4"/>
          <p:cNvSpPr txBox="1">
            <a:spLocks/>
          </p:cNvSpPr>
          <p:nvPr/>
        </p:nvSpPr>
        <p:spPr bwMode="auto">
          <a:xfrm>
            <a:off x="0" y="474135"/>
            <a:ext cx="13004800" cy="13624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130039" tIns="65020" rIns="130039" bIns="65020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4000" b="1" dirty="0">
                <a:solidFill>
                  <a:srgbClr val="339933"/>
                </a:solidFill>
                <a:latin typeface="Arial" charset="0"/>
                <a:ea typeface="+mn-ea"/>
                <a:cs typeface="+mn-cs"/>
                <a:sym typeface="Gill Sans"/>
              </a:rPr>
              <a:t>Poplatky za vypouštění odpadních vod do vod povrchových</a:t>
            </a:r>
          </a:p>
        </p:txBody>
      </p:sp>
      <p:sp>
        <p:nvSpPr>
          <p:cNvPr id="172038" name="Text Box 6"/>
          <p:cNvSpPr txBox="1">
            <a:spLocks noChangeArrowheads="1"/>
          </p:cNvSpPr>
          <p:nvPr/>
        </p:nvSpPr>
        <p:spPr bwMode="auto">
          <a:xfrm>
            <a:off x="4788" y="2100285"/>
            <a:ext cx="13004800" cy="6594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039" tIns="65020" rIns="130039" bIns="65020">
            <a:spAutoFit/>
          </a:bodyPr>
          <a:lstStyle/>
          <a:p>
            <a:pPr algn="just"/>
            <a:r>
              <a:rPr lang="cs-CZ" sz="2800" b="1" dirty="0">
                <a:solidFill>
                  <a:srgbClr val="7030A0"/>
                </a:solidFill>
              </a:rPr>
              <a:t>Prováděcí vyhláška 327/2018 Sb. –  kombinace NV 143/2012 Sb. a vyhl.123/2012 Sb.  </a:t>
            </a:r>
          </a:p>
          <a:p>
            <a:pPr algn="just"/>
            <a:endParaRPr lang="cs-CZ" sz="2800" dirty="0"/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náležitosti provozní evidence 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lang="cs-CZ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bližší vymezení zdroje znečištění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postup pro určování znečištění obsaženého v odpadních vodách včetně metod měření ukazatelů znečištění oprávněnou a kontrolní laboratoří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lang="cs-CZ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způsob zjišťování průměrné koncentrace jednotlivého znečištění a způsob        měření objemu </a:t>
            </a:r>
            <a:r>
              <a:rPr lang="pl-PL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odpadních vod vypouštěných ze zdroje znečištění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endParaRPr lang="cs-CZ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způsob zjišťování množství znečištění v odebrané vodě, ze které se stala vypouštěná odpadní voda</a:t>
            </a:r>
          </a:p>
        </p:txBody>
      </p:sp>
    </p:spTree>
    <p:extLst>
      <p:ext uri="{BB962C8B-B14F-4D97-AF65-F5344CB8AC3E}">
        <p14:creationId xmlns:p14="http://schemas.microsoft.com/office/powerpoint/2010/main" val="36749768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k">
  <a:themeElements>
    <a:clrScheme name="Lucie_logomanual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BC143"/>
      </a:accent1>
      <a:accent2>
        <a:srgbClr val="CEE5B8"/>
      </a:accent2>
      <a:accent3>
        <a:srgbClr val="467A26"/>
      </a:accent3>
      <a:accent4>
        <a:srgbClr val="000000"/>
      </a:accent4>
      <a:accent5>
        <a:srgbClr val="A5A5A5"/>
      </a:accent5>
      <a:accent6>
        <a:srgbClr val="404040"/>
      </a:accent6>
      <a:hlink>
        <a:srgbClr val="99CC00"/>
      </a:hlink>
      <a:folHlink>
        <a:srgbClr val="99CC00"/>
      </a:folHlink>
    </a:clrScheme>
    <a:fontScheme name="Nazev kapitoly">
      <a:majorFont>
        <a:latin typeface="Myriad Pro Bold Cond"/>
        <a:ea typeface="ヒラギノ角ゴ ProN W6"/>
        <a:cs typeface="ヒラギノ角ゴ ProN W6"/>
      </a:majorFont>
      <a:minorFont>
        <a:latin typeface="Myriad Pro"/>
        <a:ea typeface="ヒラギノ角ゴ ProN W3"/>
        <a:cs typeface="ヒラギノ角ゴ ProN W3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Nazev kapito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_MŽP_čj_new.pptx" id="{09A7FC06-68CF-4403-A956-597BCCA30FE1}" vid="{91F8BF33-444B-4C6E-AEAD-75163C87C836}"/>
    </a:ext>
  </a:extLst>
</a:theme>
</file>

<file path=ppt/theme/theme2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1993</TotalTime>
  <Pages>0</Pages>
  <Words>1253</Words>
  <Characters>0</Characters>
  <Application>Microsoft Office PowerPoint</Application>
  <PresentationFormat>Vlastní</PresentationFormat>
  <Lines>0</Lines>
  <Paragraphs>223</Paragraphs>
  <Slides>20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11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20</vt:i4>
      </vt:variant>
    </vt:vector>
  </HeadingPairs>
  <TitlesOfParts>
    <vt:vector size="33" baseType="lpstr">
      <vt:lpstr>Arial</vt:lpstr>
      <vt:lpstr>Calibri</vt:lpstr>
      <vt:lpstr>Comic Sans MS</vt:lpstr>
      <vt:lpstr>Gill Sans</vt:lpstr>
      <vt:lpstr>Myriad Pro</vt:lpstr>
      <vt:lpstr>Myriad Pro Bold Cond</vt:lpstr>
      <vt:lpstr>Times New Roman</vt:lpstr>
      <vt:lpstr>Verdana</vt:lpstr>
      <vt:lpstr>Wingdings</vt:lpstr>
      <vt:lpstr>ヒラギノ角ゴ ProN W3</vt:lpstr>
      <vt:lpstr>ヒラギノ角ゴ ProN W6</vt:lpstr>
      <vt:lpstr>Blank</vt:lpstr>
      <vt:lpstr>Výchozí návrh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Ministerstvo životního prostředí 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EZ</dc:creator>
  <cp:lastModifiedBy>user</cp:lastModifiedBy>
  <cp:revision>36</cp:revision>
  <cp:lastPrinted>2019-05-30T10:53:31Z</cp:lastPrinted>
  <dcterms:created xsi:type="dcterms:W3CDTF">2018-10-19T07:13:31Z</dcterms:created>
  <dcterms:modified xsi:type="dcterms:W3CDTF">2019-06-06T22:21:08Z</dcterms:modified>
</cp:coreProperties>
</file>