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71" r:id="rId2"/>
    <p:sldId id="270" r:id="rId3"/>
    <p:sldId id="306" r:id="rId4"/>
    <p:sldId id="353" r:id="rId5"/>
    <p:sldId id="387" r:id="rId6"/>
    <p:sldId id="356" r:id="rId7"/>
    <p:sldId id="386" r:id="rId8"/>
    <p:sldId id="354" r:id="rId9"/>
    <p:sldId id="355" r:id="rId10"/>
    <p:sldId id="388" r:id="rId11"/>
    <p:sldId id="272" r:id="rId12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068">
          <p15:clr>
            <a:srgbClr val="A4A3A4"/>
          </p15:clr>
        </p15:guide>
        <p15:guide id="2" pos="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7BC143"/>
    <a:srgbClr val="66D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6" autoAdjust="0"/>
  </p:normalViewPr>
  <p:slideViewPr>
    <p:cSldViewPr>
      <p:cViewPr varScale="1">
        <p:scale>
          <a:sx n="47" d="100"/>
          <a:sy n="47" d="100"/>
        </p:scale>
        <p:origin x="1392" y="60"/>
      </p:cViewPr>
      <p:guideLst>
        <p:guide orient="horz" pos="5068"/>
        <p:guide pos="785"/>
      </p:guideLst>
    </p:cSldViewPr>
  </p:slideViewPr>
  <p:outlineViewPr>
    <p:cViewPr>
      <p:scale>
        <a:sx n="33" d="100"/>
        <a:sy n="33" d="100"/>
      </p:scale>
      <p:origin x="0" y="-10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>
              <a:defRPr/>
            </a:pPr>
            <a:fld id="{341DE077-EFAD-45F7-9648-23A848E86495}" type="datetimeFigureOut">
              <a:rPr lang="cs-CZ"/>
              <a:pPr>
                <a:defRPr/>
              </a:pPr>
              <a:t>08.10.2019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>
              <a:defRPr/>
            </a:pPr>
            <a:fld id="{804138DD-3E93-4CB8-9D96-82F3872D97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426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>
              <a:defRPr/>
            </a:pPr>
            <a:fld id="{AC9FFA57-19BB-4AB4-989A-C6B18F6795E6}" type="datetimeFigureOut">
              <a:rPr lang="cs-CZ"/>
              <a:pPr>
                <a:defRPr/>
              </a:pPr>
              <a:t>08.10.2019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>
              <a:defRPr/>
            </a:pPr>
            <a:fld id="{7BEC0968-DD2B-40FF-B311-5D8530236E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675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BC5016-DCB5-4C9D-94DF-6E34CFF6E3EF}" type="slidenum">
              <a:rPr lang="cs-CZ" altLang="cs-CZ" sz="1200" smtClean="0"/>
              <a:pPr/>
              <a:t>1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92196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213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64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 algn="ctr">
              <a:defRPr sz="5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 sz="4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4027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554893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18600" y="1257300"/>
            <a:ext cx="2616200" cy="6096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0000" y="1257300"/>
            <a:ext cx="7696200" cy="6096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452365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2284512"/>
            <a:ext cx="10464800" cy="57609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032102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865393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00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786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12976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65858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499764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9701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9901592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>
                <a:sym typeface="Myriad Pro" charset="0"/>
              </a:rPr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689170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3017501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6188" y="2284413"/>
            <a:ext cx="1048861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>
                <a:sym typeface="Myriad Pro" charset="0"/>
              </a:rPr>
              <a:t>Kliknutím lze upravit styly předlohy textu.</a:t>
            </a:r>
          </a:p>
          <a:p>
            <a:pPr lvl="1"/>
            <a:r>
              <a:rPr lang="cs-CZ" altLang="cs-CZ" dirty="0">
                <a:sym typeface="Myriad Pro" charset="0"/>
              </a:rPr>
              <a:t>Druhá úroveň</a:t>
            </a:r>
          </a:p>
          <a:p>
            <a:pPr lvl="2"/>
            <a:r>
              <a:rPr lang="cs-CZ" altLang="cs-CZ" dirty="0">
                <a:sym typeface="Myriad Pro" charset="0"/>
              </a:rPr>
              <a:t>Třetí úroveň</a:t>
            </a:r>
          </a:p>
          <a:p>
            <a:pPr lvl="3"/>
            <a:r>
              <a:rPr lang="cs-CZ" altLang="cs-CZ" dirty="0">
                <a:sym typeface="Myriad Pro" charset="0"/>
              </a:rPr>
              <a:t>Čtvrtá úroveň</a:t>
            </a:r>
          </a:p>
          <a:p>
            <a:pPr lvl="4"/>
            <a:r>
              <a:rPr lang="cs-CZ" altLang="cs-CZ" dirty="0">
                <a:sym typeface="Myriad Pro" charset="0"/>
              </a:rPr>
              <a:t>Pátá úroveň</a:t>
            </a:r>
            <a:endParaRPr lang="en-US" altLang="cs-CZ" dirty="0">
              <a:sym typeface="Myriad Pro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484188"/>
            <a:ext cx="104648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>
                <a:sym typeface="Myriad Pro Bold Cond" charset="0"/>
              </a:rPr>
              <a:t>Kliknutím lze upravit styl.</a:t>
            </a:r>
            <a:endParaRPr lang="en-US" altLang="cs-CZ" dirty="0">
              <a:sym typeface="Myriad Pro Bold Con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BC14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571500" indent="-5715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1pPr>
      <a:lvl2pPr marL="1162050" indent="-533400" algn="l" defTabSz="1162050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2pPr>
      <a:lvl3pPr marL="1790700" indent="-571500" algn="l" rtl="0" eaLnBrk="1" fontAlgn="base" hangingPunct="1">
        <a:spcBef>
          <a:spcPct val="0"/>
        </a:spcBef>
        <a:spcAft>
          <a:spcPct val="0"/>
        </a:spcAft>
        <a:buChar char="-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3pPr>
      <a:lvl4pPr marL="2324100" indent="-5715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4pPr>
      <a:lvl5pPr marL="2781300" indent="-571500" algn="l" rtl="0" eaLnBrk="1" fontAlgn="base" hangingPunct="1">
        <a:spcBef>
          <a:spcPct val="0"/>
        </a:spcBef>
        <a:spcAft>
          <a:spcPct val="0"/>
        </a:spcAft>
        <a:buChar char="-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hamr.chmi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user\Plocha\NOVA_PREZENTACE\Prezentace.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494" y="-325120"/>
            <a:ext cx="13871787" cy="1040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50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280083" y="461426"/>
            <a:ext cx="10464800" cy="814388"/>
          </a:xfrm>
        </p:spPr>
        <p:txBody>
          <a:bodyPr/>
          <a:lstStyle/>
          <a:p>
            <a:pPr>
              <a:defRPr/>
            </a:pPr>
            <a:r>
              <a:rPr lang="cs-CZ" altLang="en-US" kern="1200" dirty="0" smtClean="0"/>
              <a:t>HAMR </a:t>
            </a:r>
            <a:r>
              <a:rPr lang="cs-CZ" altLang="en-US" kern="1200" dirty="0"/>
              <a:t>– </a:t>
            </a:r>
            <a:r>
              <a:rPr lang="cs-CZ" altLang="en-US" kern="1200" dirty="0" smtClean="0"/>
              <a:t>registrovaní </a:t>
            </a:r>
            <a:r>
              <a:rPr lang="cs-CZ" altLang="en-US" kern="1200" dirty="0"/>
              <a:t>uživatelé </a:t>
            </a:r>
            <a:endParaRPr lang="en-US" altLang="en-US" kern="1200" dirty="0"/>
          </a:p>
        </p:txBody>
      </p:sp>
      <p:sp>
        <p:nvSpPr>
          <p:cNvPr id="2" name="Obdélník 1"/>
          <p:cNvSpPr/>
          <p:nvPr/>
        </p:nvSpPr>
        <p:spPr>
          <a:xfrm>
            <a:off x="597744" y="1275814"/>
            <a:ext cx="12169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400" dirty="0" smtClean="0"/>
              <a:t>platforma </a:t>
            </a:r>
            <a:r>
              <a:rPr lang="cs-CZ" sz="2400" dirty="0"/>
              <a:t>pro sdílení </a:t>
            </a:r>
            <a:r>
              <a:rPr lang="cs-CZ" sz="2400" dirty="0" smtClean="0"/>
              <a:t>aktuálních požadavků </a:t>
            </a:r>
            <a:r>
              <a:rPr lang="cs-CZ" sz="2400" dirty="0"/>
              <a:t>na vodu ze strany odběratelů pro optimalizaci manipulace na vodních </a:t>
            </a:r>
            <a:r>
              <a:rPr lang="cs-CZ" sz="2400" dirty="0" smtClean="0"/>
              <a:t>dílech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podrobné </a:t>
            </a:r>
            <a:r>
              <a:rPr lang="cs-CZ" sz="2400" dirty="0">
                <a:solidFill>
                  <a:schemeClr val="tx1"/>
                </a:solidFill>
              </a:rPr>
              <a:t>posouzení současných potřeb vody v jednotlivých segmentech jejího užívání a odhadu potřeb vody.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999" t="9051" r="31396" b="36875"/>
          <a:stretch/>
        </p:blipFill>
        <p:spPr>
          <a:xfrm>
            <a:off x="594976" y="3148608"/>
            <a:ext cx="11680863" cy="56751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5999" t="8525" r="31396" b="12200"/>
          <a:stretch/>
        </p:blipFill>
        <p:spPr>
          <a:xfrm>
            <a:off x="7605630" y="2643902"/>
            <a:ext cx="5192650" cy="36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9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686" y="4516760"/>
            <a:ext cx="10390832" cy="144016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BC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 Bold Con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9pPr>
          </a:lstStyle>
          <a:p>
            <a:pPr>
              <a:defRPr/>
            </a:pPr>
            <a:r>
              <a:rPr lang="cs-CZ" altLang="cs-CZ" sz="5400" kern="0" dirty="0" smtClean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77789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076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6188" y="0"/>
            <a:ext cx="10899252" cy="8045450"/>
          </a:xfrm>
        </p:spPr>
        <p:txBody>
          <a:bodyPr/>
          <a:lstStyle/>
          <a:p>
            <a:r>
              <a:rPr lang="cs-CZ" sz="4800" dirty="0" smtClean="0"/>
              <a:t>HAMR</a:t>
            </a:r>
            <a:r>
              <a:rPr lang="cs-CZ" sz="480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480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480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480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20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320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200" b="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</a:rPr>
              <a:t>Ministerstvo životního prostředí</a:t>
            </a:r>
            <a:br>
              <a:rPr lang="cs-CZ" sz="3200" b="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</a:rPr>
            </a:br>
            <a:r>
              <a:rPr lang="cs-CZ" sz="3200" b="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</a:rPr>
              <a:t>odbor ochrany vod</a:t>
            </a:r>
            <a:br>
              <a:rPr lang="cs-CZ" sz="3200" b="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</a:rPr>
            </a:br>
            <a:r>
              <a:rPr lang="cs-CZ" sz="3200" b="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</a:rPr>
              <a:t>Pavel Marták</a:t>
            </a:r>
            <a:r>
              <a:rPr lang="cs-CZ" sz="3200" b="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3200" b="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20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320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20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3200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cs-CZ" sz="2800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740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720204"/>
          </a:xfrm>
        </p:spPr>
        <p:txBody>
          <a:bodyPr/>
          <a:lstStyle/>
          <a:p>
            <a:r>
              <a:rPr lang="cs-CZ" kern="1200" dirty="0"/>
              <a:t>Předpovědní systém HAMR</a:t>
            </a:r>
          </a:p>
        </p:txBody>
      </p:sp>
      <p:pic>
        <p:nvPicPr>
          <p:cNvPr id="4" name="Obrázek 20" descr="system such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r="992"/>
          <a:stretch>
            <a:fillRect/>
          </a:stretch>
        </p:blipFill>
        <p:spPr bwMode="auto">
          <a:xfrm>
            <a:off x="0" y="2284512"/>
            <a:ext cx="12527958" cy="545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33747" y="13360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fyzikálně </a:t>
            </a:r>
            <a:r>
              <a:rPr lang="cs-CZ" sz="2800" dirty="0" smtClean="0"/>
              <a:t>založený matematický předpovědní model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02884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28" y="2639752"/>
            <a:ext cx="8583220" cy="6294361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3728" y="1348408"/>
            <a:ext cx="11281072" cy="57609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</a:t>
            </a:r>
            <a:r>
              <a:rPr lang="cs-CZ" dirty="0" smtClean="0"/>
              <a:t>omponenta </a:t>
            </a:r>
            <a:r>
              <a:rPr lang="cs-CZ" dirty="0" err="1" smtClean="0"/>
              <a:t>HAMRu</a:t>
            </a:r>
            <a:r>
              <a:rPr lang="cs-CZ" dirty="0" smtClean="0"/>
              <a:t> (</a:t>
            </a:r>
            <a:r>
              <a:rPr lang="cs-CZ" dirty="0" err="1" smtClean="0"/>
              <a:t>SoilClim</a:t>
            </a:r>
            <a:r>
              <a:rPr lang="cs-CZ" dirty="0"/>
              <a:t>, </a:t>
            </a:r>
            <a:r>
              <a:rPr lang="cs-CZ" dirty="0" err="1" smtClean="0"/>
              <a:t>Bilan</a:t>
            </a:r>
            <a:r>
              <a:rPr lang="cs-CZ" dirty="0" smtClean="0"/>
              <a:t>, </a:t>
            </a:r>
            <a:r>
              <a:rPr lang="cs-CZ" dirty="0" err="1" smtClean="0"/>
              <a:t>Wateres</a:t>
            </a:r>
            <a:r>
              <a:rPr lang="cs-CZ" dirty="0" smtClean="0"/>
              <a:t>) -&gt;výpočet indikátorů -&gt; hodnocení sucha:</a:t>
            </a:r>
          </a:p>
          <a:p>
            <a:r>
              <a:rPr lang="cs-CZ" dirty="0" smtClean="0"/>
              <a:t>Normální </a:t>
            </a:r>
            <a:r>
              <a:rPr lang="cs-CZ" dirty="0"/>
              <a:t>stav</a:t>
            </a:r>
          </a:p>
          <a:p>
            <a:r>
              <a:rPr lang="cs-CZ" dirty="0"/>
              <a:t>Mírné sucho</a:t>
            </a:r>
          </a:p>
          <a:p>
            <a:r>
              <a:rPr lang="cs-CZ" dirty="0"/>
              <a:t>Silné sucho</a:t>
            </a:r>
          </a:p>
          <a:p>
            <a:r>
              <a:rPr lang="cs-CZ" dirty="0"/>
              <a:t>Mimořádné sucho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720204"/>
          </a:xfrm>
        </p:spPr>
        <p:txBody>
          <a:bodyPr/>
          <a:lstStyle/>
          <a:p>
            <a:r>
              <a:rPr lang="cs-CZ" kern="1200" dirty="0"/>
              <a:t>Předpovědní systém HAMR</a:t>
            </a:r>
          </a:p>
        </p:txBody>
      </p:sp>
    </p:spTree>
    <p:extLst>
      <p:ext uri="{BB962C8B-B14F-4D97-AF65-F5344CB8AC3E}">
        <p14:creationId xmlns:p14="http://schemas.microsoft.com/office/powerpoint/2010/main" val="35527277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741760" y="1067554"/>
            <a:ext cx="10464800" cy="5761038"/>
          </a:xfrm>
        </p:spPr>
        <p:txBody>
          <a:bodyPr/>
          <a:lstStyle/>
          <a:p>
            <a:r>
              <a:rPr lang="cs-CZ" altLang="cs-CZ" dirty="0"/>
              <a:t>p</a:t>
            </a:r>
            <a:r>
              <a:rPr lang="cs-CZ" altLang="cs-CZ" dirty="0" smtClean="0"/>
              <a:t>ilotní </a:t>
            </a:r>
            <a:r>
              <a:rPr lang="cs-CZ" altLang="cs-CZ" dirty="0"/>
              <a:t>verze </a:t>
            </a:r>
            <a:r>
              <a:rPr lang="cs-CZ" altLang="cs-CZ" dirty="0" smtClean="0"/>
              <a:t>spuštěna </a:t>
            </a:r>
            <a:r>
              <a:rPr lang="cs-CZ" altLang="cs-CZ" dirty="0"/>
              <a:t>na konci roku 2018</a:t>
            </a:r>
          </a:p>
          <a:p>
            <a:pPr marL="0" indent="0">
              <a:buNone/>
            </a:pPr>
            <a:r>
              <a:rPr lang="cs-CZ" altLang="cs-CZ" dirty="0" smtClean="0">
                <a:hlinkClick r:id="rId2"/>
              </a:rPr>
              <a:t>http</a:t>
            </a:r>
            <a:r>
              <a:rPr lang="cs-CZ" altLang="cs-CZ" dirty="0">
                <a:hlinkClick r:id="rId2"/>
              </a:rPr>
              <a:t>://hamr.chmi.cz/</a:t>
            </a:r>
            <a:endParaRPr lang="cs-CZ" altLang="cs-CZ" dirty="0"/>
          </a:p>
          <a:p>
            <a:r>
              <a:rPr lang="cs-CZ" altLang="cs-CZ" dirty="0"/>
              <a:t>a</a:t>
            </a:r>
            <a:r>
              <a:rPr lang="cs-CZ" altLang="cs-CZ" dirty="0" smtClean="0"/>
              <a:t>ktualizace </a:t>
            </a:r>
            <a:r>
              <a:rPr lang="cs-CZ" altLang="cs-CZ" dirty="0"/>
              <a:t>každou středu v poledne</a:t>
            </a:r>
          </a:p>
          <a:p>
            <a:r>
              <a:rPr lang="cs-CZ" altLang="cs-CZ" dirty="0" smtClean="0"/>
              <a:t>interpretace </a:t>
            </a:r>
            <a:r>
              <a:rPr lang="cs-CZ" altLang="cs-CZ" dirty="0"/>
              <a:t>dat </a:t>
            </a:r>
            <a:r>
              <a:rPr lang="cs-CZ" altLang="cs-CZ" dirty="0" smtClean="0"/>
              <a:t>- krátké </a:t>
            </a:r>
            <a:r>
              <a:rPr lang="cs-CZ" altLang="cs-CZ" dirty="0" err="1"/>
              <a:t>videokomentáře</a:t>
            </a:r>
            <a:endParaRPr lang="cs-CZ" alt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317625" y="196850"/>
            <a:ext cx="10464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3600" b="1">
                <a:solidFill>
                  <a:srgbClr val="7BC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 Bold Cond" charset="0"/>
              </a:defRPr>
            </a:lvl1pPr>
            <a:lvl2pPr algn="l" eaLnBrk="1" hangingPunct="1"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2pPr>
            <a:lvl3pPr algn="l" eaLnBrk="1" hangingPunct="1"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3pPr>
            <a:lvl4pPr algn="l" eaLnBrk="1" hangingPunct="1"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4pPr>
            <a:lvl5pPr algn="l" eaLnBrk="1" hangingPunct="1"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9pPr>
          </a:lstStyle>
          <a:p>
            <a:r>
              <a:rPr lang="cs-CZ" dirty="0"/>
              <a:t>Pilotní verze HAMR</a:t>
            </a:r>
            <a:r>
              <a:rPr lang="en-US" dirty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t="12576" r="40587" b="5682"/>
          <a:stretch/>
        </p:blipFill>
        <p:spPr>
          <a:xfrm>
            <a:off x="4198144" y="3148608"/>
            <a:ext cx="8280920" cy="64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66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957784" y="1084114"/>
            <a:ext cx="10464800" cy="5761038"/>
          </a:xfrm>
        </p:spPr>
        <p:txBody>
          <a:bodyPr/>
          <a:lstStyle/>
          <a:p>
            <a:r>
              <a:rPr lang="cs-CZ" dirty="0" smtClean="0"/>
              <a:t>aktuální </a:t>
            </a:r>
            <a:r>
              <a:rPr lang="cs-CZ" dirty="0"/>
              <a:t>stav </a:t>
            </a:r>
            <a:r>
              <a:rPr lang="cs-CZ" dirty="0" smtClean="0"/>
              <a:t>sucha: Meteorologické</a:t>
            </a:r>
            <a:r>
              <a:rPr lang="cs-CZ" dirty="0"/>
              <a:t>, Agronomické, Hydrologické, Souhrnný </a:t>
            </a:r>
            <a:r>
              <a:rPr lang="cs-CZ" dirty="0" smtClean="0"/>
              <a:t>index</a:t>
            </a:r>
          </a:p>
          <a:p>
            <a:r>
              <a:rPr lang="cs-CZ" dirty="0"/>
              <a:t>l</a:t>
            </a:r>
            <a:r>
              <a:rPr lang="cs-CZ" dirty="0" smtClean="0"/>
              <a:t>ze sledovat historický vývoj sucha</a:t>
            </a:r>
          </a:p>
          <a:p>
            <a:r>
              <a:rPr lang="cs-CZ" dirty="0" smtClean="0"/>
              <a:t>Predikce krátkodobá</a:t>
            </a:r>
            <a:r>
              <a:rPr lang="cs-CZ" dirty="0" smtClean="0"/>
              <a:t>/dlouhodobá (</a:t>
            </a:r>
            <a:r>
              <a:rPr lang="cs-CZ" dirty="0" smtClean="0"/>
              <a:t>8 </a:t>
            </a:r>
            <a:r>
              <a:rPr lang="cs-CZ" dirty="0"/>
              <a:t>týdnů 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317625" y="196850"/>
            <a:ext cx="10464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3600" b="1">
                <a:solidFill>
                  <a:srgbClr val="7BC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 Bold Cond" charset="0"/>
              </a:defRPr>
            </a:lvl1pPr>
            <a:lvl2pPr algn="l" eaLnBrk="1" hangingPunct="1"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2pPr>
            <a:lvl3pPr algn="l" eaLnBrk="1" hangingPunct="1"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3pPr>
            <a:lvl4pPr algn="l" eaLnBrk="1" hangingPunct="1"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4pPr>
            <a:lvl5pPr algn="l" eaLnBrk="1" hangingPunct="1"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9pPr>
          </a:lstStyle>
          <a:p>
            <a:r>
              <a:rPr lang="cs-CZ" dirty="0"/>
              <a:t>Pilotní verze HAMR</a:t>
            </a:r>
            <a:r>
              <a:rPr lang="en-US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2576" r="40587" b="5682"/>
          <a:stretch/>
        </p:blipFill>
        <p:spPr>
          <a:xfrm>
            <a:off x="4198144" y="3148608"/>
            <a:ext cx="8280920" cy="6405495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 bwMode="auto">
          <a:xfrm>
            <a:off x="4486176" y="3141504"/>
            <a:ext cx="1080120" cy="1512168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01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389063" y="412750"/>
            <a:ext cx="10464800" cy="814388"/>
          </a:xfrm>
        </p:spPr>
        <p:txBody>
          <a:bodyPr/>
          <a:lstStyle/>
          <a:p>
            <a:pPr>
              <a:defRPr/>
            </a:pPr>
            <a:r>
              <a:rPr lang="cs-CZ" altLang="en-US" kern="1200" dirty="0" smtClean="0"/>
              <a:t>HAMR – pokročilejší uživatelé</a:t>
            </a:r>
            <a:endParaRPr lang="en-US" altLang="en-US" kern="1200" dirty="0"/>
          </a:p>
        </p:txBody>
      </p:sp>
      <p:pic>
        <p:nvPicPr>
          <p:cNvPr id="1126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800" y="2638655"/>
            <a:ext cx="12173688" cy="6878235"/>
          </a:xfrm>
        </p:spPr>
      </p:pic>
      <p:sp>
        <p:nvSpPr>
          <p:cNvPr id="2" name="Obdélník 1"/>
          <p:cNvSpPr/>
          <p:nvPr/>
        </p:nvSpPr>
        <p:spPr>
          <a:xfrm>
            <a:off x="957784" y="1332732"/>
            <a:ext cx="11737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rozlišení na vodní útvary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/>
              <a:t>data </a:t>
            </a:r>
            <a:r>
              <a:rPr lang="cs-CZ" sz="2400" dirty="0"/>
              <a:t>o suchu od roku 1981 </a:t>
            </a:r>
            <a:r>
              <a:rPr lang="cs-CZ" sz="2400" dirty="0" smtClean="0"/>
              <a:t>– porovnání </a:t>
            </a:r>
            <a:r>
              <a:rPr lang="cs-CZ" sz="2400" dirty="0"/>
              <a:t>aktuálních hodnot s uplynulými epizodami </a:t>
            </a:r>
            <a:r>
              <a:rPr lang="cs-CZ" sz="2400" dirty="0" smtClean="0"/>
              <a:t>sucha</a:t>
            </a:r>
            <a:endParaRPr lang="cs-CZ" sz="2400" dirty="0" smtClean="0"/>
          </a:p>
        </p:txBody>
      </p:sp>
      <p:sp>
        <p:nvSpPr>
          <p:cNvPr id="6" name="Ovál 5"/>
          <p:cNvSpPr/>
          <p:nvPr/>
        </p:nvSpPr>
        <p:spPr bwMode="auto">
          <a:xfrm>
            <a:off x="381719" y="3550388"/>
            <a:ext cx="1007343" cy="2527384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36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280083" y="461426"/>
            <a:ext cx="10464800" cy="814388"/>
          </a:xfrm>
        </p:spPr>
        <p:txBody>
          <a:bodyPr/>
          <a:lstStyle/>
          <a:p>
            <a:pPr>
              <a:defRPr/>
            </a:pPr>
            <a:r>
              <a:rPr lang="cs-CZ" altLang="en-US" kern="1200" dirty="0" smtClean="0"/>
              <a:t>HAMR </a:t>
            </a:r>
            <a:r>
              <a:rPr lang="cs-CZ" altLang="en-US" kern="1200" dirty="0"/>
              <a:t>– </a:t>
            </a:r>
            <a:r>
              <a:rPr lang="cs-CZ" altLang="en-US" kern="1200" dirty="0" smtClean="0"/>
              <a:t>registrovaní </a:t>
            </a:r>
            <a:r>
              <a:rPr lang="cs-CZ" altLang="en-US" kern="1200" dirty="0"/>
              <a:t>uživatelé </a:t>
            </a:r>
            <a:endParaRPr lang="en-US" altLang="en-US" kern="1200" dirty="0"/>
          </a:p>
        </p:txBody>
      </p:sp>
      <p:pic>
        <p:nvPicPr>
          <p:cNvPr id="1229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4" y="2233671"/>
            <a:ext cx="10585176" cy="61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7744" y="1275814"/>
            <a:ext cx="121693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400" dirty="0" smtClean="0"/>
              <a:t>analyzovat </a:t>
            </a:r>
            <a:r>
              <a:rPr lang="cs-CZ" sz="2400" dirty="0"/>
              <a:t>nakládání s vodami a simulovat dopady plánovaného omezení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400" dirty="0" smtClean="0"/>
              <a:t>generovat </a:t>
            </a:r>
            <a:r>
              <a:rPr lang="cs-CZ" sz="2400" dirty="0"/>
              <a:t>seznam povolených odběratelů vody pro definované </a:t>
            </a:r>
            <a:r>
              <a:rPr lang="cs-CZ" sz="2400" dirty="0" smtClean="0"/>
              <a:t>území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014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Lucie_logomanual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C143"/>
      </a:accent1>
      <a:accent2>
        <a:srgbClr val="CEE5B8"/>
      </a:accent2>
      <a:accent3>
        <a:srgbClr val="467A26"/>
      </a:accent3>
      <a:accent4>
        <a:srgbClr val="000000"/>
      </a:accent4>
      <a:accent5>
        <a:srgbClr val="A5A5A5"/>
      </a:accent5>
      <a:accent6>
        <a:srgbClr val="404040"/>
      </a:accent6>
      <a:hlink>
        <a:srgbClr val="99CC00"/>
      </a:hlink>
      <a:folHlink>
        <a:srgbClr val="99CC00"/>
      </a:folHlink>
    </a:clrScheme>
    <a:fontScheme name="Nazev kapitoly">
      <a:majorFont>
        <a:latin typeface="Myriad Pro Bold Cond"/>
        <a:ea typeface="ヒラギノ角ゴ ProN W6"/>
        <a:cs typeface="ヒラギノ角ゴ ProN W6"/>
      </a:majorFont>
      <a:minorFont>
        <a:latin typeface="Myriad Pro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Nazev kapito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MŽP_čj_new.pptx" id="{09A7FC06-68CF-4403-A956-597BCCA30FE1}" vid="{91F8BF33-444B-4C6E-AEAD-75163C87C836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ucie_logomanual">
    <a:dk1>
      <a:srgbClr val="000000"/>
    </a:dk1>
    <a:lt1>
      <a:srgbClr val="FFFFFF"/>
    </a:lt1>
    <a:dk2>
      <a:srgbClr val="000000"/>
    </a:dk2>
    <a:lt2>
      <a:srgbClr val="808080"/>
    </a:lt2>
    <a:accent1>
      <a:srgbClr val="7BC143"/>
    </a:accent1>
    <a:accent2>
      <a:srgbClr val="CEE5B8"/>
    </a:accent2>
    <a:accent3>
      <a:srgbClr val="467A26"/>
    </a:accent3>
    <a:accent4>
      <a:srgbClr val="000000"/>
    </a:accent4>
    <a:accent5>
      <a:srgbClr val="A5A5A5"/>
    </a:accent5>
    <a:accent6>
      <a:srgbClr val="404040"/>
    </a:accent6>
    <a:hlink>
      <a:srgbClr val="99CC00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4057</TotalTime>
  <Pages>0</Pages>
  <Words>164</Words>
  <Characters>0</Characters>
  <Application>Microsoft Office PowerPoint</Application>
  <PresentationFormat>Vlastní</PresentationFormat>
  <Lines>0</Lines>
  <Paragraphs>29</Paragraphs>
  <Slides>11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2" baseType="lpstr">
      <vt:lpstr>Arial</vt:lpstr>
      <vt:lpstr>Calibri</vt:lpstr>
      <vt:lpstr>Gill Sans</vt:lpstr>
      <vt:lpstr>Myriad Pro</vt:lpstr>
      <vt:lpstr>Myriad Pro Bold Cond</vt:lpstr>
      <vt:lpstr>Times New Roman</vt:lpstr>
      <vt:lpstr>Verdana</vt:lpstr>
      <vt:lpstr>Wingdings</vt:lpstr>
      <vt:lpstr>ヒラギノ角ゴ ProN W3</vt:lpstr>
      <vt:lpstr>ヒラギノ角ゴ ProN W6</vt:lpstr>
      <vt:lpstr>Blank</vt:lpstr>
      <vt:lpstr>Prezentace aplikace PowerPoint</vt:lpstr>
      <vt:lpstr>Prezentace aplikace PowerPoint</vt:lpstr>
      <vt:lpstr>HAMR   Ministerstvo životního prostředí odbor ochrany vod Pavel Marták   </vt:lpstr>
      <vt:lpstr>Předpovědní systém HAMR</vt:lpstr>
      <vt:lpstr>Předpovědní systém HAMR</vt:lpstr>
      <vt:lpstr>Prezentace aplikace PowerPoint</vt:lpstr>
      <vt:lpstr>Prezentace aplikace PowerPoint</vt:lpstr>
      <vt:lpstr>HAMR – pokročilejší uživatelé</vt:lpstr>
      <vt:lpstr>HAMR – registrovaní uživatelé </vt:lpstr>
      <vt:lpstr>HAMR – registrovaní uživatelé </vt:lpstr>
      <vt:lpstr>Prezentace aplikace PowerPoint</vt:lpstr>
    </vt:vector>
  </TitlesOfParts>
  <Company>Ministerstvo životního prostředí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Tejkalova</dc:creator>
  <cp:lastModifiedBy>user</cp:lastModifiedBy>
  <cp:revision>258</cp:revision>
  <cp:lastPrinted>2018-03-14T17:29:51Z</cp:lastPrinted>
  <dcterms:created xsi:type="dcterms:W3CDTF">2017-12-07T19:44:25Z</dcterms:created>
  <dcterms:modified xsi:type="dcterms:W3CDTF">2019-10-08T06:40:04Z</dcterms:modified>
</cp:coreProperties>
</file>