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80" r:id="rId2"/>
    <p:sldId id="274" r:id="rId3"/>
    <p:sldId id="275" r:id="rId4"/>
    <p:sldId id="276" r:id="rId5"/>
    <p:sldId id="277" r:id="rId6"/>
    <p:sldId id="278" r:id="rId7"/>
    <p:sldId id="282" r:id="rId8"/>
    <p:sldId id="279" r:id="rId9"/>
    <p:sldId id="283" r:id="rId10"/>
    <p:sldId id="281" r:id="rId11"/>
    <p:sldId id="284" r:id="rId12"/>
    <p:sldId id="271" r:id="rId13"/>
  </p:sldIdLst>
  <p:sldSz cx="24387175" cy="13716000"/>
  <p:notesSz cx="666273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354" autoAdjust="0"/>
  </p:normalViewPr>
  <p:slideViewPr>
    <p:cSldViewPr snapToGrid="0" showGuides="1">
      <p:cViewPr>
        <p:scale>
          <a:sx n="30" d="100"/>
          <a:sy n="30" d="100"/>
        </p:scale>
        <p:origin x="-139" y="230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199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887186" cy="496331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4012" y="1"/>
            <a:ext cx="2887186" cy="496331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>
              <a:defRPr sz="1200"/>
            </a:lvl1pPr>
          </a:lstStyle>
          <a:p>
            <a:fld id="{49595554-8F69-49B8-BDBB-E0E6A0916DE8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887186" cy="496331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4012" y="9428585"/>
            <a:ext cx="2887186" cy="496331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>
              <a:defRPr sz="1200"/>
            </a:lvl1pPr>
          </a:lstStyle>
          <a:p>
            <a:fld id="{2A3B6D41-9E1B-4217-A17C-2D4B0B66B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052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7186" cy="498055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4012" y="2"/>
            <a:ext cx="2887186" cy="498055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>
              <a:defRPr sz="1200"/>
            </a:lvl1pPr>
          </a:lstStyle>
          <a:p>
            <a:fld id="{01B07FA9-DE9C-409F-85F2-97F44B920B82}" type="datetimeFigureOut">
              <a:rPr lang="cs-CZ" smtClean="0"/>
              <a:t>8.10.2019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52425" y="1239838"/>
            <a:ext cx="5957888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0" tIns="45345" rIns="90690" bIns="453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274" y="4777195"/>
            <a:ext cx="5330190" cy="3908614"/>
          </a:xfrm>
          <a:prstGeom prst="rect">
            <a:avLst/>
          </a:prstGeom>
        </p:spPr>
        <p:txBody>
          <a:bodyPr vert="horz" lIns="90690" tIns="45345" rIns="90690" bIns="45345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887186" cy="498054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4012" y="9428585"/>
            <a:ext cx="2887186" cy="498054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>
              <a:defRPr sz="1200"/>
            </a:lvl1pPr>
          </a:lstStyle>
          <a:p>
            <a:fld id="{368384A4-C56D-4B31-91D3-4CC689CA89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81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61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340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902"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91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odkladový obrázek">
            <a:extLst>
              <a:ext uri="{FF2B5EF4-FFF2-40B4-BE49-F238E27FC236}">
                <a16:creationId xmlns:a16="http://schemas.microsoft.com/office/drawing/2014/main" xmlns="" id="{1484CE54-FF2E-408A-B4CF-FF94338BEBE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Bílý podklad">
            <a:extLst>
              <a:ext uri="{FF2B5EF4-FFF2-40B4-BE49-F238E27FC236}">
                <a16:creationId xmlns:a16="http://schemas.microsoft.com/office/drawing/2014/main" xmlns="" id="{F70F13C3-16CD-4EC9-A61B-A853E6F0F1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522800"/>
            <a:ext cx="15228000" cy="342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9" name="Bílá pod nadpisem" hidden="1"/>
          <p:cNvSpPr/>
          <p:nvPr userDrawn="1"/>
        </p:nvSpPr>
        <p:spPr>
          <a:xfrm>
            <a:off x="4500000" y="1522800"/>
            <a:ext cx="10440000" cy="3420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 hidden="1">
            <a:extLst>
              <a:ext uri="{FF2B5EF4-FFF2-40B4-BE49-F238E27FC236}">
                <a16:creationId xmlns:a16="http://schemas.microsoft.com/office/drawing/2014/main" xmlns="" id="{BCC887BD-1330-4E6F-92EE-65D69E01A7EE}"/>
              </a:ext>
            </a:extLst>
          </p:cNvPr>
          <p:cNvCxnSpPr/>
          <p:nvPr userDrawn="1"/>
        </p:nvCxnSpPr>
        <p:spPr>
          <a:xfrm>
            <a:off x="4114800" y="2152650"/>
            <a:ext cx="0" cy="228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Logo MZe" hidden="1">
            <a:extLst>
              <a:ext uri="{FF2B5EF4-FFF2-40B4-BE49-F238E27FC236}">
                <a16:creationId xmlns:a16="http://schemas.microsoft.com/office/drawing/2014/main" xmlns="" id="{D7F392D9-0192-44DF-B5B6-E60B0F320C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2" y="3215692"/>
            <a:ext cx="3133350" cy="1353315"/>
          </a:xfrm>
          <a:prstGeom prst="rect">
            <a:avLst/>
          </a:prstGeom>
        </p:spPr>
      </p:pic>
      <p:pic>
        <p:nvPicPr>
          <p:cNvPr id="8" name="Logo MZe png" hidden="1">
            <a:extLst>
              <a:ext uri="{FF2B5EF4-FFF2-40B4-BE49-F238E27FC236}">
                <a16:creationId xmlns:a16="http://schemas.microsoft.com/office/drawing/2014/main" xmlns="" id="{129EC058-4951-49A8-B2F1-71C45ED31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" y="3214934"/>
            <a:ext cx="3133350" cy="1353315"/>
          </a:xfrm>
          <a:prstGeom prst="rect">
            <a:avLst/>
          </a:prstGeom>
        </p:spPr>
      </p:pic>
      <p:sp>
        <p:nvSpPr>
          <p:cNvPr id="16" name="Datum">
            <a:extLst>
              <a:ext uri="{FF2B5EF4-FFF2-40B4-BE49-F238E27FC236}">
                <a16:creationId xmlns:a16="http://schemas.microsoft.com/office/drawing/2014/main" xmlns="" id="{19795874-6BF3-4E26-B86E-D2075A368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2160000"/>
            <a:ext cx="2880000" cy="720000"/>
          </a:xfrm>
          <a:noFill/>
        </p:spPr>
        <p:txBody>
          <a:bodyPr tIns="0" rIns="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00000" y="4140000"/>
            <a:ext cx="10440000" cy="7207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all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Autor prezentace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00000" y="1990800"/>
            <a:ext cx="10440000" cy="1980000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ts val="7800"/>
              </a:lnSpc>
              <a:defRPr sz="6600"/>
            </a:lvl1pPr>
          </a:lstStyle>
          <a:p>
            <a:r>
              <a:rPr lang="cs-CZ" dirty="0"/>
              <a:t>Název</a:t>
            </a:r>
            <a:br>
              <a:rPr lang="cs-CZ" dirty="0"/>
            </a:br>
            <a:r>
              <a:rPr lang="cs-CZ" dirty="0"/>
              <a:t>Prezentace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3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0" y="1980000"/>
            <a:ext cx="15217200" cy="1260000"/>
          </a:xfrm>
        </p:spPr>
        <p:txBody>
          <a:bodyPr anchor="b" anchorCtr="0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920000" y="3420000"/>
            <a:ext cx="15217200" cy="1656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7920000" y="5219700"/>
            <a:ext cx="15217200" cy="7239000"/>
          </a:xfrm>
        </p:spPr>
        <p:txBody>
          <a:bodyPr/>
          <a:lstStyle>
            <a:lvl1pPr marL="504000" indent="-504000">
              <a:buFontTx/>
              <a:buBlip>
                <a:blip r:embed="rId2"/>
              </a:buBlip>
              <a:defRPr cap="all" baseline="0">
                <a:solidFill>
                  <a:schemeClr val="accent2"/>
                </a:solidFill>
              </a:defRPr>
            </a:lvl1pPr>
            <a:lvl2pPr marL="1008000" indent="-504000">
              <a:buClr>
                <a:schemeClr val="accent2"/>
              </a:buClr>
              <a:buFont typeface="+mj-lt"/>
              <a:buAutoNum type="arabicPeriod"/>
              <a:defRPr/>
            </a:lvl2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pic>
        <p:nvPicPr>
          <p:cNvPr id="9" name="Lístek s linkou tmavě modrý">
            <a:extLst>
              <a:ext uri="{FF2B5EF4-FFF2-40B4-BE49-F238E27FC236}">
                <a16:creationId xmlns:a16="http://schemas.microsoft.com/office/drawing/2014/main" xmlns="" id="{FECF6A3C-E773-4D22-822E-5EFACF374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6704491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8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 s obrázek, střední obrázek či graf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500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500000" cy="4104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1979612"/>
            <a:ext cx="10248300" cy="99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111000"/>
            <a:ext cx="158976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26"/>
          </p:nvPr>
        </p:nvSpPr>
        <p:spPr>
          <a:xfrm>
            <a:off x="1249200" y="8679600"/>
            <a:ext cx="4500000" cy="37872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000" y="288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8072000" y="342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8072000" y="516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8072000" y="5724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9" hasCustomPrompt="1"/>
          </p:nvPr>
        </p:nvSpPr>
        <p:spPr>
          <a:xfrm>
            <a:off x="18072000" y="744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30" hasCustomPrompt="1"/>
          </p:nvPr>
        </p:nvSpPr>
        <p:spPr>
          <a:xfrm>
            <a:off x="18072000" y="7992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31" hasCustomPrompt="1"/>
          </p:nvPr>
        </p:nvSpPr>
        <p:spPr>
          <a:xfrm>
            <a:off x="18072000" y="972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32" hasCustomPrompt="1"/>
          </p:nvPr>
        </p:nvSpPr>
        <p:spPr>
          <a:xfrm>
            <a:off x="18072000" y="1026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94112CEA-A89A-40F5-9B5A-7589038E7C10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8.10.2019</a:t>
            </a:fld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xmlns="" id="{09A95665-5191-4CEE-B676-2081A6A1E17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xmlns="" id="{D92B6150-2864-4F6A-814F-8C54C94CA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21" name="Lístek s linkou tmavě modrý">
            <a:extLst>
              <a:ext uri="{FF2B5EF4-FFF2-40B4-BE49-F238E27FC236}">
                <a16:creationId xmlns:a16="http://schemas.microsoft.com/office/drawing/2014/main" xmlns="" id="{FE198D1F-CAA8-4D7E-9CD4-3AC30F4CB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20654"/>
          <a:stretch/>
        </p:blipFill>
        <p:spPr>
          <a:xfrm flipH="1">
            <a:off x="6289620" y="2033714"/>
            <a:ext cx="525847" cy="104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2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 s líst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pic>
        <p:nvPicPr>
          <p:cNvPr id="4" name="Lístek s linkou tmavě modrý">
            <a:extLst>
              <a:ext uri="{FF2B5EF4-FFF2-40B4-BE49-F238E27FC236}">
                <a16:creationId xmlns:a16="http://schemas.microsoft.com/office/drawing/2014/main" xmlns="" id="{862E5BC3-DD10-4465-997F-9FE3AA2E8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412346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6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21888000" cy="9226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Lístek s linkou tmavě modrý">
            <a:extLst>
              <a:ext uri="{FF2B5EF4-FFF2-40B4-BE49-F238E27FC236}">
                <a16:creationId xmlns:a16="http://schemas.microsoft.com/office/drawing/2014/main" xmlns="" id="{D03EAF01-9C44-4F00-8722-52E6F8902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412346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45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128160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Lístek s linkou tmavě modrý">
            <a:extLst>
              <a:ext uri="{FF2B5EF4-FFF2-40B4-BE49-F238E27FC236}">
                <a16:creationId xmlns:a16="http://schemas.microsoft.com/office/drawing/2014/main" xmlns="" id="{6FA1681F-18BC-4AA2-89C6-CC1797F464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412346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7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eme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ílý podklad">
            <a:extLst>
              <a:ext uri="{FF2B5EF4-FFF2-40B4-BE49-F238E27FC236}">
                <a16:creationId xmlns:a16="http://schemas.microsoft.com/office/drawing/2014/main" xmlns="" id="{92AF821C-5C62-41EB-8EE6-BD2D59AAC7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587" y="4338000"/>
            <a:ext cx="12960000" cy="504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61200" y="4338000"/>
            <a:ext cx="7812387" cy="3780000"/>
          </a:xfrm>
          <a:noFill/>
        </p:spPr>
        <p:txBody>
          <a:bodyPr lIns="0" tIns="0" anchor="ctr" anchorCtr="0">
            <a:normAutofit/>
          </a:bodyPr>
          <a:lstStyle>
            <a:lvl1pPr algn="l">
              <a:lnSpc>
                <a:spcPts val="7800"/>
              </a:lnSpc>
              <a:defRPr sz="6600" baseline="0"/>
            </a:lvl1pPr>
          </a:lstStyle>
          <a:p>
            <a:r>
              <a:rPr lang="cs-CZ" dirty="0"/>
              <a:t>Děkujeme</a:t>
            </a:r>
            <a:br>
              <a:rPr lang="cs-CZ" dirty="0"/>
            </a:br>
            <a:r>
              <a:rPr lang="cs-CZ" dirty="0"/>
              <a:t>za pozornost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13587" y="8118000"/>
            <a:ext cx="12960000" cy="1260000"/>
          </a:xfrm>
          <a:noFill/>
        </p:spPr>
        <p:txBody>
          <a:bodyPr anchor="ctr" anchorCtr="1"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None/>
              <a:defRPr sz="2800" cap="none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Kontakty:  Jméno, adresa, e-mail, telefonní číslo</a:t>
            </a:r>
            <a:br>
              <a:rPr lang="cs-CZ" dirty="0"/>
            </a:br>
            <a:r>
              <a:rPr lang="cs-CZ" dirty="0"/>
              <a:t>Autor fotografií: Jméno</a:t>
            </a:r>
            <a:endParaRPr lang="en-US" dirty="0"/>
          </a:p>
        </p:txBody>
      </p:sp>
      <p:sp>
        <p:nvSpPr>
          <p:cNvPr id="5" name="Zástup Podkladový obrázek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810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31600" y="1980000"/>
            <a:ext cx="10614150" cy="1224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OBSAH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825200" cy="12801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4" name="Zástup Položka obsahu 1"/>
          <p:cNvSpPr>
            <a:spLocks noGrp="1"/>
          </p:cNvSpPr>
          <p:nvPr>
            <p:ph type="body" sz="quarter" idx="14" hasCustomPrompt="1"/>
          </p:nvPr>
        </p:nvSpPr>
        <p:spPr>
          <a:xfrm>
            <a:off x="12531600" y="3672000"/>
            <a:ext cx="10605600" cy="8786700"/>
          </a:xfrm>
        </p:spPr>
        <p:txBody>
          <a:bodyPr/>
          <a:lstStyle>
            <a:lvl1pPr marL="648000" indent="-648000">
              <a:spcBef>
                <a:spcPts val="0"/>
              </a:spcBef>
              <a:spcAft>
                <a:spcPts val="9000"/>
              </a:spcAft>
              <a:buSzPct val="150000"/>
              <a:buFontTx/>
              <a:buBlip>
                <a:blip r:embed="rId2"/>
              </a:buBlip>
              <a:defRPr sz="3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Položka obsahu</a:t>
            </a:r>
          </a:p>
        </p:txBody>
      </p:sp>
      <p:pic>
        <p:nvPicPr>
          <p:cNvPr id="4" name="Lístek s linkou tmavě modrý">
            <a:extLst>
              <a:ext uri="{FF2B5EF4-FFF2-40B4-BE49-F238E27FC236}">
                <a16:creationId xmlns:a16="http://schemas.microsoft.com/office/drawing/2014/main" xmlns="" id="{69ACD24F-DBEE-434B-AD9C-84D36E9E6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11706224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457200"/>
            <a:ext cx="16689600" cy="12801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pic>
        <p:nvPicPr>
          <p:cNvPr id="7" name="Lístek s linkou tmavě modrý">
            <a:extLst>
              <a:ext uri="{FF2B5EF4-FFF2-40B4-BE49-F238E27FC236}">
                <a16:creationId xmlns:a16="http://schemas.microsoft.com/office/drawing/2014/main" xmlns="" id="{8FF7A68B-108B-4C90-9017-3546208DC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14879"/>
          <a:stretch/>
        </p:blipFill>
        <p:spPr>
          <a:xfrm flipH="1">
            <a:off x="6289621" y="2033714"/>
            <a:ext cx="525847" cy="11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 a text v blo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0" y="1980000"/>
            <a:ext cx="4032000" cy="19800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72000" y="4248000"/>
            <a:ext cx="40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6936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 hasCustomPrompt="1"/>
          </p:nvPr>
        </p:nvSpPr>
        <p:spPr>
          <a:xfrm>
            <a:off x="179064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26936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79064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79064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26936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9064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endParaRPr lang="cs-CZ" dirty="0"/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1980000"/>
            <a:ext cx="0" cy="11278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Lístek s linkou tmavě modrý">
            <a:extLst>
              <a:ext uri="{FF2B5EF4-FFF2-40B4-BE49-F238E27FC236}">
                <a16:creationId xmlns:a16="http://schemas.microsoft.com/office/drawing/2014/main" xmlns="" id="{7D3C9E08-EFC7-45BA-9EE2-4FC19E8F3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6704491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3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dní obrázek, text,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2800" y="3240000"/>
            <a:ext cx="10454400" cy="1332000"/>
          </a:xfrm>
        </p:spPr>
        <p:txBody>
          <a:bodyPr anchor="b" anchorCtr="0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562400" cy="12801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682800" y="4680000"/>
            <a:ext cx="10454400" cy="432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6002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6002000" y="11634573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7" name="Zástupný symbol pro obrázek 7"/>
          <p:cNvSpPr>
            <a:spLocks noGrp="1"/>
          </p:cNvSpPr>
          <p:nvPr>
            <p:ph type="pic" sz="quarter" idx="23"/>
          </p:nvPr>
        </p:nvSpPr>
        <p:spPr>
          <a:xfrm>
            <a:off x="12682800" y="9331200"/>
            <a:ext cx="2865600" cy="3135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8684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21348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8684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21348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pic>
        <p:nvPicPr>
          <p:cNvPr id="15" name="Lístek s linkou tmavě modrý">
            <a:extLst>
              <a:ext uri="{FF2B5EF4-FFF2-40B4-BE49-F238E27FC236}">
                <a16:creationId xmlns:a16="http://schemas.microsoft.com/office/drawing/2014/main" xmlns="" id="{9022AE5E-DCFD-4C0E-9017-2A1064DEA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11439524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graf či obrázek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1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5" hasCustomPrompt="1"/>
          </p:nvPr>
        </p:nvSpPr>
        <p:spPr>
          <a:xfrm>
            <a:off x="7920000" y="2017713"/>
            <a:ext cx="15217200" cy="60227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 dirty="0"/>
              <a:t>Kliknutím lze na ikonu lze vložit graf, ale i jiné objekty či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8910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8910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366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366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5822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5822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19278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9278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111000"/>
            <a:ext cx="158976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xmlns="" id="{A0F8F35C-3EBD-4D92-A682-98134090EC0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8.10.2019</a:t>
            </a:fld>
            <a:endParaRPr lang="cs-CZ" dirty="0"/>
          </a:p>
        </p:txBody>
      </p:sp>
      <p:sp>
        <p:nvSpPr>
          <p:cNvPr id="20" name="Zástupný symbol pro zápatí 19">
            <a:extLst>
              <a:ext uri="{FF2B5EF4-FFF2-40B4-BE49-F238E27FC236}">
                <a16:creationId xmlns:a16="http://schemas.microsoft.com/office/drawing/2014/main" xmlns="" id="{83CB2368-0C7F-4A8D-82C9-F3F9B375AD3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xmlns="" id="{694D55FB-482C-4174-9D72-A2274FB4E15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22" name="Lístek s linkou tmavě modrý">
            <a:extLst>
              <a:ext uri="{FF2B5EF4-FFF2-40B4-BE49-F238E27FC236}">
                <a16:creationId xmlns:a16="http://schemas.microsoft.com/office/drawing/2014/main" xmlns="" id="{97D4A6D7-65B2-451C-8B29-3AE3EA52E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20706"/>
          <a:stretch/>
        </p:blipFill>
        <p:spPr>
          <a:xfrm flipH="1">
            <a:off x="6289620" y="2033714"/>
            <a:ext cx="525847" cy="104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tři obrázky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2059200"/>
            <a:ext cx="3812400" cy="5436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obrázek 7"/>
          <p:cNvSpPr>
            <a:spLocks noGrp="1"/>
          </p:cNvSpPr>
          <p:nvPr>
            <p:ph type="pic" sz="quarter" idx="15"/>
          </p:nvPr>
        </p:nvSpPr>
        <p:spPr>
          <a:xfrm>
            <a:off x="12529800" y="2059200"/>
            <a:ext cx="3812400" cy="5436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0" name="Zástupný symbol pro obrázek 7"/>
          <p:cNvSpPr>
            <a:spLocks noGrp="1"/>
          </p:cNvSpPr>
          <p:nvPr>
            <p:ph type="pic" sz="quarter" idx="16"/>
          </p:nvPr>
        </p:nvSpPr>
        <p:spPr>
          <a:xfrm>
            <a:off x="17820000" y="2059200"/>
            <a:ext cx="3812400" cy="5436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396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239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5316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531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78200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78200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10800000"/>
            <a:ext cx="38124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1217565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12531600" y="10800000"/>
            <a:ext cx="38160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2531600" y="1217430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2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7820000" y="10800000"/>
            <a:ext cx="38124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3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7820000" y="1217430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cxnSp>
        <p:nvCxnSpPr>
          <p:cNvPr id="24" name="Přímá spojnice 23"/>
          <p:cNvCxnSpPr>
            <a:cxnSpLocks/>
          </p:cNvCxnSpPr>
          <p:nvPr userDrawn="1"/>
        </p:nvCxnSpPr>
        <p:spPr>
          <a:xfrm>
            <a:off x="11785350" y="1980000"/>
            <a:ext cx="0" cy="10486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cxnSpLocks/>
          </p:cNvCxnSpPr>
          <p:nvPr userDrawn="1"/>
        </p:nvCxnSpPr>
        <p:spPr>
          <a:xfrm>
            <a:off x="17070900" y="1980000"/>
            <a:ext cx="0" cy="10486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0CBEB555-79A3-47E9-B777-CD6AF6AE243A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8.10.2019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CD4D53E-F1AF-46C3-8230-7A2D6B81B02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031FB46-E73A-4EC4-9E00-0D05DF8D0E6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26" name="Lístek s linkou tmavě modrý">
            <a:extLst>
              <a:ext uri="{FF2B5EF4-FFF2-40B4-BE49-F238E27FC236}">
                <a16:creationId xmlns:a16="http://schemas.microsoft.com/office/drawing/2014/main" xmlns="" id="{3D6DC962-F10B-453F-8BA5-564F0D017E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20654"/>
          <a:stretch/>
        </p:blipFill>
        <p:spPr>
          <a:xfrm flipH="1">
            <a:off x="6289620" y="2033714"/>
            <a:ext cx="525847" cy="104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8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graf či tabulka se zdro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1979612"/>
            <a:ext cx="15897600" cy="10479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903000"/>
            <a:ext cx="129600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A81E1459-9530-4B93-9D6D-409F0958B9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498400" y="1979810"/>
            <a:ext cx="432000" cy="432000"/>
          </a:xfrm>
          <a:solidFill>
            <a:schemeClr val="accent4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0" name="Zástupný symbol pro text 5">
            <a:extLst>
              <a:ext uri="{FF2B5EF4-FFF2-40B4-BE49-F238E27FC236}">
                <a16:creationId xmlns:a16="http://schemas.microsoft.com/office/drawing/2014/main" xmlns="" id="{91238411-F7B2-4C2E-B752-012ACEEB09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498400" y="3148010"/>
            <a:ext cx="432000" cy="432000"/>
          </a:xfrm>
          <a:solidFill>
            <a:schemeClr val="accent3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1" name="Zástupný symbol pro text 5">
            <a:extLst>
              <a:ext uri="{FF2B5EF4-FFF2-40B4-BE49-F238E27FC236}">
                <a16:creationId xmlns:a16="http://schemas.microsoft.com/office/drawing/2014/main" xmlns="" id="{ACCC8690-2D85-435A-979C-ECFD7FD54A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498400" y="2563910"/>
            <a:ext cx="432000" cy="432000"/>
          </a:xfrm>
          <a:solidFill>
            <a:schemeClr val="accent1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2" name="Zástupný symbol pro text 13">
            <a:extLst>
              <a:ext uri="{FF2B5EF4-FFF2-40B4-BE49-F238E27FC236}">
                <a16:creationId xmlns:a16="http://schemas.microsoft.com/office/drawing/2014/main" xmlns="" id="{D036E4CD-F9CC-4C94-9BC0-C61C87612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4400" y="2012154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>
            <a:extLst>
              <a:ext uri="{FF2B5EF4-FFF2-40B4-BE49-F238E27FC236}">
                <a16:creationId xmlns:a16="http://schemas.microsoft.com/office/drawing/2014/main" xmlns="" id="{570776ED-CE61-4689-82BC-FFCCE7766B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74400" y="2563200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E9C2F4F2-5EA5-44B2-970A-95EB1301C9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074400" y="3146400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4D73951F-C1A7-4F5F-ADFE-929DB12722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678150" y="2012154"/>
            <a:ext cx="4140000" cy="1566246"/>
          </a:xfrm>
        </p:spPr>
        <p:txBody>
          <a:bodyPr anchor="ctr" anchorCtr="0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3200" b="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20" name="Zástupný symbol pro číslo snímku 19">
            <a:extLst>
              <a:ext uri="{FF2B5EF4-FFF2-40B4-BE49-F238E27FC236}">
                <a16:creationId xmlns:a16="http://schemas.microsoft.com/office/drawing/2014/main" xmlns="" id="{7FEDBD48-8860-4068-B323-34D475515FC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7" name="Lístek s linkou tmavě modrý">
            <a:extLst>
              <a:ext uri="{FF2B5EF4-FFF2-40B4-BE49-F238E27FC236}">
                <a16:creationId xmlns:a16="http://schemas.microsoft.com/office/drawing/2014/main" xmlns="" id="{56F4C523-F866-4D9E-B095-AE5EEB606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14879"/>
          <a:stretch/>
        </p:blipFill>
        <p:spPr>
          <a:xfrm flipH="1">
            <a:off x="6289621" y="2033714"/>
            <a:ext cx="525847" cy="11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data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3600" y="1980000"/>
            <a:ext cx="10443600" cy="1260000"/>
          </a:xfrm>
        </p:spPr>
        <p:txBody>
          <a:bodyPr anchor="b" anchorCtr="0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3420000"/>
            <a:ext cx="10443600" cy="241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endParaRPr lang="cs-CZ" dirty="0"/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1980000"/>
            <a:ext cx="0" cy="11278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72000" y="1980000"/>
            <a:ext cx="4068000" cy="12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48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Data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424800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5652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701025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7239600" y="8424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7239600" y="977250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7239600" y="11160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12693600" y="5954400"/>
            <a:ext cx="10443600" cy="6484950"/>
          </a:xfrm>
        </p:spPr>
        <p:txBody>
          <a:bodyPr/>
          <a:lstStyle>
            <a:lvl1pPr marL="504000" indent="-504000">
              <a:buFont typeface="+mj-lt"/>
              <a:buAutoNum type="arabicPeriod"/>
              <a:defRPr cap="all" baseline="0">
                <a:solidFill>
                  <a:schemeClr val="accent2"/>
                </a:solidFill>
              </a:defRPr>
            </a:lvl1pPr>
            <a:lvl2pPr marL="504000" indent="0">
              <a:buFontTx/>
              <a:buNone/>
              <a:defRPr/>
            </a:lvl2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pic>
        <p:nvPicPr>
          <p:cNvPr id="21" name="Lístek s linkou tmavě modrý">
            <a:extLst>
              <a:ext uri="{FF2B5EF4-FFF2-40B4-BE49-F238E27FC236}">
                <a16:creationId xmlns:a16="http://schemas.microsoft.com/office/drawing/2014/main" xmlns="" id="{374B7C71-89FE-4279-A0F9-7033D01CE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1" t="3281" r="49491" b="3264"/>
          <a:stretch/>
        </p:blipFill>
        <p:spPr>
          <a:xfrm>
            <a:off x="6704491" y="450055"/>
            <a:ext cx="525847" cy="128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21888000" cy="122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9200" y="3240000"/>
            <a:ext cx="21888000" cy="922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9200" y="12826800"/>
            <a:ext cx="288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fld id="{9B3895B8-0BD6-4EDC-959F-D82D66CA15D6}" type="datetimeFigureOut">
              <a:rPr lang="cs-CZ" smtClean="0"/>
              <a:pPr/>
              <a:t>8.10.2019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9199" y="12826800"/>
            <a:ext cx="16127999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257200" y="12826800"/>
            <a:ext cx="288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2"/>
                </a:solidFill>
              </a:defRPr>
            </a:lvl1pPr>
          </a:lstStyle>
          <a:p>
            <a:fld id="{C79EEDCB-EB91-4C4F-A503-5C6FE3AC84D2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Vodítko vertik. 4" hidden="1">
            <a:extLst>
              <a:ext uri="{FF2B5EF4-FFF2-40B4-BE49-F238E27FC236}">
                <a16:creationId xmlns:a16="http://schemas.microsoft.com/office/drawing/2014/main" xmlns="" id="{3C895B8F-B083-4AB2-ABAF-76FFED21E58B}"/>
              </a:ext>
            </a:extLst>
          </p:cNvPr>
          <p:cNvCxnSpPr/>
          <p:nvPr userDrawn="1"/>
        </p:nvCxnSpPr>
        <p:spPr>
          <a:xfrm>
            <a:off x="23929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odítko vertik. 3" hidden="1">
            <a:extLst>
              <a:ext uri="{FF2B5EF4-FFF2-40B4-BE49-F238E27FC236}">
                <a16:creationId xmlns:a16="http://schemas.microsoft.com/office/drawing/2014/main" xmlns="" id="{E20CCA9D-0858-4D06-AD11-DB0C32CCCB3F}"/>
              </a:ext>
            </a:extLst>
          </p:cNvPr>
          <p:cNvCxnSpPr/>
          <p:nvPr userDrawn="1"/>
        </p:nvCxnSpPr>
        <p:spPr>
          <a:xfrm>
            <a:off x="2313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odítko vertik. 2" hidden="1">
            <a:extLst>
              <a:ext uri="{FF2B5EF4-FFF2-40B4-BE49-F238E27FC236}">
                <a16:creationId xmlns:a16="http://schemas.microsoft.com/office/drawing/2014/main" xmlns="" id="{552F0DDD-210D-4D0D-B69E-49C20B18EE61}"/>
              </a:ext>
            </a:extLst>
          </p:cNvPr>
          <p:cNvCxnSpPr/>
          <p:nvPr userDrawn="1"/>
        </p:nvCxnSpPr>
        <p:spPr>
          <a:xfrm>
            <a:off x="1249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odítko vertik. 1" hidden="1">
            <a:extLst>
              <a:ext uri="{FF2B5EF4-FFF2-40B4-BE49-F238E27FC236}">
                <a16:creationId xmlns:a16="http://schemas.microsoft.com/office/drawing/2014/main" xmlns="" id="{4605B7AA-218E-4F0A-B999-802A12C3C648}"/>
              </a:ext>
            </a:extLst>
          </p:cNvPr>
          <p:cNvCxnSpPr/>
          <p:nvPr userDrawn="1"/>
        </p:nvCxnSpPr>
        <p:spPr>
          <a:xfrm>
            <a:off x="45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dítko horiz. 5" hidden="1">
            <a:extLst>
              <a:ext uri="{FF2B5EF4-FFF2-40B4-BE49-F238E27FC236}">
                <a16:creationId xmlns:a16="http://schemas.microsoft.com/office/drawing/2014/main" xmlns="" id="{02A43B78-8D94-4A2A-B8D6-D956D5628068}"/>
              </a:ext>
            </a:extLst>
          </p:cNvPr>
          <p:cNvCxnSpPr/>
          <p:nvPr userDrawn="1"/>
        </p:nvCxnSpPr>
        <p:spPr>
          <a:xfrm>
            <a:off x="0" y="132588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odítko horiz. 4" hidden="1">
            <a:extLst>
              <a:ext uri="{FF2B5EF4-FFF2-40B4-BE49-F238E27FC236}">
                <a16:creationId xmlns:a16="http://schemas.microsoft.com/office/drawing/2014/main" xmlns="" id="{98DFABD4-A214-480D-94A5-1E1544CD332E}"/>
              </a:ext>
            </a:extLst>
          </p:cNvPr>
          <p:cNvCxnSpPr/>
          <p:nvPr userDrawn="1"/>
        </p:nvCxnSpPr>
        <p:spPr>
          <a:xfrm>
            <a:off x="0" y="124668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dítko horiz. 3" hidden="1">
            <a:extLst>
              <a:ext uri="{FF2B5EF4-FFF2-40B4-BE49-F238E27FC236}">
                <a16:creationId xmlns:a16="http://schemas.microsoft.com/office/drawing/2014/main" xmlns="" id="{292E6A4A-D85F-47FA-88D3-6AFDEBD14EAC}"/>
              </a:ext>
            </a:extLst>
          </p:cNvPr>
          <p:cNvCxnSpPr/>
          <p:nvPr userDrawn="1"/>
        </p:nvCxnSpPr>
        <p:spPr>
          <a:xfrm>
            <a:off x="0" y="32400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odítko horiz. 2" hidden="1">
            <a:extLst>
              <a:ext uri="{FF2B5EF4-FFF2-40B4-BE49-F238E27FC236}">
                <a16:creationId xmlns:a16="http://schemas.microsoft.com/office/drawing/2014/main" xmlns="" id="{CA282E34-2CFA-4C0E-88E6-0A81E1260065}"/>
              </a:ext>
            </a:extLst>
          </p:cNvPr>
          <p:cNvCxnSpPr/>
          <p:nvPr userDrawn="1"/>
        </p:nvCxnSpPr>
        <p:spPr>
          <a:xfrm>
            <a:off x="0" y="19800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odítko horiz. 1" hidden="1">
            <a:extLst>
              <a:ext uri="{FF2B5EF4-FFF2-40B4-BE49-F238E27FC236}">
                <a16:creationId xmlns:a16="http://schemas.microsoft.com/office/drawing/2014/main" xmlns="" id="{0EB48E79-C8D3-4A13-B2EF-7C2BF5C2F322}"/>
              </a:ext>
            </a:extLst>
          </p:cNvPr>
          <p:cNvCxnSpPr/>
          <p:nvPr userDrawn="1"/>
        </p:nvCxnSpPr>
        <p:spPr>
          <a:xfrm>
            <a:off x="0" y="4572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6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3" r:id="rId12"/>
    <p:sldLayoutId id="2147483684" r:id="rId13"/>
    <p:sldLayoutId id="2147483685" r:id="rId14"/>
    <p:sldLayoutId id="2147483682" r:id="rId1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4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1828800" rtl="0" eaLnBrk="1" latinLnBrk="0" hangingPunct="1">
        <a:lnSpc>
          <a:spcPct val="90000"/>
        </a:lnSpc>
        <a:spcBef>
          <a:spcPts val="2000"/>
        </a:spcBef>
        <a:buClr>
          <a:schemeClr val="accent2"/>
        </a:buClr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4320" userDrawn="1">
          <p15:clr>
            <a:srgbClr val="F26B43"/>
          </p15:clr>
        </p15:guide>
        <p15:guide id="2" pos="7681" userDrawn="1">
          <p15:clr>
            <a:srgbClr val="F26B43"/>
          </p15:clr>
        </p15:guide>
        <p15:guide id="3" pos="287" userDrawn="1">
          <p15:clr>
            <a:srgbClr val="F26B43"/>
          </p15:clr>
        </p15:guide>
        <p15:guide id="4" pos="15075" userDrawn="1">
          <p15:clr>
            <a:srgbClr val="F26B43"/>
          </p15:clr>
        </p15:guide>
        <p15:guide id="5" orient="horz" pos="283" userDrawn="1">
          <p15:clr>
            <a:srgbClr val="F26B43"/>
          </p15:clr>
        </p15:guide>
        <p15:guide id="6" orient="horz" pos="8357" userDrawn="1">
          <p15:clr>
            <a:srgbClr val="F26B43"/>
          </p15:clr>
        </p15:guide>
        <p15:guide id="7" orient="horz" pos="1236" userDrawn="1">
          <p15:clr>
            <a:srgbClr val="F26B43"/>
          </p15:clr>
        </p15:guide>
        <p15:guide id="8" orient="horz" pos="2029" userDrawn="1">
          <p15:clr>
            <a:srgbClr val="F26B43"/>
          </p15:clr>
        </p15:guide>
        <p15:guide id="9" orient="horz" pos="7858" userDrawn="1">
          <p15:clr>
            <a:srgbClr val="F26B43"/>
          </p15:clr>
        </p15:guide>
        <p15:guide id="10" pos="786" userDrawn="1">
          <p15:clr>
            <a:srgbClr val="F26B43"/>
          </p15:clr>
        </p15:guide>
        <p15:guide id="11" pos="145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3" y="477079"/>
            <a:ext cx="23244815" cy="12801600"/>
          </a:xfr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 smtClean="0"/>
              <a:t>7. a 8. října 2019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460243" y="4134678"/>
            <a:ext cx="10440000" cy="820851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4114800" y="1990799"/>
            <a:ext cx="10825200" cy="208424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5400" dirty="0" smtClean="0"/>
              <a:t/>
            </a:r>
            <a:br>
              <a:rPr lang="cs-CZ" sz="5400" dirty="0" smtClean="0"/>
            </a:br>
            <a:r>
              <a:rPr lang="cs-CZ" sz="5400" dirty="0" smtClean="0"/>
              <a:t>Novela vodního zákona</a:t>
            </a:r>
            <a:endParaRPr lang="cs-CZ" sz="5400" b="0" dirty="0">
              <a:solidFill>
                <a:schemeClr val="tx1"/>
              </a:solidFill>
            </a:endParaRPr>
          </a:p>
        </p:txBody>
      </p:sp>
      <p:pic>
        <p:nvPicPr>
          <p:cNvPr id="8" name="Logo MZe">
            <a:extLst>
              <a:ext uri="{FF2B5EF4-FFF2-40B4-BE49-F238E27FC236}">
                <a16:creationId xmlns:a16="http://schemas.microsoft.com/office/drawing/2014/main" xmlns="" id="{DA531F35-4064-445C-B666-A301F89A6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9" y="3311293"/>
            <a:ext cx="3133350" cy="1353315"/>
          </a:xfrm>
          <a:prstGeom prst="rect">
            <a:avLst/>
          </a:prstGeom>
        </p:spPr>
      </p:pic>
      <p:cxnSp>
        <p:nvCxnSpPr>
          <p:cNvPr id="9" name="Svislá linka">
            <a:extLst>
              <a:ext uri="{FF2B5EF4-FFF2-40B4-BE49-F238E27FC236}">
                <a16:creationId xmlns:a16="http://schemas.microsoft.com/office/drawing/2014/main" xmlns="" id="{CCC7CE16-A853-4FB5-9503-EB361932F740}"/>
              </a:ext>
            </a:extLst>
          </p:cNvPr>
          <p:cNvCxnSpPr/>
          <p:nvPr/>
        </p:nvCxnSpPr>
        <p:spPr>
          <a:xfrm>
            <a:off x="4114800" y="2152650"/>
            <a:ext cx="0" cy="228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9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změny vodního zákona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sz="3900" dirty="0"/>
              <a:t>Zpřesnění povinnosti stavebníků (§ 5 odst. 3) zabezpečit zásobování vodou, likvidaci odpadních vod a odvádění srážkových vod, vymezením přípustných způsobů likvidace odpadních vod a doplněním preferovaných způsobů řešení srážkových vod</a:t>
            </a:r>
            <a:r>
              <a:rPr lang="cs-CZ" sz="3900" dirty="0" smtClean="0"/>
              <a:t>.</a:t>
            </a:r>
          </a:p>
          <a:p>
            <a:pPr algn="just"/>
            <a:r>
              <a:rPr lang="cs-CZ" sz="3900" dirty="0" smtClean="0"/>
              <a:t>Zohlednění cílů ochrany vod, jejich hospodárné využívání a vytváření podmínek pro snižování nepříznivých účinků povodní a sucha ve stanoviscích vodoprávních úřadů k územně plánovací dokumentaci (§ 5a).</a:t>
            </a:r>
          </a:p>
          <a:p>
            <a:pPr algn="just"/>
            <a:r>
              <a:rPr lang="cs-CZ" sz="3900" dirty="0"/>
              <a:t>Zavedení povinnosti oprávněného měřit množství odebírané povrchové a podzemní vody (§ 10 odst. 1) </a:t>
            </a:r>
            <a:r>
              <a:rPr lang="cs-CZ" sz="3900" dirty="0" smtClean="0"/>
              <a:t>při </a:t>
            </a:r>
            <a:r>
              <a:rPr lang="cs-CZ" sz="3900" dirty="0"/>
              <a:t>povoleném množství alespoň 1 000 m</a:t>
            </a:r>
            <a:r>
              <a:rPr lang="cs-CZ" sz="3900" baseline="30000" dirty="0"/>
              <a:t>3</a:t>
            </a:r>
            <a:r>
              <a:rPr lang="cs-CZ" sz="3900" dirty="0"/>
              <a:t> rok nebo 100 m</a:t>
            </a:r>
            <a:r>
              <a:rPr lang="cs-CZ" sz="3900" baseline="30000" dirty="0"/>
              <a:t>3</a:t>
            </a:r>
            <a:r>
              <a:rPr lang="cs-CZ" sz="3900" dirty="0"/>
              <a:t> za měsíc a předávat výsledky měření správci povodí</a:t>
            </a:r>
            <a:r>
              <a:rPr lang="cs-CZ" sz="3900" dirty="0" smtClean="0"/>
              <a:t>.</a:t>
            </a:r>
          </a:p>
          <a:p>
            <a:r>
              <a:rPr lang="cs-CZ" sz="3900" dirty="0"/>
              <a:t>Rozšíření možnosti vodoprávního úřadu (§ 12 odst. 1) z moci úřední upravit platná povolení k nakládání s vodami</a:t>
            </a:r>
            <a:r>
              <a:rPr lang="cs-CZ" sz="3900" dirty="0" smtClean="0"/>
              <a:t>.</a:t>
            </a:r>
          </a:p>
          <a:p>
            <a:pPr algn="just"/>
            <a:r>
              <a:rPr lang="cs-CZ" sz="3900" dirty="0" smtClean="0"/>
              <a:t>Zavedení povinnosti žadatele o souhlas k vrtům pro využívání </a:t>
            </a:r>
            <a:r>
              <a:rPr lang="cs-CZ" sz="3900" dirty="0" err="1" smtClean="0"/>
              <a:t>energ</a:t>
            </a:r>
            <a:r>
              <a:rPr lang="cs-CZ" sz="3900" dirty="0" smtClean="0"/>
              <a:t>. potenciálu nebo ke geologickým pracím předložit vyjádření hydrogeologa v případě, že se záměr nachází v ochranném pásmu stanoveném podle lázeňského </a:t>
            </a:r>
            <a:r>
              <a:rPr lang="cs-CZ" sz="3900" dirty="0" smtClean="0"/>
              <a:t>zákona (§17).</a:t>
            </a:r>
            <a:endParaRPr lang="cs-CZ" sz="3900" dirty="0" smtClean="0"/>
          </a:p>
          <a:p>
            <a:pPr algn="just"/>
            <a:r>
              <a:rPr lang="cs-CZ" sz="3900" dirty="0" smtClean="0"/>
              <a:t>Zpřesnění </a:t>
            </a:r>
            <a:r>
              <a:rPr lang="cs-CZ" sz="3900" dirty="0"/>
              <a:t>ustanovení zahrnujících posouzení možnosti zhoršení stavu nebo ekologického potenciálu útvaru povrchové vody nebo stavu útvaru podzemní vody a podmínek pro udělení výjimky pro záměr vedoucí ke zhoršení </a:t>
            </a:r>
            <a:r>
              <a:rPr lang="cs-CZ" sz="3900" dirty="0" smtClean="0"/>
              <a:t>stavu (§ 17 odst. 6, § 23a odst. 8 až 10, § 54 odst. 4, § 104 odst. 9, § 115 odst. 21).</a:t>
            </a:r>
          </a:p>
          <a:p>
            <a:pPr algn="just"/>
            <a:r>
              <a:rPr lang="cs-CZ" sz="3900" dirty="0" smtClean="0"/>
              <a:t>Zpřesnění rozsahu evidence a vedení ISVS (§ 21 odst. 2, § 22 odst. 3 a 4).</a:t>
            </a:r>
          </a:p>
          <a:p>
            <a:pPr algn="just"/>
            <a:r>
              <a:rPr lang="cs-CZ" sz="3900" dirty="0" smtClean="0"/>
              <a:t>Úprava </a:t>
            </a:r>
            <a:r>
              <a:rPr lang="cs-CZ" sz="3900" dirty="0"/>
              <a:t>oprávnění zaměstnanců správců povodí a pověřených odborných subjektů při výkonu jejich činnosti při zjišťování a hodnocením stavu povrchových a podzemních vod (§ 21 odst. 7</a:t>
            </a:r>
            <a:r>
              <a:rPr lang="cs-CZ" sz="3900" dirty="0" smtClean="0"/>
              <a:t>) + sankce za neumožnění vstupu.</a:t>
            </a:r>
          </a:p>
        </p:txBody>
      </p:sp>
    </p:spTree>
    <p:extLst>
      <p:ext uri="{BB962C8B-B14F-4D97-AF65-F5344CB8AC3E}">
        <p14:creationId xmlns:p14="http://schemas.microsoft.com/office/powerpoint/2010/main" val="20261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změny vodního zákona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just"/>
            <a:r>
              <a:rPr lang="cs-CZ" sz="3600" dirty="0"/>
              <a:t>Rozšíření povinnosti (§ 22 odst. 2) ohlašovat správci povodí pro potřeby vodohospodářské bilance výsledky měření na všechny osoby, které jsou podle § 10 odst. 1 a 2 povinny měřit množství vody se kterou </a:t>
            </a:r>
            <a:r>
              <a:rPr lang="cs-CZ" sz="3600" dirty="0" smtClean="0"/>
              <a:t>nakládají + sankce.</a:t>
            </a:r>
            <a:endParaRPr lang="cs-CZ" sz="3600" dirty="0"/>
          </a:p>
          <a:p>
            <a:r>
              <a:rPr lang="cs-CZ" sz="3600" dirty="0" smtClean="0"/>
              <a:t>Zpřesnění </a:t>
            </a:r>
            <a:r>
              <a:rPr lang="cs-CZ" sz="3600" dirty="0"/>
              <a:t>podmínek pro vypouštění odpadních vod do vod podzemních (§ 38 odst. 9</a:t>
            </a:r>
            <a:r>
              <a:rPr lang="cs-CZ" sz="3600" dirty="0" smtClean="0"/>
              <a:t>).</a:t>
            </a:r>
          </a:p>
          <a:p>
            <a:pPr algn="just"/>
            <a:r>
              <a:rPr lang="cs-CZ" sz="3600" dirty="0" smtClean="0"/>
              <a:t>Doplnění podmínek pro skladování látek určených pro úpravu vody na vodu pitnou a pro čištění komunálních odpadních vod (§ 39 odst. 4).</a:t>
            </a:r>
          </a:p>
          <a:p>
            <a:r>
              <a:rPr lang="cs-CZ" sz="3600" dirty="0" smtClean="0"/>
              <a:t>Možnost stanovení podmínek pro použití závadných látek </a:t>
            </a:r>
            <a:r>
              <a:rPr lang="cs-CZ" sz="3600" dirty="0"/>
              <a:t>v povolení výjimky </a:t>
            </a:r>
            <a:r>
              <a:rPr lang="cs-CZ" sz="3600" dirty="0" smtClean="0"/>
              <a:t>(§ 39 odst. 7) </a:t>
            </a:r>
          </a:p>
          <a:p>
            <a:r>
              <a:rPr lang="cs-CZ" sz="3600" dirty="0" smtClean="0"/>
              <a:t>Změna příslušnosti k rozhodování v pochybnostech o rozsahu povinností a oprávnění (§ 53), nově krajský úřad.</a:t>
            </a:r>
            <a:endParaRPr lang="cs-CZ" sz="3600" dirty="0"/>
          </a:p>
          <a:p>
            <a:pPr algn="just"/>
            <a:r>
              <a:rPr lang="cs-CZ" sz="3600" dirty="0" smtClean="0"/>
              <a:t>Průzkumné hydrogeologické vrty se nepovažují za vodní díla bez ohledu na to, zda odběr z nich vyžaduje či nevyžaduje povolení k nakládání s vodami (§ 55 odst.3).</a:t>
            </a:r>
          </a:p>
          <a:p>
            <a:r>
              <a:rPr lang="cs-CZ" sz="3600" dirty="0" smtClean="0"/>
              <a:t>Zavedení </a:t>
            </a:r>
            <a:r>
              <a:rPr lang="cs-CZ" sz="3600" dirty="0"/>
              <a:t>nové evidence technickobezpečnostního dohledu a povinnosti jejího </a:t>
            </a:r>
            <a:r>
              <a:rPr lang="cs-CZ" sz="3600" dirty="0" smtClean="0"/>
              <a:t>naplňování (§ 61).</a:t>
            </a:r>
          </a:p>
          <a:p>
            <a:pPr algn="just"/>
            <a:r>
              <a:rPr lang="cs-CZ" sz="3600" dirty="0" smtClean="0"/>
              <a:t>Doplnění kompetencí krajského úřadu ukládat správci povodí zpracování návrhu na stanovení záplavových území, stanovit omezující podmínky v ZÚ, stanovovat výjimky ze zákazu do OPVZ I. stupně (§ 107 odst. 1). </a:t>
            </a:r>
            <a:endParaRPr lang="cs-CZ" sz="3600" dirty="0"/>
          </a:p>
          <a:p>
            <a:pPr algn="just"/>
            <a:r>
              <a:rPr lang="cs-CZ" sz="3600" dirty="0"/>
              <a:t>Zavedení působnosti krajského úřadu k projednávání přestupků (§ 125l) dle pravidla, kdo kontroluje, projednává přestupek.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259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Zástupný symbol pro obrázek 1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457200"/>
            <a:ext cx="23456348" cy="12801600"/>
          </a:xfrm>
        </p:spPr>
      </p:pic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xmlns="" id="{8F359389-F770-4572-A9CF-3ACDE4B5EB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91EC619-241E-451F-A24E-56421AA5D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3586" y="4338000"/>
            <a:ext cx="12960001" cy="3780000"/>
          </a:xfrm>
        </p:spPr>
        <p:txBody>
          <a:bodyPr>
            <a:normAutofit/>
          </a:bodyPr>
          <a:lstStyle/>
          <a:p>
            <a:pPr algn="ctr"/>
            <a:r>
              <a:rPr lang="cs-CZ" sz="6000" dirty="0" smtClean="0"/>
              <a:t>DĚKUJI</a:t>
            </a:r>
            <a:r>
              <a:rPr lang="cs-CZ" sz="6000" dirty="0"/>
              <a:t/>
            </a:r>
            <a:br>
              <a:rPr lang="cs-CZ" sz="6000" dirty="0"/>
            </a:br>
            <a:r>
              <a:rPr lang="cs-CZ" sz="6000" dirty="0"/>
              <a:t>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1AE3BD29-4BBD-408B-9592-E82155D75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3587" y="7792278"/>
            <a:ext cx="12960000" cy="15857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Alena </a:t>
            </a:r>
            <a:r>
              <a:rPr lang="cs-CZ" sz="3600" dirty="0" smtClean="0"/>
              <a:t>Binhacková</a:t>
            </a:r>
          </a:p>
          <a:p>
            <a:r>
              <a:rPr lang="cs-CZ" sz="3600" dirty="0" smtClean="0"/>
              <a:t>Odbor vodohospodářské politiky a </a:t>
            </a:r>
            <a:r>
              <a:rPr lang="cs-CZ" sz="3600" smtClean="0"/>
              <a:t>protipovodňových opatření</a:t>
            </a:r>
            <a:endParaRPr lang="cs-CZ" sz="3600" dirty="0" smtClean="0"/>
          </a:p>
        </p:txBody>
      </p:sp>
      <p:cxnSp>
        <p:nvCxnSpPr>
          <p:cNvPr id="7" name="Zelená horizontální linka">
            <a:extLst>
              <a:ext uri="{FF2B5EF4-FFF2-40B4-BE49-F238E27FC236}">
                <a16:creationId xmlns:a16="http://schemas.microsoft.com/office/drawing/2014/main" xmlns="" id="{CC4E7CF4-015C-4443-B70B-8BB3A7A9B4F6}"/>
              </a:ext>
            </a:extLst>
          </p:cNvPr>
          <p:cNvCxnSpPr/>
          <p:nvPr/>
        </p:nvCxnSpPr>
        <p:spPr>
          <a:xfrm>
            <a:off x="5713587" y="8064000"/>
            <a:ext cx="12960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2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Novela vodního zákona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3600" dirty="0" smtClean="0"/>
              <a:t>Návrh zákona, kterým se mění zákon č. 254/2001 Sb., o vodách a o změně některých zákonů (vodní zákon), ve znění pozdějších předpisů, a další související zákony</a:t>
            </a:r>
          </a:p>
          <a:p>
            <a:pPr algn="just"/>
            <a:r>
              <a:rPr lang="cs-CZ" sz="3600" dirty="0"/>
              <a:t>Předkladatel Ministerstvo zemědělství, spolupředkladatel Ministerstvo životního prostředí, spolupráce s odbornou pracovní skupinou. </a:t>
            </a:r>
          </a:p>
          <a:p>
            <a:pPr algn="just"/>
            <a:r>
              <a:rPr lang="cs-CZ" sz="3600" dirty="0" smtClean="0"/>
              <a:t>Poslanecká sněmovna Parlamentu ČR, </a:t>
            </a:r>
            <a:r>
              <a:rPr lang="cs-CZ" sz="3600" dirty="0"/>
              <a:t>s</a:t>
            </a:r>
            <a:r>
              <a:rPr lang="cs-CZ" sz="3600" dirty="0" smtClean="0"/>
              <a:t>němovní tisk 556</a:t>
            </a:r>
          </a:p>
          <a:p>
            <a:r>
              <a:rPr lang="cs-CZ" sz="3600" dirty="0" smtClean="0"/>
              <a:t>Navrhovaná účinnost </a:t>
            </a:r>
            <a:r>
              <a:rPr lang="cs-CZ" sz="3600" dirty="0"/>
              <a:t>prvním dnem druhého kalendářního </a:t>
            </a:r>
            <a:r>
              <a:rPr lang="cs-CZ" sz="3600" dirty="0" smtClean="0"/>
              <a:t>měsíce následujícího </a:t>
            </a:r>
            <a:r>
              <a:rPr lang="cs-CZ" sz="3600" dirty="0"/>
              <a:t>po jeho vyhlášení.</a:t>
            </a:r>
            <a:endParaRPr lang="cs-CZ" sz="3600" dirty="0" smtClean="0"/>
          </a:p>
          <a:p>
            <a:pPr algn="just"/>
            <a:r>
              <a:rPr lang="cs-CZ" sz="3600" dirty="0" smtClean="0"/>
              <a:t>Cílem novely je </a:t>
            </a:r>
            <a:r>
              <a:rPr lang="cs-CZ" sz="3600" dirty="0"/>
              <a:t>nastavení operativního řízení </a:t>
            </a:r>
            <a:r>
              <a:rPr lang="cs-CZ" sz="3600" dirty="0" smtClean="0"/>
              <a:t>při zvládání </a:t>
            </a:r>
            <a:r>
              <a:rPr lang="cs-CZ" sz="3600" dirty="0"/>
              <a:t>sucha a stavu nedostatku </a:t>
            </a:r>
            <a:r>
              <a:rPr lang="cs-CZ" sz="3600" dirty="0" smtClean="0"/>
              <a:t>vody.</a:t>
            </a:r>
          </a:p>
          <a:p>
            <a:pPr algn="just"/>
            <a:r>
              <a:rPr lang="cs-CZ" sz="3600" dirty="0" smtClean="0"/>
              <a:t>Nová hlava zákona </a:t>
            </a:r>
            <a:r>
              <a:rPr lang="cs-CZ" sz="3600" b="1" dirty="0" smtClean="0"/>
              <a:t>ZVLÁDÁNÍ SUCHA A STAVU NEDOSTATKU VODY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25205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VYMEZENÍ POJMŮ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SUCHO</a:t>
            </a:r>
          </a:p>
          <a:p>
            <a:pPr marL="0" indent="0" algn="just">
              <a:buNone/>
            </a:pPr>
            <a:r>
              <a:rPr lang="cs-CZ" sz="3600" dirty="0" smtClean="0"/>
              <a:t>	Suchem se </a:t>
            </a:r>
            <a:r>
              <a:rPr lang="cs-CZ" sz="3600" dirty="0"/>
              <a:t>pro </a:t>
            </a:r>
            <a:r>
              <a:rPr lang="cs-CZ" sz="3600" dirty="0" smtClean="0"/>
              <a:t>účely nové hlavy </a:t>
            </a:r>
            <a:r>
              <a:rPr lang="cs-CZ" sz="3600" dirty="0"/>
              <a:t>rozumí hydrologické sucho jako výkyv </a:t>
            </a:r>
            <a:r>
              <a:rPr lang="cs-CZ" sz="3600" dirty="0" smtClean="0"/>
              <a:t>hydrologického cyklu</a:t>
            </a:r>
            <a:r>
              <a:rPr lang="cs-CZ" sz="3600" dirty="0"/>
              <a:t>, </a:t>
            </a:r>
            <a:r>
              <a:rPr lang="cs-CZ" sz="3600" dirty="0" smtClean="0"/>
              <a:t>který 	vzniká zejména </a:t>
            </a:r>
            <a:r>
              <a:rPr lang="cs-CZ" sz="3600" dirty="0"/>
              <a:t>v důsledku deficitu srážek a projevuje se poklesem průtoků ve vodních tocích </a:t>
            </a:r>
            <a:r>
              <a:rPr lang="cs-CZ" sz="3600" dirty="0" smtClean="0"/>
              <a:t>a hladiny 	podzemních vod</a:t>
            </a:r>
            <a:r>
              <a:rPr lang="cs-CZ" sz="3600" dirty="0"/>
              <a:t>.</a:t>
            </a:r>
            <a:r>
              <a:rPr lang="cs-CZ" sz="3600" dirty="0" smtClean="0"/>
              <a:t>	</a:t>
            </a:r>
            <a:endParaRPr lang="cs-CZ" sz="3600" dirty="0"/>
          </a:p>
          <a:p>
            <a:endParaRPr lang="cs-CZ" sz="3600" dirty="0" smtClean="0"/>
          </a:p>
          <a:p>
            <a:endParaRPr lang="cs-CZ" sz="3600" dirty="0" smtClean="0"/>
          </a:p>
          <a:p>
            <a:r>
              <a:rPr lang="cs-CZ" sz="3600" dirty="0" smtClean="0"/>
              <a:t>STAV NEDOSTATKU VODY</a:t>
            </a:r>
          </a:p>
          <a:p>
            <a:pPr marL="0" indent="0" algn="just">
              <a:buNone/>
            </a:pPr>
            <a:r>
              <a:rPr lang="cs-CZ" sz="3600" dirty="0" smtClean="0"/>
              <a:t>	</a:t>
            </a:r>
            <a:r>
              <a:rPr lang="cs-CZ" sz="3600" dirty="0"/>
              <a:t>Stavem nedostatku vody se </a:t>
            </a:r>
            <a:r>
              <a:rPr lang="cs-CZ" sz="3600" dirty="0" smtClean="0"/>
              <a:t>rozumí dočasný </a:t>
            </a:r>
            <a:r>
              <a:rPr lang="cs-CZ" sz="3600" dirty="0"/>
              <a:t>stav s možným dopadem </a:t>
            </a:r>
            <a:r>
              <a:rPr lang="cs-CZ" sz="3600" dirty="0" smtClean="0"/>
              <a:t>na základní </a:t>
            </a:r>
            <a:r>
              <a:rPr lang="cs-CZ" sz="3600" dirty="0"/>
              <a:t>lidské potřeby, </a:t>
            </a:r>
            <a:r>
              <a:rPr lang="cs-CZ" sz="3600" dirty="0" smtClean="0"/>
              <a:t>	hospodářskou </a:t>
            </a:r>
            <a:r>
              <a:rPr lang="cs-CZ" sz="3600" dirty="0"/>
              <a:t>činnost a životní prostředí, kdy v důsledku sucha požadavky na </a:t>
            </a:r>
            <a:r>
              <a:rPr lang="cs-CZ" sz="3600" dirty="0" smtClean="0"/>
              <a:t>užívání vod </a:t>
            </a:r>
            <a:r>
              <a:rPr lang="cs-CZ" sz="3600" dirty="0"/>
              <a:t>převyšují dostupné </a:t>
            </a:r>
            <a:r>
              <a:rPr lang="cs-CZ" sz="3600" dirty="0" smtClean="0"/>
              <a:t>	zdroje </a:t>
            </a:r>
            <a:r>
              <a:rPr lang="cs-CZ" sz="3600" dirty="0"/>
              <a:t>vod, a je nezbytné omezovat hospodaření s vodou a </a:t>
            </a:r>
            <a:r>
              <a:rPr lang="cs-CZ" sz="3600" dirty="0" smtClean="0"/>
              <a:t>provádět další </a:t>
            </a:r>
            <a:r>
              <a:rPr lang="cs-CZ" sz="3600" dirty="0"/>
              <a:t>opatření.</a:t>
            </a:r>
          </a:p>
        </p:txBody>
      </p:sp>
    </p:spTree>
    <p:extLst>
      <p:ext uri="{BB962C8B-B14F-4D97-AF65-F5344CB8AC3E}">
        <p14:creationId xmlns:p14="http://schemas.microsoft.com/office/powerpoint/2010/main" val="238301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Plán pro zvládání sucha a stavu nedostatku vody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sz="3900" b="1" dirty="0" smtClean="0"/>
              <a:t>Plán pro sucho</a:t>
            </a:r>
            <a:r>
              <a:rPr lang="cs-CZ" sz="3900" dirty="0" smtClean="0"/>
              <a:t> </a:t>
            </a:r>
            <a:r>
              <a:rPr lang="cs-CZ" sz="3900" dirty="0"/>
              <a:t>obsahuje zejména vymezení a popis území s identifikací zdrojů vody, popis rizik </a:t>
            </a:r>
            <a:r>
              <a:rPr lang="cs-CZ" sz="3900" dirty="0" smtClean="0"/>
              <a:t>sucha včetně </a:t>
            </a:r>
            <a:r>
              <a:rPr lang="cs-CZ" sz="3900" dirty="0"/>
              <a:t>jeho možných </a:t>
            </a:r>
            <a:r>
              <a:rPr lang="cs-CZ" sz="3900" dirty="0" smtClean="0"/>
              <a:t>dopadů a </a:t>
            </a:r>
            <a:r>
              <a:rPr lang="cs-CZ" sz="3900" dirty="0"/>
              <a:t>místní směrodatné limity a kritéria pro vyhlášení stavu nedostatku vody</a:t>
            </a:r>
            <a:r>
              <a:rPr lang="cs-CZ" sz="3900" dirty="0" smtClean="0"/>
              <a:t>. Dále </a:t>
            </a:r>
            <a:r>
              <a:rPr lang="cs-CZ" sz="3900" dirty="0"/>
              <a:t>obsahuje návrh postupů pro zvládání sucha a opatření při stavu nedostatku vody</a:t>
            </a:r>
            <a:r>
              <a:rPr lang="cs-CZ" sz="3900" dirty="0" smtClean="0"/>
              <a:t>. </a:t>
            </a:r>
          </a:p>
          <a:p>
            <a:pPr algn="just"/>
            <a:r>
              <a:rPr lang="cs-CZ" sz="3900" dirty="0" smtClean="0"/>
              <a:t>Je </a:t>
            </a:r>
            <a:r>
              <a:rPr lang="cs-CZ" sz="3900" dirty="0"/>
              <a:t>podkladem </a:t>
            </a:r>
            <a:r>
              <a:rPr lang="cs-CZ" sz="3900" dirty="0" smtClean="0"/>
              <a:t>pro </a:t>
            </a:r>
          </a:p>
          <a:p>
            <a:pPr marL="7200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3900" dirty="0" smtClean="0"/>
              <a:t>rozhodnutí </a:t>
            </a:r>
            <a:r>
              <a:rPr lang="cs-CZ" sz="3900" dirty="0"/>
              <a:t>nebo opatření obecné povahy, která jsou ukládána vodoprávním úřadem </a:t>
            </a:r>
            <a:r>
              <a:rPr lang="cs-CZ" sz="3900" dirty="0" smtClean="0"/>
              <a:t>při </a:t>
            </a:r>
            <a:r>
              <a:rPr lang="cs-CZ" sz="3900" dirty="0"/>
              <a:t>zvládání </a:t>
            </a:r>
            <a:r>
              <a:rPr lang="cs-CZ" sz="3900" dirty="0" smtClean="0"/>
              <a:t>sucha </a:t>
            </a:r>
          </a:p>
          <a:p>
            <a:pPr marL="7200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3900" dirty="0" smtClean="0"/>
              <a:t>vyhodnocování </a:t>
            </a:r>
            <a:r>
              <a:rPr lang="cs-CZ" sz="3900" dirty="0"/>
              <a:t>nutnosti svolat komisi pro </a:t>
            </a:r>
            <a:r>
              <a:rPr lang="cs-CZ" sz="3900" dirty="0" smtClean="0"/>
              <a:t>sucho</a:t>
            </a:r>
          </a:p>
          <a:p>
            <a:pPr marL="7200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3900" dirty="0" smtClean="0"/>
              <a:t>rozhodování </a:t>
            </a:r>
            <a:r>
              <a:rPr lang="cs-CZ" sz="3900" dirty="0"/>
              <a:t>komise pro sucho o opatřeních při stavu nedostatku </a:t>
            </a:r>
            <a:r>
              <a:rPr lang="cs-CZ" sz="3900" dirty="0" smtClean="0"/>
              <a:t>vody</a:t>
            </a:r>
          </a:p>
          <a:p>
            <a:pPr algn="just"/>
            <a:r>
              <a:rPr lang="cs-CZ" sz="3900" dirty="0" smtClean="0"/>
              <a:t>Pořizuje se pro území kraje a území České republiky; </a:t>
            </a:r>
          </a:p>
          <a:p>
            <a:pPr algn="just"/>
            <a:r>
              <a:rPr lang="cs-CZ" sz="3900" dirty="0" smtClean="0"/>
              <a:t>Zákon stanoví postup při pořízení plánu a jeho základní strukturu, podrobný obsah upraví Metodika pro přípravu plánu.</a:t>
            </a:r>
          </a:p>
          <a:p>
            <a:pPr marL="0" indent="0" algn="just">
              <a:buNone/>
            </a:pPr>
            <a:endParaRPr lang="cs-CZ" sz="3900" dirty="0" smtClean="0"/>
          </a:p>
          <a:p>
            <a:r>
              <a:rPr lang="cs-CZ" sz="3900" dirty="0" smtClean="0"/>
              <a:t>Stanovení jednotlivých opatření v plánu musí odpovídat významu způsobu užití vody podle následující hierarchie:</a:t>
            </a:r>
          </a:p>
          <a:p>
            <a:pPr marL="1234350" lvl="2" indent="-514350" algn="just">
              <a:buFont typeface="+mj-lt"/>
              <a:buAutoNum type="alphaLcParenR"/>
            </a:pPr>
            <a:r>
              <a:rPr lang="cs-CZ" sz="3900" dirty="0"/>
              <a:t>zajištění </a:t>
            </a:r>
            <a:r>
              <a:rPr lang="cs-CZ" sz="3900" dirty="0" smtClean="0"/>
              <a:t>funkčnosti kritické </a:t>
            </a:r>
            <a:r>
              <a:rPr lang="cs-CZ" sz="3900" dirty="0"/>
              <a:t>infrastruktury </a:t>
            </a:r>
            <a:r>
              <a:rPr lang="cs-CZ" sz="3900" dirty="0" smtClean="0"/>
              <a:t>podle </a:t>
            </a:r>
            <a:r>
              <a:rPr lang="cs-CZ" sz="3900" dirty="0"/>
              <a:t>předpisů upravujících krizové řízení a dalších provozů poskytujících nezbytné služby,</a:t>
            </a:r>
          </a:p>
          <a:p>
            <a:pPr marL="1234350" lvl="2" indent="-514350">
              <a:buFont typeface="+mj-lt"/>
              <a:buAutoNum type="alphaLcParenR"/>
            </a:pPr>
            <a:r>
              <a:rPr lang="cs-CZ" sz="3900" dirty="0"/>
              <a:t>zásobování obyvatelstva pitnou vodou,</a:t>
            </a:r>
          </a:p>
          <a:p>
            <a:pPr marL="1234350" lvl="2" indent="-514350">
              <a:buFont typeface="+mj-lt"/>
              <a:buAutoNum type="alphaLcParenR"/>
            </a:pPr>
            <a:r>
              <a:rPr lang="cs-CZ" sz="3900" dirty="0"/>
              <a:t>živočišná zemědělská výroba a ekologická funkce vody,</a:t>
            </a:r>
          </a:p>
          <a:p>
            <a:pPr marL="1234350" lvl="2" indent="-514350">
              <a:buFont typeface="+mj-lt"/>
              <a:buAutoNum type="alphaLcParenR"/>
            </a:pPr>
            <a:r>
              <a:rPr lang="cs-CZ" sz="3900" dirty="0"/>
              <a:t>hospodářské </a:t>
            </a:r>
            <a:r>
              <a:rPr lang="cs-CZ" sz="3900" dirty="0" smtClean="0"/>
              <a:t>využití,</a:t>
            </a:r>
            <a:endParaRPr lang="cs-CZ" sz="3900" dirty="0"/>
          </a:p>
          <a:p>
            <a:pPr marL="1234350" lvl="2" indent="-514350">
              <a:buFont typeface="+mj-lt"/>
              <a:buAutoNum type="alphaLcParenR"/>
            </a:pPr>
            <a:r>
              <a:rPr lang="cs-CZ" sz="3900" dirty="0"/>
              <a:t>ostatní využití. </a:t>
            </a:r>
            <a:endParaRPr lang="cs-CZ" sz="3900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391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Orgány pro zvládání sucha a stavu nedostatku vody</a:t>
            </a:r>
            <a:br>
              <a:rPr lang="cs-CZ" dirty="0" smtClean="0"/>
            </a:br>
            <a:r>
              <a:rPr lang="cs-CZ" dirty="0" smtClean="0"/>
              <a:t>předpovědní služba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cs-CZ" sz="3900" b="1" dirty="0" smtClean="0"/>
          </a:p>
          <a:p>
            <a:r>
              <a:rPr lang="cs-CZ" sz="3900" b="1" dirty="0" smtClean="0"/>
              <a:t>Vodoprávní úřady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900" dirty="0" smtClean="0"/>
              <a:t>Rozhodování při zvládání sucha dle § 6 odst.  4,  § 59 odst. 4 a § 109 odst. 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900" dirty="0" smtClean="0"/>
              <a:t>Vyhodnocení nutnosti svolat komisi pro sucho a návrh na její svolání (krajský úřad)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900" dirty="0" smtClean="0"/>
              <a:t>Vodoprávní dozor, sankce</a:t>
            </a:r>
            <a:endParaRPr lang="cs-CZ" sz="3900" b="1" dirty="0" smtClean="0"/>
          </a:p>
          <a:p>
            <a:pPr marL="0" indent="0">
              <a:spcBef>
                <a:spcPts val="1000"/>
              </a:spcBef>
              <a:buNone/>
            </a:pPr>
            <a:endParaRPr lang="cs-CZ" sz="3900" b="1" dirty="0" smtClean="0"/>
          </a:p>
          <a:p>
            <a:r>
              <a:rPr lang="cs-CZ" sz="3900" b="1" dirty="0" smtClean="0"/>
              <a:t>Komise pro zvládání sucha a stavu nedostatku vody (komise pro sucho)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900" dirty="0" smtClean="0"/>
              <a:t>Zřídí se na úrovni celostátní a krajské</a:t>
            </a:r>
            <a:r>
              <a:rPr lang="cs-CZ" sz="3900" dirty="0"/>
              <a:t>.</a:t>
            </a:r>
            <a:endParaRPr lang="cs-CZ" sz="3900" dirty="0" smtClean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900" dirty="0" smtClean="0"/>
              <a:t>Předsedou komise je hejtman, dalšími členy zaměstnanci krajského úřadu, správci povodí, ČHMÚ, Policie ČR, HZS ČR, krajské hygienické stanice. 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900" dirty="0" smtClean="0"/>
              <a:t>K jednání komise mohou být přizváni dotčení uživatelé vody významní pro dané území a zástupci obcí.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900" dirty="0"/>
              <a:t>Komise vyhlašuje a odvolává stav nedostatku vody. Při vyhlášeném stavu nedostatku vody komise vydává opatření</a:t>
            </a:r>
            <a:r>
              <a:rPr lang="cs-CZ" sz="3900" dirty="0" smtClean="0"/>
              <a:t>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900" dirty="0" smtClean="0"/>
              <a:t>Ústřední komisi pro sucho zřídí vláda.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900" dirty="0" smtClean="0"/>
              <a:t>Ústřední komise řídí a koordinuje opatření,  která svými dopady přesahují hranice krajů, a v případě potřeby vydává opatření. </a:t>
            </a:r>
          </a:p>
          <a:p>
            <a:pPr marL="360000" lvl="1" indent="0">
              <a:buNone/>
            </a:pPr>
            <a:endParaRPr lang="cs-CZ" sz="3900" dirty="0" smtClean="0"/>
          </a:p>
          <a:p>
            <a:pPr marL="360000" lvl="1"/>
            <a:r>
              <a:rPr lang="cs-CZ" sz="3900" b="1" dirty="0" smtClean="0"/>
              <a:t>Předpovědní službu </a:t>
            </a:r>
            <a:r>
              <a:rPr lang="cs-CZ" sz="3900" dirty="0" smtClean="0"/>
              <a:t>zabezpečuje ČHMÚ ve spolupráci se správci povodí.</a:t>
            </a:r>
          </a:p>
          <a:p>
            <a:pPr marL="720000" lvl="2">
              <a:buFont typeface="Arial" panose="020B0604020202020204" pitchFamily="34" charset="0"/>
              <a:buChar char="•"/>
            </a:pPr>
            <a:r>
              <a:rPr lang="cs-CZ" sz="3900" dirty="0" smtClean="0"/>
              <a:t>Informuje o nebezpečí vzniku sucha a jeho dalším vývoji.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400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Vydávání opatření při stavu nedostatku vody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300958" y="3274505"/>
            <a:ext cx="21888000" cy="92268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Stav nedostatku vody vyhlašuje krajská komise pro sucho.</a:t>
            </a:r>
          </a:p>
          <a:p>
            <a:r>
              <a:rPr lang="cs-CZ" sz="3600" dirty="0" smtClean="0"/>
              <a:t>Je-li vyhlášen stav nedostatku vody § 6 odst. 4, § 59 odst. 4 a § 109 odst. 1 se pro zvládání sucha nepoužijí.</a:t>
            </a:r>
          </a:p>
          <a:p>
            <a:r>
              <a:rPr lang="cs-CZ" sz="3600" dirty="0" smtClean="0"/>
              <a:t>Komise pro sucho vydává na dobu nezbytně nutnou opatření podle povahy věci rozhodnutím nebo opatřením obecné povahy, ve kterých</a:t>
            </a:r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 smtClean="0"/>
              <a:t>obecné </a:t>
            </a:r>
            <a:r>
              <a:rPr lang="cs-CZ" sz="3600" dirty="0"/>
              <a:t>nakládání s povrchovými vodami upraví, </a:t>
            </a:r>
            <a:r>
              <a:rPr lang="cs-CZ" sz="3600" dirty="0" smtClean="0"/>
              <a:t>omezí nebo zakáže</a:t>
            </a:r>
            <a:r>
              <a:rPr lang="cs-CZ" sz="3600" dirty="0"/>
              <a:t>,</a:t>
            </a:r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 smtClean="0"/>
              <a:t>povolená </a:t>
            </a:r>
            <a:r>
              <a:rPr lang="cs-CZ" sz="3600" dirty="0"/>
              <a:t>nakládání s vodami upraví, omezí nebo </a:t>
            </a:r>
            <a:r>
              <a:rPr lang="cs-CZ" sz="3600" dirty="0" smtClean="0"/>
              <a:t>zakáže</a:t>
            </a:r>
            <a:r>
              <a:rPr lang="cs-CZ" sz="3600" dirty="0"/>
              <a:t>,</a:t>
            </a:r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 smtClean="0"/>
              <a:t>omezí </a:t>
            </a:r>
            <a:r>
              <a:rPr lang="cs-CZ" sz="3600" dirty="0"/>
              <a:t>užívání pitné vody z vodovodu pro veřejnou potřebu</a:t>
            </a:r>
            <a:r>
              <a:rPr lang="cs-CZ" sz="3600" dirty="0" smtClean="0"/>
              <a:t>,</a:t>
            </a:r>
            <a:r>
              <a:rPr lang="cs-CZ" sz="3600" dirty="0"/>
              <a:t> </a:t>
            </a:r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/>
              <a:t>uloží vlastníkovi vodního díla mimořádnou manipulaci na vodním díle nad rámec schváleného manipulačního řádu</a:t>
            </a:r>
            <a:r>
              <a:rPr lang="cs-CZ" sz="3600" dirty="0" smtClean="0"/>
              <a:t>,</a:t>
            </a:r>
            <a:endParaRPr lang="cs-CZ" sz="3600" dirty="0"/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/>
              <a:t>nařídí vlastníkovi technického zařízení, které slouží pro odběr ze záložního zdroje vody, </a:t>
            </a:r>
            <a:r>
              <a:rPr lang="cs-CZ" sz="3600" dirty="0" smtClean="0"/>
              <a:t>jeho zprovoznění, </a:t>
            </a:r>
            <a:r>
              <a:rPr lang="cs-CZ" sz="3600" dirty="0"/>
              <a:t>pokud je to technicky </a:t>
            </a:r>
            <a:r>
              <a:rPr lang="cs-CZ" sz="3600" dirty="0" smtClean="0"/>
              <a:t>možné,  aby </a:t>
            </a:r>
            <a:r>
              <a:rPr lang="cs-CZ" sz="3600" dirty="0"/>
              <a:t>bylo možné tento záložní zdroj vody využít</a:t>
            </a:r>
            <a:r>
              <a:rPr lang="cs-CZ" sz="3600" dirty="0" smtClean="0"/>
              <a:t>,</a:t>
            </a:r>
            <a:endParaRPr lang="cs-CZ" sz="3600" dirty="0"/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 smtClean="0"/>
              <a:t>upraví minimální </a:t>
            </a:r>
            <a:r>
              <a:rPr lang="cs-CZ" sz="3600" dirty="0"/>
              <a:t>zůstatkový průtok nebo </a:t>
            </a:r>
            <a:r>
              <a:rPr lang="cs-CZ" sz="3600" dirty="0" smtClean="0"/>
              <a:t>minimální </a:t>
            </a:r>
            <a:r>
              <a:rPr lang="cs-CZ" sz="3600" dirty="0"/>
              <a:t>hladinu podzemních vod stanovené v povolení k nakládání s vodami</a:t>
            </a:r>
            <a:r>
              <a:rPr lang="cs-CZ" sz="3600" dirty="0" smtClean="0"/>
              <a:t>, nebo  je stanoví, </a:t>
            </a:r>
            <a:endParaRPr lang="cs-CZ" sz="3600" dirty="0"/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/>
              <a:t>nařídí vlastníkovi potřebného vodohospodářského zařízení jeho zprovoznění a poskytnutí k řešení </a:t>
            </a:r>
            <a:r>
              <a:rPr lang="cs-CZ" sz="3600" dirty="0" smtClean="0"/>
              <a:t>stavu nedostatku vody</a:t>
            </a:r>
            <a:r>
              <a:rPr lang="cs-CZ" sz="3600" dirty="0"/>
              <a:t>, pokud je to technicky </a:t>
            </a:r>
            <a:r>
              <a:rPr lang="cs-CZ" sz="3600" dirty="0" smtClean="0"/>
              <a:t>možné, nebo</a:t>
            </a:r>
            <a:endParaRPr lang="cs-CZ" sz="3600" dirty="0"/>
          </a:p>
          <a:p>
            <a:pPr marL="874350" lvl="1" indent="-514350" algn="just">
              <a:buFont typeface="+mj-lt"/>
              <a:buAutoNum type="alphaLcParenR"/>
            </a:pPr>
            <a:r>
              <a:rPr lang="cs-CZ" sz="3600" dirty="0"/>
              <a:t>nařídí mimořádné sledování množství a jakosti vod</a:t>
            </a:r>
            <a:r>
              <a:rPr lang="cs-CZ" sz="3600" dirty="0" smtClean="0"/>
              <a:t>.</a:t>
            </a:r>
          </a:p>
          <a:p>
            <a:pPr marL="360000" lvl="1" indent="0" algn="just">
              <a:buNone/>
            </a:pPr>
            <a:endParaRPr lang="cs-CZ" sz="3600" dirty="0" smtClean="0"/>
          </a:p>
        </p:txBody>
      </p:sp>
    </p:spTree>
    <p:extLst>
      <p:ext uri="{BB962C8B-B14F-4D97-AF65-F5344CB8AC3E}">
        <p14:creationId xmlns:p14="http://schemas.microsoft.com/office/powerpoint/2010/main" val="8954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Vydávání opatření </a:t>
            </a:r>
            <a:r>
              <a:rPr lang="cs-CZ" dirty="0"/>
              <a:t>při </a:t>
            </a:r>
            <a:r>
              <a:rPr lang="cs-CZ" dirty="0" smtClean="0"/>
              <a:t>stavu </a:t>
            </a:r>
            <a:r>
              <a:rPr lang="cs-CZ" dirty="0"/>
              <a:t>nedostatku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3600" dirty="0" smtClean="0"/>
              <a:t>Speciální procesní úprava při vydávání opatření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600" dirty="0" smtClean="0"/>
              <a:t>Vydání </a:t>
            </a:r>
            <a:r>
              <a:rPr lang="cs-CZ" sz="3600" b="1" dirty="0" smtClean="0"/>
              <a:t>rozhodnutí</a:t>
            </a:r>
            <a:r>
              <a:rPr lang="cs-CZ" sz="3600" dirty="0" smtClean="0"/>
              <a:t> je prvním úkonem v řízení, odvolání nemá odkladný účinek.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b="1" dirty="0" smtClean="0"/>
              <a:t>Opatření obecné povahy </a:t>
            </a:r>
            <a:r>
              <a:rPr lang="cs-CZ" sz="3600" dirty="0" smtClean="0"/>
              <a:t>(§ 115a) se vydává bez řízení o návrhu, nabývá účinnosti dnem vyvěšení na úřední desce (platí i pro OOP podle § 6 odst. 4 a 109 odst. 1).</a:t>
            </a:r>
          </a:p>
          <a:p>
            <a:pPr marL="360000" lvl="1" algn="just">
              <a:spcBef>
                <a:spcPts val="2000"/>
              </a:spcBef>
            </a:pPr>
            <a:r>
              <a:rPr lang="cs-CZ" sz="3600" dirty="0" smtClean="0"/>
              <a:t>Nezbytné </a:t>
            </a:r>
            <a:r>
              <a:rPr lang="cs-CZ" sz="3600" dirty="0"/>
              <a:t>náklady na opatření podle písm. e) a g) hradí kraj nebo stát v souladu s působností komise pro sucho</a:t>
            </a:r>
            <a:r>
              <a:rPr lang="cs-CZ" sz="3600" dirty="0" smtClean="0"/>
              <a:t>.</a:t>
            </a:r>
          </a:p>
          <a:p>
            <a:pPr marL="360000" lvl="1" algn="just">
              <a:spcBef>
                <a:spcPts val="2000"/>
              </a:spcBef>
            </a:pPr>
            <a:r>
              <a:rPr lang="cs-CZ" sz="3600" dirty="0" smtClean="0"/>
              <a:t>Komise pro sucho vede knihu činností (důvody svolání komise a vyhlášení nebo odvolání stavu nedostatku vody,  přijatá opatření). Krajský úřad zpracuje zprávu o průběhu stavu nedostatku vody, ústřední komise informuje vládu.</a:t>
            </a:r>
            <a:endParaRPr lang="cs-CZ" sz="3600" dirty="0"/>
          </a:p>
          <a:p>
            <a:pPr algn="just"/>
            <a:r>
              <a:rPr lang="cs-CZ" sz="3600" b="1" dirty="0" smtClean="0"/>
              <a:t>ORP poskytuje krajskému úřadu součinnost a údaje</a:t>
            </a:r>
            <a:r>
              <a:rPr lang="cs-CZ" sz="3600" dirty="0" smtClean="0"/>
              <a:t> potřebné pro pořízení plánu pro sucho a pro činnost krajské komise pro sucho.</a:t>
            </a:r>
          </a:p>
          <a:p>
            <a:pPr algn="just"/>
            <a:r>
              <a:rPr lang="cs-CZ" sz="3600" dirty="0" smtClean="0"/>
              <a:t>Každý je povinen na výzvu orgánu pro sucho poskytnout informace, které mohou mít vliv na vydávání opatření při stavu nedostatku vody.</a:t>
            </a:r>
            <a:endParaRPr lang="cs-CZ" sz="3900" dirty="0"/>
          </a:p>
          <a:p>
            <a:pPr marL="360000" lvl="1" indent="0">
              <a:buNone/>
            </a:pPr>
            <a:endParaRPr lang="cs-CZ" sz="3600" dirty="0" smtClean="0"/>
          </a:p>
          <a:p>
            <a:pPr marL="360000" lvl="1" indent="0">
              <a:buNone/>
            </a:pPr>
            <a:endParaRPr lang="cs-CZ" sz="3600" dirty="0" smtClean="0"/>
          </a:p>
          <a:p>
            <a:pPr marL="360000" lvl="1" indent="0">
              <a:buNone/>
            </a:pPr>
            <a:endParaRPr lang="cs-CZ" sz="3600" dirty="0" smtClean="0"/>
          </a:p>
          <a:p>
            <a:pPr marL="360000" lvl="1" indent="0">
              <a:buNone/>
            </a:pPr>
            <a:endParaRPr lang="cs-CZ" sz="3600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850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Související úpravy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Vodoprávní dozor </a:t>
            </a:r>
            <a:r>
              <a:rPr lang="cs-CZ" sz="3600" dirty="0" smtClean="0"/>
              <a:t>(§ 110)</a:t>
            </a:r>
          </a:p>
          <a:p>
            <a:pPr marL="360000" lvl="1" indent="0">
              <a:buNone/>
            </a:pPr>
            <a:r>
              <a:rPr lang="cs-CZ" dirty="0" smtClean="0"/>
              <a:t> 	</a:t>
            </a:r>
            <a:r>
              <a:rPr lang="cs-CZ" sz="3600" dirty="0" smtClean="0"/>
              <a:t>ORP kontrolují dodržování opatření obecné povahy vydaných komisemi pro sucho,</a:t>
            </a:r>
          </a:p>
          <a:p>
            <a:pPr marL="360000" lvl="1" indent="0">
              <a:buNone/>
            </a:pPr>
            <a:r>
              <a:rPr lang="cs-CZ" sz="3600" dirty="0" smtClean="0"/>
              <a:t>	krajské úřady kontrolují dodržování rozhodnutí vydaných krajskou komisí pro sucho,</a:t>
            </a:r>
          </a:p>
          <a:p>
            <a:pPr marL="360000" lvl="1" indent="0">
              <a:buNone/>
            </a:pPr>
            <a:r>
              <a:rPr lang="cs-CZ" sz="3600" dirty="0"/>
              <a:t>	</a:t>
            </a:r>
            <a:r>
              <a:rPr lang="cs-CZ" sz="3600" dirty="0" err="1" smtClean="0"/>
              <a:t>MZe</a:t>
            </a:r>
            <a:r>
              <a:rPr lang="cs-CZ" sz="3600" dirty="0" smtClean="0"/>
              <a:t> a MŽP </a:t>
            </a:r>
            <a:r>
              <a:rPr lang="cs-CZ" sz="3600" dirty="0"/>
              <a:t>kontrolují dodržování rozhodnutí vydaných </a:t>
            </a:r>
            <a:r>
              <a:rPr lang="cs-CZ" sz="3600" dirty="0" smtClean="0"/>
              <a:t>ústřední komisí </a:t>
            </a:r>
            <a:r>
              <a:rPr lang="cs-CZ" sz="3600" dirty="0"/>
              <a:t>pro </a:t>
            </a:r>
            <a:r>
              <a:rPr lang="cs-CZ" sz="3600" dirty="0" smtClean="0"/>
              <a:t>sucho.</a:t>
            </a:r>
            <a:r>
              <a:rPr lang="cs-CZ" sz="3600" dirty="0"/>
              <a:t>	</a:t>
            </a:r>
            <a:r>
              <a:rPr lang="cs-CZ" sz="3600" dirty="0" smtClean="0"/>
              <a:t> </a:t>
            </a:r>
            <a:r>
              <a:rPr lang="cs-CZ" dirty="0" smtClean="0"/>
              <a:t> </a:t>
            </a:r>
          </a:p>
          <a:p>
            <a:r>
              <a:rPr lang="cs-CZ" sz="3600" b="1" dirty="0" smtClean="0"/>
              <a:t>Přestupky</a:t>
            </a:r>
          </a:p>
          <a:p>
            <a:pPr marL="720000">
              <a:buFont typeface="Arial" panose="020B0604020202020204" pitchFamily="34" charset="0"/>
              <a:buChar char="•"/>
            </a:pPr>
            <a:r>
              <a:rPr lang="cs-CZ" sz="3600" dirty="0" smtClean="0"/>
              <a:t>Nesplnění povinnosti uložené opatřením komise pro sucho </a:t>
            </a:r>
          </a:p>
          <a:p>
            <a:pPr marL="720000">
              <a:buFont typeface="Arial" panose="020B0604020202020204" pitchFamily="34" charset="0"/>
              <a:buChar char="•"/>
            </a:pPr>
            <a:r>
              <a:rPr lang="cs-CZ" sz="3600" dirty="0" smtClean="0"/>
              <a:t>Neposkytnutí informace orgánu pro suchu</a:t>
            </a:r>
          </a:p>
          <a:p>
            <a:pPr indent="0">
              <a:buNone/>
            </a:pPr>
            <a:endParaRPr lang="cs-CZ" sz="3600" dirty="0" smtClean="0"/>
          </a:p>
        </p:txBody>
      </p:sp>
    </p:spTree>
    <p:extLst>
      <p:ext uri="{BB962C8B-B14F-4D97-AF65-F5344CB8AC3E}">
        <p14:creationId xmlns:p14="http://schemas.microsoft.com/office/powerpoint/2010/main" val="124199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Související </a:t>
            </a:r>
            <a:r>
              <a:rPr lang="cs-CZ" dirty="0" smtClean="0"/>
              <a:t>zákony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sz="3600" dirty="0"/>
              <a:t>Změna zákona č. 240/2000 Sb., o krizovém řízení a o změně některých zákonů (</a:t>
            </a:r>
            <a:r>
              <a:rPr lang="cs-CZ" sz="3600" b="1" dirty="0"/>
              <a:t>krizový zákon</a:t>
            </a:r>
            <a:r>
              <a:rPr lang="cs-CZ" sz="3600" dirty="0"/>
              <a:t>), ve znění pozdějších předpisů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/>
              <a:t>Komise pro sucho (povodňová komise) zasedá společně s krizovým štábem, pravomoci komise nejsou vyhlášením krizového stavu dotčeny</a:t>
            </a:r>
          </a:p>
          <a:p>
            <a:pPr algn="just"/>
            <a:r>
              <a:rPr lang="cs-CZ" sz="3600" dirty="0"/>
              <a:t>Změna zákona č. 97/1993 Sb., </a:t>
            </a:r>
            <a:r>
              <a:rPr lang="cs-CZ" sz="3600" b="1" dirty="0"/>
              <a:t>o působnosti Správy státních hmotných rezerv</a:t>
            </a:r>
            <a:r>
              <a:rPr lang="cs-CZ" sz="3600" dirty="0"/>
              <a:t>, ve znění pozdějších předpisů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/>
              <a:t>Možnost bezúplatného poskytnutí pohotovostních zásob při stavu nedostatku </a:t>
            </a:r>
            <a:r>
              <a:rPr lang="cs-CZ" sz="3600" dirty="0" smtClean="0"/>
              <a:t>vody</a:t>
            </a:r>
          </a:p>
          <a:p>
            <a:pPr algn="just"/>
            <a:r>
              <a:rPr lang="cs-CZ" sz="3600" dirty="0" smtClean="0"/>
              <a:t>Změna </a:t>
            </a:r>
            <a:r>
              <a:rPr lang="cs-CZ" sz="3600" dirty="0"/>
              <a:t>zákona č. 274/2001 Sb., o vodovodech a kanalizacích pro veřejnou potřebu a o změně některých zákonů (</a:t>
            </a:r>
            <a:r>
              <a:rPr lang="cs-CZ" sz="3600" b="1" dirty="0"/>
              <a:t>zákon o vodovodech a kanalizacích</a:t>
            </a:r>
            <a:r>
              <a:rPr lang="cs-CZ" sz="3600" dirty="0"/>
              <a:t>), ve znění pozdějších předpisů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/>
              <a:t>Oprávnění provozovatele přerušit nebo omezit dodávku vody bez předchozího upozornění, je-li mu při stavu nedostatku vody omezeno nakládání s vodami (§ 9 odst. 5)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/>
              <a:t>Dočasné omezení užívání pitné vody z vodovodu pro veřejnou potřebu komisí pro sucho (§ 15 odst. 7</a:t>
            </a:r>
            <a:r>
              <a:rPr lang="cs-CZ" sz="3600" dirty="0" smtClean="0"/>
              <a:t>)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 smtClean="0"/>
              <a:t>Povinnost odběratele umožnit provozovateli přístup k vodoměru, je-li vodoprávním úřadem nebo komisí pro sucho dočasně omezeno užívání pitné vody z vodovodu pro veřejnou potřebu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 smtClean="0"/>
              <a:t>Příslušnost k vydání OOP podle § 15 odst. 4 až 6 ponechána pouze ORP (zrušena obecním úřadům) </a:t>
            </a:r>
            <a:endParaRPr lang="cs-CZ" sz="3600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3600" dirty="0" smtClean="0"/>
              <a:t>Přestupky</a:t>
            </a:r>
          </a:p>
          <a:p>
            <a:pPr lvl="2" algn="just">
              <a:buFontTx/>
              <a:buChar char="-"/>
            </a:pPr>
            <a:r>
              <a:rPr lang="cs-CZ" sz="3600" dirty="0" smtClean="0"/>
              <a:t>za odběr nebo užívání pitné vody v rozporu s opatřením vodoprávního úřadu nebo komise pro sucho,</a:t>
            </a:r>
          </a:p>
          <a:p>
            <a:pPr lvl="2" algn="just">
              <a:buFontTx/>
              <a:buChar char="-"/>
            </a:pPr>
            <a:r>
              <a:rPr lang="cs-CZ" sz="3600" dirty="0" smtClean="0"/>
              <a:t>krajský úřad nově projednává přestupky za provozování vodovodu nebo kanalizace bez povolení </a:t>
            </a:r>
            <a:endParaRPr lang="cs-CZ" sz="3600" dirty="0"/>
          </a:p>
          <a:p>
            <a:pPr lvl="1" algn="just">
              <a:buFont typeface="Arial" panose="020B0604020202020204" pitchFamily="34" charset="0"/>
              <a:buChar char="•"/>
            </a:pPr>
            <a:endParaRPr lang="cs-CZ" sz="36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89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Ze - Vodní hospodářství - 16:9">
  <a:themeElements>
    <a:clrScheme name="MZe - Vodní hospodářství">
      <a:dk1>
        <a:sysClr val="windowText" lastClr="000000"/>
      </a:dk1>
      <a:lt1>
        <a:sysClr val="window" lastClr="FFFFFF"/>
      </a:lt1>
      <a:dk2>
        <a:srgbClr val="1D1D1B"/>
      </a:dk2>
      <a:lt2>
        <a:srgbClr val="C6C6C6"/>
      </a:lt2>
      <a:accent1>
        <a:srgbClr val="29B4E9"/>
      </a:accent1>
      <a:accent2>
        <a:srgbClr val="004A99"/>
      </a:accent2>
      <a:accent3>
        <a:srgbClr val="98D0BF"/>
      </a:accent3>
      <a:accent4>
        <a:srgbClr val="80733D"/>
      </a:accent4>
      <a:accent5>
        <a:srgbClr val="CDCE00"/>
      </a:accent5>
      <a:accent6>
        <a:srgbClr val="005C2B"/>
      </a:accent6>
      <a:hlink>
        <a:srgbClr val="29B4E9"/>
      </a:hlink>
      <a:folHlink>
        <a:srgbClr val="29B4E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ZE_Prez_VodniHospodarstvi_16x9.potx" id="{37C848B3-AC23-4065-ADF8-86100E7F729C}" vid="{CE7BB757-A824-4AE0-A691-561606B4467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1077</Words>
  <Application>Microsoft Office PowerPoint</Application>
  <PresentationFormat>Vlastní</PresentationFormat>
  <Paragraphs>117</Paragraphs>
  <Slides>12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MZe - Vodní hospodářství - 16:9</vt:lpstr>
      <vt:lpstr> Novela vodního zákona</vt:lpstr>
      <vt:lpstr>Novela vodního zákona</vt:lpstr>
      <vt:lpstr>VYMEZENÍ POJMŮ</vt:lpstr>
      <vt:lpstr>Plán pro zvládání sucha a stavu nedostatku vody </vt:lpstr>
      <vt:lpstr>Orgány pro zvládání sucha a stavu nedostatku vody předpovědní služba</vt:lpstr>
      <vt:lpstr>Vydávání opatření při stavu nedostatku vody</vt:lpstr>
      <vt:lpstr>Vydávání opatření při stavu nedostatku vody</vt:lpstr>
      <vt:lpstr>Další Související úpravy</vt:lpstr>
      <vt:lpstr>Další Související zákony</vt:lpstr>
      <vt:lpstr>Další změny vodního zákona</vt:lpstr>
      <vt:lpstr>Další změny vodního zákona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2017-09-03T22:06:06Z</dcterms:created>
  <dcterms:modified xsi:type="dcterms:W3CDTF">2019-10-08T09:10:08Z</dcterms:modified>
</cp:coreProperties>
</file>