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handoutMasterIdLst>
    <p:handoutMasterId r:id="rId50"/>
  </p:handoutMasterIdLst>
  <p:sldIdLst>
    <p:sldId id="256" r:id="rId2"/>
    <p:sldId id="257" r:id="rId3"/>
    <p:sldId id="258" r:id="rId4"/>
    <p:sldId id="259" r:id="rId5"/>
    <p:sldId id="260" r:id="rId6"/>
    <p:sldId id="261" r:id="rId7"/>
    <p:sldId id="265" r:id="rId8"/>
    <p:sldId id="262" r:id="rId9"/>
    <p:sldId id="300" r:id="rId10"/>
    <p:sldId id="263" r:id="rId11"/>
    <p:sldId id="264"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1" r:id="rId46"/>
    <p:sldId id="302" r:id="rId47"/>
    <p:sldId id="303" r:id="rId48"/>
    <p:sldId id="304" r:id="rId49"/>
  </p:sldIdLst>
  <p:sldSz cx="9144000" cy="6858000" type="screen4x3"/>
  <p:notesSz cx="9775825" cy="6645275"/>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9" d="100"/>
          <a:sy n="69" d="100"/>
        </p:scale>
        <p:origin x="-546" y="-9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4236191" cy="332264"/>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sz="quarter" idx="1"/>
          </p:nvPr>
        </p:nvSpPr>
        <p:spPr>
          <a:xfrm>
            <a:off x="5537372" y="0"/>
            <a:ext cx="4236191" cy="332264"/>
          </a:xfrm>
          <a:prstGeom prst="rect">
            <a:avLst/>
          </a:prstGeom>
        </p:spPr>
        <p:txBody>
          <a:bodyPr vert="horz" lIns="91440" tIns="45720" rIns="91440" bIns="45720" rtlCol="0"/>
          <a:lstStyle>
            <a:lvl1pPr algn="r">
              <a:defRPr sz="1200"/>
            </a:lvl1pPr>
          </a:lstStyle>
          <a:p>
            <a:fld id="{FF9EB282-10F9-4802-B563-66E913A6A2E8}" type="datetimeFigureOut">
              <a:rPr lang="cs-CZ" smtClean="0"/>
              <a:t>3.10.2017</a:t>
            </a:fld>
            <a:endParaRPr lang="cs-CZ"/>
          </a:p>
        </p:txBody>
      </p:sp>
      <p:sp>
        <p:nvSpPr>
          <p:cNvPr id="4" name="Zástupný symbol pro zápatí 3"/>
          <p:cNvSpPr>
            <a:spLocks noGrp="1"/>
          </p:cNvSpPr>
          <p:nvPr>
            <p:ph type="ftr" sz="quarter" idx="2"/>
          </p:nvPr>
        </p:nvSpPr>
        <p:spPr>
          <a:xfrm>
            <a:off x="0" y="6311858"/>
            <a:ext cx="4236191" cy="332264"/>
          </a:xfrm>
          <a:prstGeom prst="rect">
            <a:avLst/>
          </a:prstGeom>
        </p:spPr>
        <p:txBody>
          <a:bodyPr vert="horz" lIns="91440" tIns="45720" rIns="91440" bIns="45720" rtlCol="0" anchor="b"/>
          <a:lstStyle>
            <a:lvl1pPr algn="l">
              <a:defRPr sz="1200"/>
            </a:lvl1pPr>
          </a:lstStyle>
          <a:p>
            <a:endParaRPr lang="cs-CZ"/>
          </a:p>
        </p:txBody>
      </p:sp>
      <p:sp>
        <p:nvSpPr>
          <p:cNvPr id="5" name="Zástupný symbol pro číslo snímku 4"/>
          <p:cNvSpPr>
            <a:spLocks noGrp="1"/>
          </p:cNvSpPr>
          <p:nvPr>
            <p:ph type="sldNum" sz="quarter" idx="3"/>
          </p:nvPr>
        </p:nvSpPr>
        <p:spPr>
          <a:xfrm>
            <a:off x="5537372" y="6311858"/>
            <a:ext cx="4236191" cy="332264"/>
          </a:xfrm>
          <a:prstGeom prst="rect">
            <a:avLst/>
          </a:prstGeom>
        </p:spPr>
        <p:txBody>
          <a:bodyPr vert="horz" lIns="91440" tIns="45720" rIns="91440" bIns="45720" rtlCol="0" anchor="b"/>
          <a:lstStyle>
            <a:lvl1pPr algn="r">
              <a:defRPr sz="1200"/>
            </a:lvl1pPr>
          </a:lstStyle>
          <a:p>
            <a:fld id="{ED88DDBA-998E-477B-A4B8-25CA50A1EB87}" type="slidenum">
              <a:rPr lang="cs-CZ" smtClean="0"/>
              <a:t>‹#›</a:t>
            </a:fld>
            <a:endParaRPr lang="cs-CZ"/>
          </a:p>
        </p:txBody>
      </p:sp>
    </p:spTree>
    <p:extLst>
      <p:ext uri="{BB962C8B-B14F-4D97-AF65-F5344CB8AC3E}">
        <p14:creationId xmlns:p14="http://schemas.microsoft.com/office/powerpoint/2010/main" val="1605131527"/>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smtClean="0"/>
              <a:t>Klepnutím lze upravit styl předlohy nadpisů.</a:t>
            </a:r>
            <a:endParaRPr lang="cs-CZ"/>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smtClean="0"/>
              <a:t>Klepnutím lze upravit styl předlohy podnadpisů.</a:t>
            </a:r>
            <a:endParaRPr lang="cs-CZ"/>
          </a:p>
        </p:txBody>
      </p:sp>
      <p:sp>
        <p:nvSpPr>
          <p:cNvPr id="4" name="Zástupný symbol pro datum 3"/>
          <p:cNvSpPr>
            <a:spLocks noGrp="1"/>
          </p:cNvSpPr>
          <p:nvPr>
            <p:ph type="dt" sz="half" idx="10"/>
          </p:nvPr>
        </p:nvSpPr>
        <p:spPr/>
        <p:txBody>
          <a:bodyPr/>
          <a:lstStyle/>
          <a:p>
            <a:fld id="{18A2481B-5154-415F-B752-558547769AA3}" type="datetimeFigureOut">
              <a:rPr lang="cs-CZ" smtClean="0"/>
              <a:pPr/>
              <a:t>3.10.2017</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20264769-77EF-4CD0-90DE-F7D7F2D423C4}" type="slidenum">
              <a:rPr lang="cs-CZ" smtClean="0"/>
              <a:pPr/>
              <a:t>‹#›</a:t>
            </a:fld>
            <a:endParaRPr lang="cs-CZ"/>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18A2481B-5154-415F-B752-558547769AA3}" type="datetimeFigureOut">
              <a:rPr lang="cs-CZ" smtClean="0"/>
              <a:pPr/>
              <a:t>3.10.2017</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20264769-77EF-4CD0-90DE-F7D7F2D423C4}" type="slidenum">
              <a:rPr lang="cs-CZ" smtClean="0"/>
              <a:pPr/>
              <a:t>‹#›</a:t>
            </a:fld>
            <a:endParaRPr lang="cs-CZ"/>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18A2481B-5154-415F-B752-558547769AA3}" type="datetimeFigureOut">
              <a:rPr lang="cs-CZ" smtClean="0"/>
              <a:pPr/>
              <a:t>3.10.2017</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20264769-77EF-4CD0-90DE-F7D7F2D423C4}" type="slidenum">
              <a:rPr lang="cs-CZ" smtClean="0"/>
              <a:pPr/>
              <a:t>‹#›</a:t>
            </a:fld>
            <a:endParaRPr lang="cs-CZ"/>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idx="1"/>
          </p:nvPr>
        </p:nvSpPr>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18A2481B-5154-415F-B752-558547769AA3}" type="datetimeFigureOut">
              <a:rPr lang="cs-CZ" smtClean="0"/>
              <a:pPr/>
              <a:t>3.10.2017</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20264769-77EF-4CD0-90DE-F7D7F2D423C4}" type="slidenum">
              <a:rPr lang="cs-CZ" smtClean="0"/>
              <a:pPr/>
              <a:t>‹#›</a:t>
            </a:fld>
            <a:endParaRPr lang="cs-CZ"/>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Klepnutím lze upravit styly předlohy textu.</a:t>
            </a:r>
          </a:p>
        </p:txBody>
      </p:sp>
      <p:sp>
        <p:nvSpPr>
          <p:cNvPr id="4" name="Zástupný symbol pro datum 3"/>
          <p:cNvSpPr>
            <a:spLocks noGrp="1"/>
          </p:cNvSpPr>
          <p:nvPr>
            <p:ph type="dt" sz="half" idx="10"/>
          </p:nvPr>
        </p:nvSpPr>
        <p:spPr/>
        <p:txBody>
          <a:bodyPr/>
          <a:lstStyle/>
          <a:p>
            <a:fld id="{18A2481B-5154-415F-B752-558547769AA3}" type="datetimeFigureOut">
              <a:rPr lang="cs-CZ" smtClean="0"/>
              <a:pPr/>
              <a:t>3.10.2017</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20264769-77EF-4CD0-90DE-F7D7F2D423C4}" type="slidenum">
              <a:rPr lang="cs-CZ" smtClean="0"/>
              <a:pPr/>
              <a:t>‹#›</a:t>
            </a:fld>
            <a:endParaRPr lang="cs-CZ"/>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datum 4"/>
          <p:cNvSpPr>
            <a:spLocks noGrp="1"/>
          </p:cNvSpPr>
          <p:nvPr>
            <p:ph type="dt" sz="half" idx="10"/>
          </p:nvPr>
        </p:nvSpPr>
        <p:spPr/>
        <p:txBody>
          <a:bodyPr/>
          <a:lstStyle/>
          <a:p>
            <a:fld id="{18A2481B-5154-415F-B752-558547769AA3}" type="datetimeFigureOut">
              <a:rPr lang="cs-CZ" smtClean="0"/>
              <a:pPr/>
              <a:t>3.10.2017</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20264769-77EF-4CD0-90DE-F7D7F2D423C4}" type="slidenum">
              <a:rPr lang="cs-CZ" smtClean="0"/>
              <a:pPr/>
              <a:t>‹#›</a:t>
            </a:fld>
            <a:endParaRPr lang="cs-CZ"/>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Zástupný symbol pro datum 6"/>
          <p:cNvSpPr>
            <a:spLocks noGrp="1"/>
          </p:cNvSpPr>
          <p:nvPr>
            <p:ph type="dt" sz="half" idx="10"/>
          </p:nvPr>
        </p:nvSpPr>
        <p:spPr/>
        <p:txBody>
          <a:bodyPr/>
          <a:lstStyle/>
          <a:p>
            <a:fld id="{18A2481B-5154-415F-B752-558547769AA3}" type="datetimeFigureOut">
              <a:rPr lang="cs-CZ" smtClean="0"/>
              <a:pPr/>
              <a:t>3.10.2017</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20264769-77EF-4CD0-90DE-F7D7F2D423C4}" type="slidenum">
              <a:rPr lang="cs-CZ" smtClean="0"/>
              <a:pPr/>
              <a:t>‹#›</a:t>
            </a:fld>
            <a:endParaRPr lang="cs-CZ"/>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datum 2"/>
          <p:cNvSpPr>
            <a:spLocks noGrp="1"/>
          </p:cNvSpPr>
          <p:nvPr>
            <p:ph type="dt" sz="half" idx="10"/>
          </p:nvPr>
        </p:nvSpPr>
        <p:spPr/>
        <p:txBody>
          <a:bodyPr/>
          <a:lstStyle/>
          <a:p>
            <a:fld id="{18A2481B-5154-415F-B752-558547769AA3}" type="datetimeFigureOut">
              <a:rPr lang="cs-CZ" smtClean="0"/>
              <a:pPr/>
              <a:t>3.10.2017</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20264769-77EF-4CD0-90DE-F7D7F2D423C4}" type="slidenum">
              <a:rPr lang="cs-CZ" smtClean="0"/>
              <a:pPr/>
              <a:t>‹#›</a:t>
            </a:fld>
            <a:endParaRPr lang="cs-CZ"/>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18A2481B-5154-415F-B752-558547769AA3}" type="datetimeFigureOut">
              <a:rPr lang="cs-CZ" smtClean="0"/>
              <a:pPr/>
              <a:t>3.10.2017</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20264769-77EF-4CD0-90DE-F7D7F2D423C4}" type="slidenum">
              <a:rPr lang="cs-CZ" smtClean="0"/>
              <a:pPr/>
              <a:t>‹#›</a:t>
            </a:fld>
            <a:endParaRPr lang="cs-CZ"/>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Klepnutím lze upravit styl předlohy nadpisů.</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Zástupný symbol pro datum 4"/>
          <p:cNvSpPr>
            <a:spLocks noGrp="1"/>
          </p:cNvSpPr>
          <p:nvPr>
            <p:ph type="dt" sz="half" idx="10"/>
          </p:nvPr>
        </p:nvSpPr>
        <p:spPr/>
        <p:txBody>
          <a:bodyPr/>
          <a:lstStyle/>
          <a:p>
            <a:fld id="{18A2481B-5154-415F-B752-558547769AA3}" type="datetimeFigureOut">
              <a:rPr lang="cs-CZ" smtClean="0"/>
              <a:pPr/>
              <a:t>3.10.2017</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20264769-77EF-4CD0-90DE-F7D7F2D423C4}" type="slidenum">
              <a:rPr lang="cs-CZ" smtClean="0"/>
              <a:pPr/>
              <a:t>‹#›</a:t>
            </a:fld>
            <a:endParaRPr lang="cs-CZ"/>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Klepnutím lze upravit styl předlohy nadpisů.</a:t>
            </a:r>
            <a:endParaRPr lang="cs-CZ"/>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Zástupný symbol pro datum 4"/>
          <p:cNvSpPr>
            <a:spLocks noGrp="1"/>
          </p:cNvSpPr>
          <p:nvPr>
            <p:ph type="dt" sz="half" idx="10"/>
          </p:nvPr>
        </p:nvSpPr>
        <p:spPr/>
        <p:txBody>
          <a:bodyPr/>
          <a:lstStyle/>
          <a:p>
            <a:fld id="{18A2481B-5154-415F-B752-558547769AA3}" type="datetimeFigureOut">
              <a:rPr lang="cs-CZ" smtClean="0"/>
              <a:pPr/>
              <a:t>3.10.2017</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20264769-77EF-4CD0-90DE-F7D7F2D423C4}" type="slidenum">
              <a:rPr lang="cs-CZ" smtClean="0"/>
              <a:pPr/>
              <a:t>‹#›</a:t>
            </a:fld>
            <a:endParaRPr lang="cs-CZ"/>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cs-CZ" smtClean="0"/>
              <a:t>Klepnutím lze upravit styl předlohy nadpisů.</a:t>
            </a:r>
            <a:endParaRPr lang="cs-CZ"/>
          </a:p>
        </p:txBody>
      </p:sp>
      <p:sp>
        <p:nvSpPr>
          <p:cNvPr id="3" name="Zástupný symbol pro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A2481B-5154-415F-B752-558547769AA3}" type="datetimeFigureOut">
              <a:rPr lang="cs-CZ" smtClean="0"/>
              <a:pPr/>
              <a:t>3.10.2017</a:t>
            </a:fld>
            <a:endParaRPr lang="cs-CZ"/>
          </a:p>
        </p:txBody>
      </p:sp>
      <p:sp>
        <p:nvSpPr>
          <p:cNvPr id="5" name="Zástupný symbol pro zápatí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264769-77EF-4CD0-90DE-F7D7F2D423C4}" type="slidenum">
              <a:rPr lang="cs-CZ" smtClean="0"/>
              <a:pPr/>
              <a:t>‹#›</a:t>
            </a:fld>
            <a:endParaRPr lang="cs-CZ"/>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9.wmf"/><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2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85000"/>
            <a:lum/>
          </a:blip>
          <a:srcRect/>
          <a:stretch>
            <a:fillRect/>
          </a:stretch>
        </a:blipFill>
        <a:effectLst/>
      </p:bgPr>
    </p:bg>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188641"/>
            <a:ext cx="7772400" cy="1152127"/>
          </a:xfrm>
        </p:spPr>
        <p:txBody>
          <a:bodyPr>
            <a:normAutofit fontScale="90000"/>
          </a:bodyPr>
          <a:lstStyle/>
          <a:p>
            <a:r>
              <a:rPr lang="cs-CZ" b="1" dirty="0" smtClean="0"/>
              <a:t>Vodní díla dle </a:t>
            </a:r>
            <a:br>
              <a:rPr lang="cs-CZ" b="1" dirty="0" smtClean="0"/>
            </a:br>
            <a:r>
              <a:rPr lang="cs-CZ" b="1" dirty="0" smtClean="0"/>
              <a:t>(nového) Občanského zákoníku</a:t>
            </a:r>
            <a:endParaRPr lang="cs-CZ" b="1" dirty="0"/>
          </a:p>
        </p:txBody>
      </p:sp>
      <p:sp>
        <p:nvSpPr>
          <p:cNvPr id="3" name="Podnadpis 2"/>
          <p:cNvSpPr>
            <a:spLocks noGrp="1"/>
          </p:cNvSpPr>
          <p:nvPr>
            <p:ph type="subTitle" idx="1"/>
          </p:nvPr>
        </p:nvSpPr>
        <p:spPr>
          <a:xfrm>
            <a:off x="1371600" y="5805264"/>
            <a:ext cx="6400800" cy="648072"/>
          </a:xfrm>
        </p:spPr>
        <p:txBody>
          <a:bodyPr/>
          <a:lstStyle/>
          <a:p>
            <a:r>
              <a:rPr lang="cs-CZ" b="1" dirty="0" smtClean="0">
                <a:solidFill>
                  <a:schemeClr val="bg1"/>
                </a:solidFill>
              </a:rPr>
              <a:t>Zdeněk </a:t>
            </a:r>
            <a:r>
              <a:rPr lang="cs-CZ" b="1" dirty="0" err="1" smtClean="0">
                <a:solidFill>
                  <a:schemeClr val="bg1"/>
                </a:solidFill>
              </a:rPr>
              <a:t>Tesner</a:t>
            </a:r>
            <a:endParaRPr lang="cs-CZ" b="1" dirty="0">
              <a:solidFill>
                <a:schemeClr val="bg1"/>
              </a:solidFill>
            </a:endParaRPr>
          </a:p>
        </p:txBody>
      </p:sp>
      <p:pic>
        <p:nvPicPr>
          <p:cNvPr id="1026" name="Picture 2"/>
          <p:cNvPicPr>
            <a:picLocks noChangeAspect="1" noChangeArrowheads="1"/>
          </p:cNvPicPr>
          <p:nvPr/>
        </p:nvPicPr>
        <p:blipFill>
          <a:blip r:embed="rId3" cstate="print"/>
          <a:srcRect/>
          <a:stretch>
            <a:fillRect/>
          </a:stretch>
        </p:blipFill>
        <p:spPr bwMode="auto">
          <a:xfrm>
            <a:off x="0" y="1874294"/>
            <a:ext cx="9144000" cy="361813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3000" fill="hold"/>
                                        <p:tgtEl>
                                          <p:spTgt spid="1026"/>
                                        </p:tgtEl>
                                        <p:attrNameLst>
                                          <p:attrName>ppt_x</p:attrName>
                                        </p:attrNameLst>
                                      </p:cBhvr>
                                      <p:tavLst>
                                        <p:tav tm="0">
                                          <p:val>
                                            <p:strVal val="1+#ppt_w/2"/>
                                          </p:val>
                                        </p:tav>
                                        <p:tav tm="100000">
                                          <p:val>
                                            <p:strVal val="#ppt_x"/>
                                          </p:val>
                                        </p:tav>
                                      </p:tavLst>
                                    </p:anim>
                                    <p:anim calcmode="lin" valueType="num">
                                      <p:cBhvr additive="base">
                                        <p:cTn id="8" dur="3000" fill="hold"/>
                                        <p:tgtEl>
                                          <p:spTgt spid="10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85000"/>
            <a:lum/>
          </a:blip>
          <a:srcRect/>
          <a:stretch>
            <a:fillRect/>
          </a:stretch>
        </a:blip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2578298"/>
          </a:xfrm>
        </p:spPr>
        <p:txBody>
          <a:bodyPr>
            <a:normAutofit/>
          </a:bodyPr>
          <a:lstStyle/>
          <a:p>
            <a:r>
              <a:rPr lang="cs-CZ" b="1" dirty="0" smtClean="0"/>
              <a:t>Vlastnictví vodních děl</a:t>
            </a:r>
            <a:br>
              <a:rPr lang="cs-CZ" b="1" dirty="0" smtClean="0"/>
            </a:br>
            <a:r>
              <a:rPr lang="cs-CZ" b="1" dirty="0" smtClean="0"/>
              <a:t/>
            </a:r>
            <a:br>
              <a:rPr lang="cs-CZ" b="1" dirty="0" smtClean="0"/>
            </a:br>
            <a:r>
              <a:rPr lang="cs-CZ" sz="3600" b="1" dirty="0" smtClean="0">
                <a:solidFill>
                  <a:schemeClr val="bg1"/>
                </a:solidFill>
              </a:rPr>
              <a:t>nejprve teoreticky</a:t>
            </a:r>
            <a:endParaRPr lang="cs-CZ" b="1" dirty="0">
              <a:solidFill>
                <a:schemeClr val="bg1"/>
              </a:solidFill>
            </a:endParaRPr>
          </a:p>
        </p:txBody>
      </p:sp>
      <p:pic>
        <p:nvPicPr>
          <p:cNvPr id="2050" name="Picture 2"/>
          <p:cNvPicPr>
            <a:picLocks noGrp="1" noChangeAspect="1" noChangeArrowheads="1"/>
          </p:cNvPicPr>
          <p:nvPr>
            <p:ph idx="1"/>
          </p:nvPr>
        </p:nvPicPr>
        <p:blipFill>
          <a:blip r:embed="rId3" cstate="print"/>
          <a:srcRect/>
          <a:stretch>
            <a:fillRect/>
          </a:stretch>
        </p:blipFill>
        <p:spPr bwMode="auto">
          <a:xfrm>
            <a:off x="2123728" y="2924944"/>
            <a:ext cx="4680520" cy="3510390"/>
          </a:xfrm>
          <a:prstGeom prst="rect">
            <a:avLst/>
          </a:prstGeom>
          <a:noFill/>
          <a:ln w="9525">
            <a:noFill/>
            <a:miter lim="800000"/>
            <a:headEnd/>
            <a:tailEnd/>
          </a:ln>
        </p:spPr>
      </p:pic>
      <p:pic>
        <p:nvPicPr>
          <p:cNvPr id="2051" name="Picture 3"/>
          <p:cNvPicPr>
            <a:picLocks noChangeAspect="1" noChangeArrowheads="1"/>
          </p:cNvPicPr>
          <p:nvPr/>
        </p:nvPicPr>
        <p:blipFill>
          <a:blip r:embed="rId4" cstate="print"/>
          <a:srcRect/>
          <a:stretch>
            <a:fillRect/>
          </a:stretch>
        </p:blipFill>
        <p:spPr bwMode="auto">
          <a:xfrm>
            <a:off x="2699792" y="3933056"/>
            <a:ext cx="3492838" cy="152628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checkerboard(across)">
                                      <p:cBhvr>
                                        <p:cTn id="7" dur="1000"/>
                                        <p:tgtEl>
                                          <p:spTgt spid="2050"/>
                                        </p:tgtEl>
                                      </p:cBhvr>
                                    </p:animEffect>
                                  </p:childTnLst>
                                </p:cTn>
                              </p:par>
                            </p:childTnLst>
                          </p:cTn>
                        </p:par>
                        <p:par>
                          <p:cTn id="8" fill="hold">
                            <p:stCondLst>
                              <p:cond delay="1000"/>
                            </p:stCondLst>
                            <p:childTnLst>
                              <p:par>
                                <p:cTn id="9" presetID="2" presetClass="entr" presetSubtype="1" fill="hold" nodeType="afterEffect">
                                  <p:stCondLst>
                                    <p:cond delay="0"/>
                                  </p:stCondLst>
                                  <p:childTnLst>
                                    <p:set>
                                      <p:cBhvr>
                                        <p:cTn id="10" dur="1" fill="hold">
                                          <p:stCondLst>
                                            <p:cond delay="0"/>
                                          </p:stCondLst>
                                        </p:cTn>
                                        <p:tgtEl>
                                          <p:spTgt spid="2051"/>
                                        </p:tgtEl>
                                        <p:attrNameLst>
                                          <p:attrName>style.visibility</p:attrName>
                                        </p:attrNameLst>
                                      </p:cBhvr>
                                      <p:to>
                                        <p:strVal val="visible"/>
                                      </p:to>
                                    </p:set>
                                    <p:anim calcmode="lin" valueType="num">
                                      <p:cBhvr additive="base">
                                        <p:cTn id="11" dur="500" fill="hold"/>
                                        <p:tgtEl>
                                          <p:spTgt spid="2051"/>
                                        </p:tgtEl>
                                        <p:attrNameLst>
                                          <p:attrName>ppt_x</p:attrName>
                                        </p:attrNameLst>
                                      </p:cBhvr>
                                      <p:tavLst>
                                        <p:tav tm="0">
                                          <p:val>
                                            <p:strVal val="#ppt_x"/>
                                          </p:val>
                                        </p:tav>
                                        <p:tav tm="100000">
                                          <p:val>
                                            <p:strVal val="#ppt_x"/>
                                          </p:val>
                                        </p:tav>
                                      </p:tavLst>
                                    </p:anim>
                                    <p:anim calcmode="lin" valueType="num">
                                      <p:cBhvr additive="base">
                                        <p:cTn id="12" dur="500" fill="hold"/>
                                        <p:tgtEl>
                                          <p:spTgt spid="205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2" cstate="print">
            <a:duotone>
              <a:schemeClr val="accent1">
                <a:shade val="45000"/>
                <a:satMod val="135000"/>
              </a:schemeClr>
              <a:prstClr val="white"/>
            </a:duotone>
          </a:blip>
          <a:tile tx="0" ty="0" sx="100000" sy="100000" flip="none" algn="tl"/>
        </a:blip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Vlastnické právo</a:t>
            </a:r>
            <a:endParaRPr lang="cs-CZ" dirty="0"/>
          </a:p>
        </p:txBody>
      </p:sp>
      <p:sp>
        <p:nvSpPr>
          <p:cNvPr id="3" name="Zástupný symbol pro obsah 2"/>
          <p:cNvSpPr>
            <a:spLocks noGrp="1"/>
          </p:cNvSpPr>
          <p:nvPr>
            <p:ph idx="1"/>
          </p:nvPr>
        </p:nvSpPr>
        <p:spPr/>
        <p:txBody>
          <a:bodyPr>
            <a:normAutofit/>
          </a:bodyPr>
          <a:lstStyle/>
          <a:p>
            <a:r>
              <a:rPr lang="cs-CZ" sz="2400" u="sng" dirty="0" smtClean="0"/>
              <a:t>Vlastník „soukromoprávní“</a:t>
            </a:r>
            <a:r>
              <a:rPr lang="cs-CZ" sz="2400" dirty="0" smtClean="0"/>
              <a:t> – ten, komu vodní dílo patří, kdo jej má v majetku</a:t>
            </a:r>
          </a:p>
          <a:p>
            <a:r>
              <a:rPr lang="cs-CZ" sz="2400" u="sng" dirty="0" smtClean="0"/>
              <a:t>Vlastník „veřejnoprávní“</a:t>
            </a:r>
            <a:r>
              <a:rPr lang="cs-CZ" sz="2400" dirty="0" smtClean="0"/>
              <a:t> – pojem používaný vodním zákonem, ten, komu svědčí povolení k nakládání s vodami apod.</a:t>
            </a:r>
          </a:p>
          <a:p>
            <a:r>
              <a:rPr lang="cs-CZ" sz="2400" dirty="0" smtClean="0"/>
              <a:t>§ 1 odst. 1 věta druhá OZ  </a:t>
            </a:r>
            <a:r>
              <a:rPr lang="cs-CZ" sz="2400" b="1" dirty="0" smtClean="0"/>
              <a:t>X</a:t>
            </a:r>
            <a:r>
              <a:rPr lang="cs-CZ" sz="2400" dirty="0" smtClean="0"/>
              <a:t>  čl. 11 odst. 1 Listiny</a:t>
            </a:r>
          </a:p>
          <a:p>
            <a:endParaRPr lang="cs-CZ" sz="2400" i="1" dirty="0" smtClean="0"/>
          </a:p>
          <a:p>
            <a:pPr algn="ctr">
              <a:buNone/>
            </a:pPr>
            <a:r>
              <a:rPr lang="cs-CZ" sz="2400" b="1" i="1" dirty="0" smtClean="0"/>
              <a:t>Článek 11 Listiny</a:t>
            </a:r>
          </a:p>
          <a:p>
            <a:pPr algn="just">
              <a:buNone/>
            </a:pPr>
            <a:r>
              <a:rPr lang="cs-CZ" sz="2400" i="1" dirty="0" smtClean="0"/>
              <a:t>(1) Každý má právo vlastnit majetek. Vlastnické právo všech vlastníků má stejný zákonný obsah a ochranu. Dědění se zaručuje.</a:t>
            </a:r>
          </a:p>
          <a:p>
            <a:endParaRPr lang="cs-CZ" sz="2400"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2" cstate="print">
            <a:duotone>
              <a:schemeClr val="accent1">
                <a:shade val="45000"/>
                <a:satMod val="135000"/>
              </a:schemeClr>
              <a:prstClr val="white"/>
            </a:duotone>
          </a:blip>
          <a:tile tx="0" ty="0" sx="100000" sy="100000" flip="none" algn="tl"/>
        </a:blip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Vlastnické právo</a:t>
            </a:r>
            <a:endParaRPr lang="cs-CZ" dirty="0"/>
          </a:p>
        </p:txBody>
      </p:sp>
      <p:sp>
        <p:nvSpPr>
          <p:cNvPr id="3" name="Zástupný symbol pro obsah 2"/>
          <p:cNvSpPr>
            <a:spLocks noGrp="1"/>
          </p:cNvSpPr>
          <p:nvPr>
            <p:ph idx="1"/>
          </p:nvPr>
        </p:nvSpPr>
        <p:spPr/>
        <p:txBody>
          <a:bodyPr>
            <a:normAutofit/>
          </a:bodyPr>
          <a:lstStyle/>
          <a:p>
            <a:r>
              <a:rPr lang="cs-CZ" sz="2200" dirty="0" smtClean="0"/>
              <a:t>Předmět vlastnictví: věc</a:t>
            </a:r>
          </a:p>
          <a:p>
            <a:r>
              <a:rPr lang="cs-CZ" sz="2200" dirty="0" smtClean="0"/>
              <a:t>Věcí nově i práva a jiné majetkové hodnoty</a:t>
            </a:r>
          </a:p>
          <a:p>
            <a:pPr>
              <a:buNone/>
            </a:pPr>
            <a:endParaRPr lang="cs-CZ" sz="2200" dirty="0" smtClean="0"/>
          </a:p>
          <a:p>
            <a:pPr>
              <a:buNone/>
            </a:pPr>
            <a:endParaRPr lang="cs-CZ" sz="2200" dirty="0" smtClean="0"/>
          </a:p>
          <a:p>
            <a:pPr algn="ctr">
              <a:buNone/>
            </a:pPr>
            <a:r>
              <a:rPr lang="cs-CZ" sz="2200" i="1" dirty="0" smtClean="0"/>
              <a:t>§ 489</a:t>
            </a:r>
          </a:p>
          <a:p>
            <a:pPr>
              <a:buNone/>
            </a:pPr>
            <a:r>
              <a:rPr lang="cs-CZ" sz="2200" i="1" dirty="0" smtClean="0"/>
              <a:t>	Věc v právním smyslu (dále jen „věc“) je vše, co je rozdílné od osoby a slouží potřebě lidí.</a:t>
            </a:r>
          </a:p>
          <a:p>
            <a:pPr>
              <a:buNone/>
            </a:pPr>
            <a:r>
              <a:rPr lang="cs-CZ" sz="2200" i="1" dirty="0" smtClean="0"/>
              <a:t> </a:t>
            </a:r>
          </a:p>
          <a:p>
            <a:pPr algn="ctr">
              <a:buNone/>
            </a:pPr>
            <a:r>
              <a:rPr lang="cs-CZ" sz="2200" i="1" dirty="0" smtClean="0"/>
              <a:t>§ 490</a:t>
            </a:r>
          </a:p>
          <a:p>
            <a:pPr>
              <a:buNone/>
            </a:pPr>
            <a:r>
              <a:rPr lang="cs-CZ" sz="2200" i="1" dirty="0" smtClean="0"/>
              <a:t>	Věc určená k obecnému užívání je veřejný statek.</a:t>
            </a:r>
          </a:p>
          <a:p>
            <a:endParaRPr lang="cs-CZ"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2" cstate="print">
            <a:duotone>
              <a:schemeClr val="accent1">
                <a:shade val="45000"/>
                <a:satMod val="135000"/>
              </a:schemeClr>
              <a:prstClr val="white"/>
            </a:duotone>
          </a:blip>
          <a:tile tx="0" ty="0" sx="100000" sy="100000" flip="none" algn="tl"/>
        </a:blip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Samostatnost věci</a:t>
            </a:r>
          </a:p>
        </p:txBody>
      </p:sp>
      <p:sp>
        <p:nvSpPr>
          <p:cNvPr id="3" name="Zástupný symbol pro obsah 2"/>
          <p:cNvSpPr>
            <a:spLocks noGrp="1"/>
          </p:cNvSpPr>
          <p:nvPr>
            <p:ph idx="1"/>
          </p:nvPr>
        </p:nvSpPr>
        <p:spPr>
          <a:xfrm>
            <a:off x="467544" y="1628800"/>
            <a:ext cx="8229600" cy="4525963"/>
          </a:xfrm>
        </p:spPr>
        <p:txBody>
          <a:bodyPr>
            <a:normAutofit/>
          </a:bodyPr>
          <a:lstStyle/>
          <a:p>
            <a:pPr>
              <a:buNone/>
            </a:pPr>
            <a:r>
              <a:rPr lang="cs-CZ" sz="2000" u="sng" dirty="0" smtClean="0"/>
              <a:t>Základní kriteria</a:t>
            </a:r>
            <a:r>
              <a:rPr lang="cs-CZ" sz="2000" dirty="0" smtClean="0"/>
              <a:t>:</a:t>
            </a:r>
          </a:p>
          <a:p>
            <a:pPr>
              <a:buNone/>
            </a:pPr>
            <a:r>
              <a:rPr lang="cs-CZ" sz="2000" dirty="0" smtClean="0"/>
              <a:t>1. Použitelnost – slouží potřebám lidí - § 489</a:t>
            </a:r>
          </a:p>
          <a:p>
            <a:pPr>
              <a:buNone/>
            </a:pPr>
            <a:r>
              <a:rPr lang="cs-CZ" sz="2000" dirty="0" smtClean="0"/>
              <a:t>2. Ovladatelnost – § 496 odst. 1</a:t>
            </a:r>
          </a:p>
          <a:p>
            <a:pPr>
              <a:buNone/>
            </a:pPr>
            <a:r>
              <a:rPr lang="cs-CZ" sz="2000" dirty="0" smtClean="0"/>
              <a:t>3. </a:t>
            </a:r>
            <a:r>
              <a:rPr lang="cs-CZ" sz="2000" dirty="0" err="1" smtClean="0"/>
              <a:t>Vymezitelnost</a:t>
            </a:r>
            <a:r>
              <a:rPr lang="cs-CZ" sz="2000" dirty="0" smtClean="0"/>
              <a:t> – prostorové ohraničení - § 496 odst. 1</a:t>
            </a:r>
          </a:p>
          <a:p>
            <a:pPr>
              <a:buNone/>
            </a:pPr>
            <a:r>
              <a:rPr lang="cs-CZ" sz="2000" u="sng" dirty="0" smtClean="0"/>
              <a:t>Pro stavby</a:t>
            </a:r>
            <a:r>
              <a:rPr lang="cs-CZ" sz="2000" dirty="0" smtClean="0"/>
              <a:t>:</a:t>
            </a:r>
          </a:p>
          <a:p>
            <a:pPr>
              <a:buNone/>
            </a:pPr>
            <a:r>
              <a:rPr lang="cs-CZ" sz="2000" dirty="0" smtClean="0"/>
              <a:t>4. Výsledek stavební činnosti</a:t>
            </a:r>
          </a:p>
          <a:p>
            <a:pPr>
              <a:buNone/>
            </a:pPr>
            <a:endParaRPr lang="cs-CZ" sz="2000" u="sng" dirty="0" smtClean="0"/>
          </a:p>
          <a:p>
            <a:pPr>
              <a:buNone/>
            </a:pPr>
            <a:r>
              <a:rPr lang="cs-CZ" sz="2000" u="sng" dirty="0" smtClean="0"/>
              <a:t>Pomocné kritérium</a:t>
            </a:r>
            <a:r>
              <a:rPr lang="cs-CZ" sz="2000" dirty="0" smtClean="0"/>
              <a:t>:</a:t>
            </a:r>
          </a:p>
          <a:p>
            <a:pPr>
              <a:buNone/>
            </a:pPr>
            <a:r>
              <a:rPr lang="cs-CZ" sz="2000" dirty="0" smtClean="0"/>
              <a:t>Stavební materiály – z čeho je stavba zhotovena</a:t>
            </a:r>
          </a:p>
          <a:p>
            <a:pPr>
              <a:buNone/>
            </a:pPr>
            <a:endParaRPr lang="cs-CZ" sz="2000" dirty="0" smtClean="0"/>
          </a:p>
          <a:p>
            <a:pPr>
              <a:buNone/>
            </a:pPr>
            <a:r>
              <a:rPr lang="cs-CZ" sz="2000" dirty="0" smtClean="0"/>
              <a:t>- lze nechat posoudit znaleckým posudkem či odborným vyjádřením</a:t>
            </a:r>
          </a:p>
          <a:p>
            <a:pPr>
              <a:buNone/>
            </a:pPr>
            <a:endParaRPr lang="cs-CZ" dirty="0" smtClean="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2" cstate="print">
            <a:duotone>
              <a:schemeClr val="accent1">
                <a:shade val="45000"/>
                <a:satMod val="135000"/>
              </a:schemeClr>
              <a:prstClr val="white"/>
            </a:duotone>
          </a:blip>
          <a:tile tx="0" ty="0" sx="100000" sy="100000" flip="none" algn="tl"/>
        </a:blip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Samostatnost věci</a:t>
            </a:r>
            <a:endParaRPr lang="cs-CZ" dirty="0"/>
          </a:p>
        </p:txBody>
      </p:sp>
      <p:sp>
        <p:nvSpPr>
          <p:cNvPr id="3" name="Zástupný symbol pro obsah 2"/>
          <p:cNvSpPr>
            <a:spLocks noGrp="1"/>
          </p:cNvSpPr>
          <p:nvPr>
            <p:ph idx="1"/>
          </p:nvPr>
        </p:nvSpPr>
        <p:spPr/>
        <p:txBody>
          <a:bodyPr/>
          <a:lstStyle/>
          <a:p>
            <a:pPr>
              <a:buNone/>
            </a:pPr>
            <a:r>
              <a:rPr lang="cs-CZ" sz="2000" u="sng" dirty="0" err="1" smtClean="0"/>
              <a:t>Superkorektiv</a:t>
            </a:r>
            <a:r>
              <a:rPr lang="cs-CZ" sz="2000" dirty="0" smtClean="0"/>
              <a:t>:</a:t>
            </a:r>
          </a:p>
          <a:p>
            <a:pPr>
              <a:buNone/>
            </a:pPr>
            <a:r>
              <a:rPr lang="cs-CZ" sz="2000" b="1" dirty="0" smtClean="0"/>
              <a:t>Účelnost, právní zvyk </a:t>
            </a:r>
            <a:r>
              <a:rPr lang="cs-CZ" sz="2000" dirty="0" smtClean="0"/>
              <a:t> </a:t>
            </a:r>
          </a:p>
          <a:p>
            <a:pPr>
              <a:buNone/>
            </a:pPr>
            <a:r>
              <a:rPr lang="cs-CZ" sz="2000" dirty="0" smtClean="0"/>
              <a:t>Obecně:</a:t>
            </a:r>
          </a:p>
          <a:p>
            <a:pPr>
              <a:buNone/>
            </a:pPr>
            <a:r>
              <a:rPr lang="cs-CZ" sz="2000" dirty="0" smtClean="0"/>
              <a:t>Co je všeobecně užitečné, správné?</a:t>
            </a:r>
          </a:p>
          <a:p>
            <a:pPr>
              <a:buNone/>
            </a:pPr>
            <a:endParaRPr lang="cs-CZ" sz="2000" dirty="0" smtClean="0"/>
          </a:p>
          <a:p>
            <a:pPr>
              <a:buNone/>
            </a:pPr>
            <a:r>
              <a:rPr lang="cs-CZ" sz="2000" dirty="0" smtClean="0"/>
              <a:t>Konkrétně:</a:t>
            </a:r>
          </a:p>
          <a:p>
            <a:pPr>
              <a:buNone/>
            </a:pPr>
            <a:r>
              <a:rPr lang="cs-CZ" sz="2000" dirty="0" smtClean="0"/>
              <a:t>Vznikla nová vybudováním vodního díla hodnota?</a:t>
            </a:r>
          </a:p>
          <a:p>
            <a:pPr>
              <a:buNone/>
            </a:pPr>
            <a:r>
              <a:rPr lang="cs-CZ" sz="2000" dirty="0" smtClean="0"/>
              <a:t>jak se s předmětem dosud zacházelo?</a:t>
            </a:r>
          </a:p>
          <a:p>
            <a:pPr>
              <a:buNone/>
            </a:pPr>
            <a:r>
              <a:rPr lang="cs-CZ" sz="2000" dirty="0" smtClean="0"/>
              <a:t>Jak se k věci dosud chovaly strany?</a:t>
            </a:r>
          </a:p>
          <a:p>
            <a:pPr>
              <a:buNone/>
            </a:pPr>
            <a:r>
              <a:rPr lang="cs-CZ" sz="2000" dirty="0" smtClean="0"/>
              <a:t>Uplatnil někdo nárok na náhradu podle ustanovení § </a:t>
            </a:r>
            <a:r>
              <a:rPr lang="cs-CZ" sz="2000" dirty="0" err="1" smtClean="0"/>
              <a:t>59a</a:t>
            </a:r>
            <a:r>
              <a:rPr lang="cs-CZ" sz="2000" dirty="0" smtClean="0"/>
              <a:t> vodního zákona?</a:t>
            </a:r>
          </a:p>
          <a:p>
            <a:pPr>
              <a:buNone/>
            </a:pPr>
            <a:r>
              <a:rPr lang="cs-CZ" sz="2000" dirty="0" smtClean="0"/>
              <a:t>Nabyl vlastník pozemky až po vzniku vodního díla? </a:t>
            </a:r>
            <a:endParaRPr lang="cs-CZ" sz="2000"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75000"/>
            <a:duotone>
              <a:prstClr val="black"/>
              <a:schemeClr val="accent2">
                <a:tint val="45000"/>
                <a:satMod val="400000"/>
              </a:schemeClr>
            </a:duotone>
            <a:lum/>
          </a:blip>
          <a:srcRect/>
          <a:tile tx="0" ty="0" sx="100000" sy="100000" flip="none" algn="tl"/>
        </a:blip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t>Problémy</a:t>
            </a:r>
            <a:endParaRPr lang="cs-CZ" b="1" dirty="0"/>
          </a:p>
        </p:txBody>
      </p:sp>
      <p:sp>
        <p:nvSpPr>
          <p:cNvPr id="3" name="Zástupný symbol pro obsah 2"/>
          <p:cNvSpPr>
            <a:spLocks noGrp="1"/>
          </p:cNvSpPr>
          <p:nvPr>
            <p:ph idx="1"/>
          </p:nvPr>
        </p:nvSpPr>
        <p:spPr>
          <a:xfrm>
            <a:off x="457200" y="1268760"/>
            <a:ext cx="8229600" cy="4857403"/>
          </a:xfrm>
        </p:spPr>
        <p:txBody>
          <a:bodyPr>
            <a:normAutofit/>
          </a:bodyPr>
          <a:lstStyle/>
          <a:p>
            <a:pPr>
              <a:buNone/>
            </a:pPr>
            <a:r>
              <a:rPr lang="cs-CZ" sz="2000" dirty="0" smtClean="0"/>
              <a:t>	</a:t>
            </a:r>
            <a:r>
              <a:rPr lang="cs-CZ" sz="2000" b="1" dirty="0" smtClean="0"/>
              <a:t>Pokud má být vodní dílo věcí, musíme být schopní jej přesně vymezit - určit, kde jsou jeho hranice. Takto vymezený celek musí sám o sobě fungovat – sloužit lidem.</a:t>
            </a:r>
          </a:p>
          <a:p>
            <a:pPr>
              <a:buNone/>
            </a:pPr>
            <a:endParaRPr lang="cs-CZ" sz="2000" b="1" dirty="0" smtClean="0"/>
          </a:p>
          <a:p>
            <a:pPr>
              <a:buNone/>
            </a:pPr>
            <a:r>
              <a:rPr lang="cs-CZ" sz="2000" b="1" dirty="0" smtClean="0"/>
              <a:t>	Sypaná homogenní hráz – u většiny soudců naskakuje tato představa: </a:t>
            </a:r>
            <a:endParaRPr lang="cs-CZ" sz="2000" b="1" dirty="0"/>
          </a:p>
        </p:txBody>
      </p:sp>
      <p:pic>
        <p:nvPicPr>
          <p:cNvPr id="3074" name="Picture 2"/>
          <p:cNvPicPr>
            <a:picLocks noChangeAspect="1" noChangeArrowheads="1"/>
          </p:cNvPicPr>
          <p:nvPr/>
        </p:nvPicPr>
        <p:blipFill>
          <a:blip r:embed="rId3" cstate="print"/>
          <a:srcRect/>
          <a:stretch>
            <a:fillRect/>
          </a:stretch>
        </p:blipFill>
        <p:spPr bwMode="auto">
          <a:xfrm>
            <a:off x="1331640" y="3040211"/>
            <a:ext cx="6552728" cy="381779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Obrázek 2" descr="C:\Users\10003008\AppData\Local\Microsoft\Windows\Temporary Internet Files\Content.Outlook\6FDAKEWQ\DSCN9730.jpg"/>
          <p:cNvPicPr>
            <a:picLocks noGrp="1"/>
          </p:cNvPicPr>
          <p:nvPr>
            <p:ph idx="1"/>
          </p:nvPr>
        </p:nvPicPr>
        <p:blipFill>
          <a:blip r:embed="rId2" cstate="print"/>
          <a:srcRect/>
          <a:stretch>
            <a:fillRect/>
          </a:stretch>
        </p:blipFill>
        <p:spPr bwMode="auto">
          <a:xfrm>
            <a:off x="0" y="0"/>
            <a:ext cx="9252520" cy="6858000"/>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75000"/>
            <a:duotone>
              <a:prstClr val="black"/>
              <a:schemeClr val="accent2">
                <a:tint val="45000"/>
                <a:satMod val="400000"/>
              </a:schemeClr>
            </a:duotone>
            <a:lum/>
          </a:blip>
          <a:srcRect/>
          <a:tile tx="0" ty="0" sx="100000" sy="100000" flip="none" algn="tl"/>
        </a:blip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a:bodyPr>
          <a:lstStyle/>
          <a:p>
            <a:endParaRPr lang="cs-CZ" dirty="0" smtClean="0"/>
          </a:p>
          <a:p>
            <a:endParaRPr lang="cs-CZ" dirty="0" smtClean="0"/>
          </a:p>
          <a:p>
            <a:endParaRPr lang="cs-CZ" dirty="0" smtClean="0"/>
          </a:p>
          <a:p>
            <a:endParaRPr lang="cs-CZ" dirty="0" smtClean="0"/>
          </a:p>
          <a:p>
            <a:endParaRPr lang="cs-CZ" dirty="0" smtClean="0"/>
          </a:p>
          <a:p>
            <a:pPr marL="609600" indent="-609600">
              <a:buNone/>
            </a:pPr>
            <a:endParaRPr lang="cs-CZ" sz="2000" b="1" dirty="0" smtClean="0">
              <a:solidFill>
                <a:srgbClr val="FF0000"/>
              </a:solidFill>
            </a:endParaRPr>
          </a:p>
          <a:p>
            <a:pPr marL="609600" indent="-609600">
              <a:buNone/>
            </a:pPr>
            <a:r>
              <a:rPr lang="cs-CZ" sz="2000" b="1" dirty="0" smtClean="0">
                <a:solidFill>
                  <a:srgbClr val="FF0000"/>
                </a:solidFill>
              </a:rPr>
              <a:t>a) </a:t>
            </a:r>
            <a:r>
              <a:rPr lang="cs-CZ" sz="2000" b="1" dirty="0" smtClean="0">
                <a:solidFill>
                  <a:schemeClr val="tx1">
                    <a:lumMod val="95000"/>
                    <a:lumOff val="5000"/>
                  </a:schemeClr>
                </a:solidFill>
              </a:rPr>
              <a:t>homogenní, </a:t>
            </a:r>
            <a:r>
              <a:rPr lang="cs-CZ" sz="2000" b="1" dirty="0" smtClean="0">
                <a:solidFill>
                  <a:srgbClr val="FF0000"/>
                </a:solidFill>
              </a:rPr>
              <a:t>b)</a:t>
            </a:r>
            <a:r>
              <a:rPr lang="cs-CZ" sz="2000" b="1" dirty="0" smtClean="0">
                <a:solidFill>
                  <a:schemeClr val="tx1">
                    <a:lumMod val="95000"/>
                    <a:lumOff val="5000"/>
                  </a:schemeClr>
                </a:solidFill>
              </a:rPr>
              <a:t> s vnitřním těsnícím jádrem, </a:t>
            </a:r>
            <a:r>
              <a:rPr lang="cs-CZ" sz="2000" b="1" dirty="0" smtClean="0">
                <a:solidFill>
                  <a:srgbClr val="FF0000"/>
                </a:solidFill>
              </a:rPr>
              <a:t>c)</a:t>
            </a:r>
            <a:r>
              <a:rPr lang="cs-CZ" sz="2000" b="1" dirty="0" smtClean="0">
                <a:solidFill>
                  <a:schemeClr val="tx1">
                    <a:lumMod val="95000"/>
                    <a:lumOff val="5000"/>
                  </a:schemeClr>
                </a:solidFill>
              </a:rPr>
              <a:t> s návodním těsněním </a:t>
            </a:r>
          </a:p>
          <a:p>
            <a:pPr marL="609600" indent="-609600">
              <a:buNone/>
            </a:pPr>
            <a:r>
              <a:rPr lang="cs-CZ" sz="2000" b="1" dirty="0" smtClean="0">
                <a:solidFill>
                  <a:srgbClr val="FF0000"/>
                </a:solidFill>
              </a:rPr>
              <a:t>d)</a:t>
            </a:r>
            <a:r>
              <a:rPr lang="cs-CZ" sz="2000" b="1" dirty="0" smtClean="0">
                <a:solidFill>
                  <a:schemeClr val="tx1">
                    <a:lumMod val="95000"/>
                    <a:lumOff val="5000"/>
                  </a:schemeClr>
                </a:solidFill>
              </a:rPr>
              <a:t> z různorodých mat., </a:t>
            </a:r>
            <a:r>
              <a:rPr lang="cs-CZ" sz="2000" b="1" dirty="0" smtClean="0">
                <a:solidFill>
                  <a:srgbClr val="FF0000"/>
                </a:solidFill>
              </a:rPr>
              <a:t>e)</a:t>
            </a:r>
            <a:r>
              <a:rPr lang="cs-CZ" sz="2000" b="1" dirty="0" smtClean="0">
                <a:solidFill>
                  <a:schemeClr val="tx1">
                    <a:lumMod val="95000"/>
                    <a:lumOff val="5000"/>
                  </a:schemeClr>
                </a:solidFill>
              </a:rPr>
              <a:t> s těsnícím zámkem, </a:t>
            </a:r>
            <a:r>
              <a:rPr lang="cs-CZ" sz="2000" b="1" dirty="0" smtClean="0">
                <a:solidFill>
                  <a:srgbClr val="FF0000"/>
                </a:solidFill>
              </a:rPr>
              <a:t>f)</a:t>
            </a:r>
            <a:r>
              <a:rPr lang="cs-CZ" sz="2000" b="1" dirty="0" smtClean="0">
                <a:solidFill>
                  <a:schemeClr val="tx1">
                    <a:lumMod val="95000"/>
                    <a:lumOff val="5000"/>
                  </a:schemeClr>
                </a:solidFill>
              </a:rPr>
              <a:t> s těsnící štětovou stěnou</a:t>
            </a:r>
            <a:endParaRPr lang="cs-CZ" sz="2000" dirty="0" smtClean="0">
              <a:solidFill>
                <a:schemeClr val="tx1">
                  <a:lumMod val="95000"/>
                  <a:lumOff val="5000"/>
                </a:schemeClr>
              </a:solidFill>
            </a:endParaRPr>
          </a:p>
          <a:p>
            <a:endParaRPr lang="cs-CZ" sz="2000" dirty="0"/>
          </a:p>
        </p:txBody>
      </p:sp>
      <p:pic>
        <p:nvPicPr>
          <p:cNvPr id="4" name="Picture 4"/>
          <p:cNvPicPr>
            <a:picLocks noChangeAspect="1" noChangeArrowheads="1"/>
          </p:cNvPicPr>
          <p:nvPr/>
        </p:nvPicPr>
        <p:blipFill>
          <a:blip r:embed="rId3" cstate="print"/>
          <a:srcRect/>
          <a:stretch>
            <a:fillRect/>
          </a:stretch>
        </p:blipFill>
        <p:spPr bwMode="auto">
          <a:xfrm>
            <a:off x="0" y="0"/>
            <a:ext cx="9144000" cy="436510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85000"/>
            <a:lum/>
          </a:blip>
          <a:srcRect/>
          <a:stretch>
            <a:fillRect/>
          </a:stretch>
        </a:blip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t>Kdo je vlastníkem vodního díla?</a:t>
            </a:r>
            <a:endParaRPr lang="cs-CZ" b="1" dirty="0"/>
          </a:p>
        </p:txBody>
      </p:sp>
      <p:sp>
        <p:nvSpPr>
          <p:cNvPr id="3" name="Zástupný symbol pro obsah 2"/>
          <p:cNvSpPr>
            <a:spLocks noGrp="1"/>
          </p:cNvSpPr>
          <p:nvPr>
            <p:ph idx="1"/>
          </p:nvPr>
        </p:nvSpPr>
        <p:spPr/>
        <p:txBody>
          <a:bodyPr/>
          <a:lstStyle/>
          <a:p>
            <a:pPr>
              <a:buNone/>
            </a:pPr>
            <a:endParaRPr lang="cs-CZ" dirty="0" smtClean="0"/>
          </a:p>
          <a:p>
            <a:pPr algn="ctr">
              <a:buNone/>
            </a:pPr>
            <a:r>
              <a:rPr lang="cs-CZ" b="1" dirty="0" smtClean="0">
                <a:solidFill>
                  <a:schemeClr val="bg1">
                    <a:lumMod val="95000"/>
                  </a:schemeClr>
                </a:solidFill>
              </a:rPr>
              <a:t>aneb Vlastnictví prakticky </a:t>
            </a:r>
            <a:endParaRPr lang="cs-CZ" b="1" dirty="0">
              <a:solidFill>
                <a:schemeClr val="bg1">
                  <a:lumMod val="95000"/>
                </a:schemeClr>
              </a:solidFill>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2" cstate="print">
            <a:duotone>
              <a:schemeClr val="accent1">
                <a:shade val="45000"/>
                <a:satMod val="135000"/>
              </a:schemeClr>
              <a:prstClr val="white"/>
            </a:duotone>
          </a:blip>
          <a:tile tx="0" ty="0" sx="100000" sy="100000" flip="none" algn="tl"/>
        </a:blip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Zídky nábřežní, opěrné apod.</a:t>
            </a:r>
            <a:endParaRPr lang="cs-CZ" dirty="0"/>
          </a:p>
        </p:txBody>
      </p:sp>
      <p:sp>
        <p:nvSpPr>
          <p:cNvPr id="3" name="Zástupný symbol pro obsah 2"/>
          <p:cNvSpPr>
            <a:spLocks noGrp="1"/>
          </p:cNvSpPr>
          <p:nvPr>
            <p:ph idx="1"/>
          </p:nvPr>
        </p:nvSpPr>
        <p:spPr/>
        <p:txBody>
          <a:bodyPr/>
          <a:lstStyle/>
          <a:p>
            <a:pPr algn="just">
              <a:buNone/>
            </a:pPr>
            <a:r>
              <a:rPr lang="cs-CZ" dirty="0" smtClean="0"/>
              <a:t>	</a:t>
            </a:r>
            <a:r>
              <a:rPr lang="cs-CZ" sz="2000" dirty="0" smtClean="0"/>
              <a:t>Usnesení Ústavního soudu III. ÚS 871/06 ze dne 22.11.2007 či rozsudek NSS 7 </a:t>
            </a:r>
            <a:r>
              <a:rPr lang="cs-CZ" sz="2000" dirty="0" err="1" smtClean="0"/>
              <a:t>Afs</a:t>
            </a:r>
            <a:r>
              <a:rPr lang="cs-CZ" sz="2000" dirty="0" smtClean="0"/>
              <a:t> 40/2011 ze dne 25.11.2011, z nichž lze shodně dovodit: </a:t>
            </a:r>
          </a:p>
          <a:p>
            <a:pPr algn="just">
              <a:buNone/>
            </a:pPr>
            <a:r>
              <a:rPr lang="cs-CZ" sz="2000" dirty="0" smtClean="0"/>
              <a:t>	„</a:t>
            </a:r>
            <a:r>
              <a:rPr lang="cs-CZ" sz="2000" b="1" dirty="0" smtClean="0"/>
              <a:t>opěrná zeď je součástí nemovité věci, totiž pozemku, jemuž slouží jako opora a ochrana</a:t>
            </a:r>
            <a:r>
              <a:rPr lang="cs-CZ" sz="2000" dirty="0" smtClean="0"/>
              <a:t>“.</a:t>
            </a:r>
          </a:p>
          <a:p>
            <a:pPr>
              <a:buNone/>
            </a:pPr>
            <a:endParaRPr lang="cs-CZ" dirty="0"/>
          </a:p>
        </p:txBody>
      </p:sp>
      <p:pic>
        <p:nvPicPr>
          <p:cNvPr id="4099" name="Picture 3"/>
          <p:cNvPicPr>
            <a:picLocks noChangeAspect="1" noChangeArrowheads="1"/>
          </p:cNvPicPr>
          <p:nvPr/>
        </p:nvPicPr>
        <p:blipFill>
          <a:blip r:embed="rId3" cstate="print"/>
          <a:srcRect/>
          <a:stretch>
            <a:fillRect/>
          </a:stretch>
        </p:blipFill>
        <p:spPr bwMode="auto">
          <a:xfrm>
            <a:off x="2987824" y="2901125"/>
            <a:ext cx="5328592" cy="39568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4099"/>
                                        </p:tgtEl>
                                        <p:attrNameLst>
                                          <p:attrName>style.visibility</p:attrName>
                                        </p:attrNameLst>
                                      </p:cBhvr>
                                      <p:to>
                                        <p:strVal val="visible"/>
                                      </p:to>
                                    </p:set>
                                    <p:animEffect transition="in" filter="box(in)">
                                      <p:cBhvr>
                                        <p:cTn id="7" dur="2000"/>
                                        <p:tgtEl>
                                          <p:spTgt spid="40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2" cstate="print">
            <a:duotone>
              <a:schemeClr val="accent1">
                <a:shade val="45000"/>
                <a:satMod val="135000"/>
              </a:schemeClr>
              <a:prstClr val="white"/>
            </a:duotone>
          </a:blip>
          <a:tile tx="0" ty="0" sx="100000" sy="100000" flip="none" algn="tl"/>
        </a:blip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5400" b="1" dirty="0" smtClean="0"/>
              <a:t>Občanský zákoník</a:t>
            </a:r>
            <a:endParaRPr lang="cs-CZ" sz="5400" b="1" dirty="0"/>
          </a:p>
        </p:txBody>
      </p:sp>
      <p:sp>
        <p:nvSpPr>
          <p:cNvPr id="3" name="Zástupný symbol pro obsah 2"/>
          <p:cNvSpPr>
            <a:spLocks noGrp="1"/>
          </p:cNvSpPr>
          <p:nvPr>
            <p:ph idx="1"/>
          </p:nvPr>
        </p:nvSpPr>
        <p:spPr/>
        <p:txBody>
          <a:bodyPr>
            <a:noAutofit/>
          </a:bodyPr>
          <a:lstStyle/>
          <a:p>
            <a:r>
              <a:rPr lang="cs-CZ" sz="3400" b="1" dirty="0" smtClean="0"/>
              <a:t>Zákon č. 89/2012, občanský zákoník, ve znění pozdějších předpisů</a:t>
            </a:r>
          </a:p>
          <a:p>
            <a:r>
              <a:rPr lang="cs-CZ" sz="3400" b="1" dirty="0" smtClean="0"/>
              <a:t>Účinný od 1. 1. 2014, nahradil zákon č. 40/1964 Sb.</a:t>
            </a:r>
          </a:p>
          <a:p>
            <a:r>
              <a:rPr lang="cs-CZ" sz="3400" b="1" dirty="0" smtClean="0"/>
              <a:t>Novelizován zákonem č. 460/2016 Sb., publikovaným 30. 12. 2016</a:t>
            </a:r>
          </a:p>
          <a:p>
            <a:r>
              <a:rPr lang="cs-CZ" sz="3400" b="1" dirty="0" smtClean="0"/>
              <a:t>Ideově návrat především k ABGB 1811, resp. K vládnímu návrhu z roku 1937</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2" cstate="print">
            <a:duotone>
              <a:schemeClr val="accent1">
                <a:shade val="45000"/>
                <a:satMod val="135000"/>
              </a:schemeClr>
              <a:prstClr val="white"/>
            </a:duotone>
          </a:blip>
          <a:tile tx="0" ty="0" sx="100000" sy="100000" flip="none" algn="tl"/>
        </a:blip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Historická vodní díla</a:t>
            </a:r>
            <a:endParaRPr lang="cs-CZ" dirty="0"/>
          </a:p>
        </p:txBody>
      </p:sp>
      <p:sp>
        <p:nvSpPr>
          <p:cNvPr id="3" name="Zástupný symbol pro obsah 2"/>
          <p:cNvSpPr>
            <a:spLocks noGrp="1"/>
          </p:cNvSpPr>
          <p:nvPr>
            <p:ph idx="1"/>
          </p:nvPr>
        </p:nvSpPr>
        <p:spPr/>
        <p:txBody>
          <a:bodyPr>
            <a:normAutofit/>
          </a:bodyPr>
          <a:lstStyle/>
          <a:p>
            <a:pPr>
              <a:buNone/>
            </a:pPr>
            <a:r>
              <a:rPr lang="cs-CZ" sz="2000" dirty="0" smtClean="0"/>
              <a:t>A) Vybudovaná do 31. 12. 2001</a:t>
            </a:r>
          </a:p>
          <a:p>
            <a:pPr>
              <a:buNone/>
            </a:pPr>
            <a:r>
              <a:rPr lang="cs-CZ" sz="2000" dirty="0" smtClean="0"/>
              <a:t>B) Vybudovaná od 1. 1. 2002 do 31. 12. 2013</a:t>
            </a:r>
          </a:p>
          <a:p>
            <a:pPr>
              <a:buNone/>
            </a:pPr>
            <a:endParaRPr lang="cs-CZ" sz="2000" dirty="0" smtClean="0"/>
          </a:p>
          <a:p>
            <a:pPr>
              <a:buNone/>
            </a:pPr>
            <a:r>
              <a:rPr lang="cs-CZ" sz="2000" dirty="0" smtClean="0"/>
              <a:t>	U obou kategorií bude třeba zkoumat, zda se jedná též o stavbu ve smyslu soukromého práva, tedy o samostatnou věc.</a:t>
            </a:r>
          </a:p>
          <a:p>
            <a:pPr>
              <a:buNone/>
            </a:pPr>
            <a:endParaRPr lang="cs-CZ" sz="2000" dirty="0" smtClean="0"/>
          </a:p>
          <a:p>
            <a:pPr>
              <a:buNone/>
            </a:pPr>
            <a:r>
              <a:rPr lang="cs-CZ" sz="2000" dirty="0" smtClean="0"/>
              <a:t>Na stavby první kategorie je třeba aplikovat § </a:t>
            </a:r>
            <a:r>
              <a:rPr lang="cs-CZ" sz="2000" dirty="0" err="1" smtClean="0"/>
              <a:t>59a</a:t>
            </a:r>
            <a:r>
              <a:rPr lang="cs-CZ" sz="2000" dirty="0" smtClean="0"/>
              <a:t> vodního zákona.</a:t>
            </a:r>
          </a:p>
          <a:p>
            <a:pPr>
              <a:buNone/>
            </a:pPr>
            <a:endParaRPr lang="cs-CZ" sz="2000" dirty="0" smtClean="0"/>
          </a:p>
          <a:p>
            <a:pPr>
              <a:buNone/>
            </a:pPr>
            <a:r>
              <a:rPr lang="cs-CZ" sz="2000" dirty="0" smtClean="0"/>
              <a:t>Stavby druhé kategorie by měly mít vypořádána práva k pozemkům.</a:t>
            </a:r>
            <a:endParaRPr lang="cs-CZ" sz="2000"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2" cstate="print">
            <a:duotone>
              <a:schemeClr val="accent1">
                <a:shade val="45000"/>
                <a:satMod val="135000"/>
              </a:schemeClr>
              <a:prstClr val="white"/>
            </a:duotone>
          </a:blip>
          <a:tile tx="0" ty="0" sx="100000" sy="100000" flip="none" algn="tl"/>
        </a:blip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Historická vodní díla</a:t>
            </a:r>
            <a:endParaRPr lang="cs-CZ" dirty="0"/>
          </a:p>
        </p:txBody>
      </p:sp>
      <p:sp>
        <p:nvSpPr>
          <p:cNvPr id="3" name="Zástupný symbol pro obsah 2"/>
          <p:cNvSpPr>
            <a:spLocks noGrp="1"/>
          </p:cNvSpPr>
          <p:nvPr>
            <p:ph idx="1"/>
          </p:nvPr>
        </p:nvSpPr>
        <p:spPr/>
        <p:txBody>
          <a:bodyPr>
            <a:normAutofit/>
          </a:bodyPr>
          <a:lstStyle/>
          <a:p>
            <a:pPr algn="ctr">
              <a:buNone/>
            </a:pPr>
            <a:r>
              <a:rPr lang="cs-CZ" sz="2000" b="1" dirty="0" smtClean="0"/>
              <a:t>§ </a:t>
            </a:r>
            <a:r>
              <a:rPr lang="cs-CZ" sz="2000" b="1" dirty="0" err="1" smtClean="0"/>
              <a:t>59a</a:t>
            </a:r>
            <a:r>
              <a:rPr lang="cs-CZ" sz="2000" b="1" dirty="0" smtClean="0"/>
              <a:t> vodního zákona</a:t>
            </a:r>
          </a:p>
          <a:p>
            <a:pPr algn="ctr">
              <a:buNone/>
            </a:pPr>
            <a:r>
              <a:rPr lang="cs-CZ" sz="2000" b="1" i="1" dirty="0" smtClean="0"/>
              <a:t>Povinnost vlastníků pozemků, na nichž se nachází vodní díla</a:t>
            </a:r>
          </a:p>
          <a:p>
            <a:pPr>
              <a:buNone/>
            </a:pPr>
            <a:r>
              <a:rPr lang="cs-CZ" sz="2000" i="1" dirty="0" smtClean="0"/>
              <a:t>	Vlastník pozemku je povinen strpět za náhradu na svém pozemku vodní dílo vybudované před 1. lednem 2002 a jeho užívání.</a:t>
            </a:r>
          </a:p>
          <a:p>
            <a:pPr>
              <a:buFontTx/>
              <a:buChar char="-"/>
            </a:pPr>
            <a:r>
              <a:rPr lang="cs-CZ" sz="2000" dirty="0" smtClean="0"/>
              <a:t>totožný nárok jako podle § 50 písm. c) vodního zákona – nelze nárokovat obojí</a:t>
            </a:r>
          </a:p>
          <a:p>
            <a:pPr>
              <a:buFontTx/>
              <a:buChar char="-"/>
            </a:pPr>
            <a:r>
              <a:rPr lang="cs-CZ" sz="2000" dirty="0" err="1" smtClean="0"/>
              <a:t>MZe</a:t>
            </a:r>
            <a:r>
              <a:rPr lang="cs-CZ" sz="2000" dirty="0" smtClean="0"/>
              <a:t> se delší dobu snaží o novelizaci, která by usnadnila aplikaci (výpočet, zápis do KN).</a:t>
            </a:r>
          </a:p>
          <a:p>
            <a:pPr>
              <a:buFontTx/>
              <a:buChar char="-"/>
            </a:pPr>
            <a:r>
              <a:rPr lang="cs-CZ" sz="2000" dirty="0" smtClean="0"/>
              <a:t>Náhrada za omezení podle </a:t>
            </a:r>
            <a:r>
              <a:rPr lang="cs-CZ" sz="2000" dirty="0" err="1" smtClean="0"/>
              <a:t>MZe</a:t>
            </a:r>
            <a:r>
              <a:rPr lang="cs-CZ" sz="2000" dirty="0" smtClean="0"/>
              <a:t> ve výši náhrady za věcné břemeno, tedy cca pětinásobek obvyklého nájemného za zemědělskou půdu (tzn. 10 – 20 % z ceny zemědělského pozemku).</a:t>
            </a:r>
          </a:p>
          <a:p>
            <a:pPr>
              <a:buFontTx/>
              <a:buChar char="-"/>
            </a:pPr>
            <a:r>
              <a:rPr lang="cs-CZ" sz="2000" dirty="0" smtClean="0"/>
              <a:t>Pohled </a:t>
            </a:r>
            <a:r>
              <a:rPr lang="cs-CZ" sz="2000" dirty="0" err="1" smtClean="0"/>
              <a:t>MZe</a:t>
            </a:r>
            <a:r>
              <a:rPr lang="cs-CZ" sz="2000" dirty="0" smtClean="0"/>
              <a:t> potvrzen NS ČR – rozsudek 28 </a:t>
            </a:r>
            <a:r>
              <a:rPr lang="cs-CZ" sz="2000" dirty="0" err="1" smtClean="0"/>
              <a:t>Cdo</a:t>
            </a:r>
            <a:r>
              <a:rPr lang="cs-CZ" sz="2000" dirty="0" smtClean="0"/>
              <a:t> 5820/2016-497  </a:t>
            </a:r>
          </a:p>
          <a:p>
            <a:pPr>
              <a:buNone/>
            </a:pPr>
            <a:r>
              <a:rPr lang="cs-CZ" sz="2000" dirty="0" smtClean="0"/>
              <a:t>	ze dne 1. 9. 2017</a:t>
            </a:r>
            <a:endParaRPr lang="cs-CZ" sz="2000"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2" cstate="print">
            <a:duotone>
              <a:schemeClr val="accent1">
                <a:shade val="45000"/>
                <a:satMod val="135000"/>
              </a:schemeClr>
              <a:prstClr val="white"/>
            </a:duotone>
          </a:blip>
          <a:tile tx="0" ty="0" sx="100000" sy="100000" flip="none" algn="tl"/>
        </a:blip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Nové stavby</a:t>
            </a:r>
            <a:endParaRPr lang="cs-CZ" dirty="0"/>
          </a:p>
        </p:txBody>
      </p:sp>
      <p:sp>
        <p:nvSpPr>
          <p:cNvPr id="3" name="Zástupný symbol pro obsah 2"/>
          <p:cNvSpPr>
            <a:spLocks noGrp="1"/>
          </p:cNvSpPr>
          <p:nvPr>
            <p:ph idx="1"/>
          </p:nvPr>
        </p:nvSpPr>
        <p:spPr/>
        <p:txBody>
          <a:bodyPr>
            <a:normAutofit lnSpcReduction="10000"/>
          </a:bodyPr>
          <a:lstStyle/>
          <a:p>
            <a:pPr>
              <a:buFontTx/>
              <a:buChar char="-"/>
            </a:pPr>
            <a:r>
              <a:rPr lang="cs-CZ" sz="2000" dirty="0" smtClean="0"/>
              <a:t>stavby vybudované po účinnosti OZ (1. 1. 2014)</a:t>
            </a:r>
          </a:p>
          <a:p>
            <a:pPr>
              <a:buFontTx/>
              <a:buChar char="-"/>
            </a:pPr>
            <a:r>
              <a:rPr lang="cs-CZ" sz="2000" dirty="0" smtClean="0"/>
              <a:t>§ 3055 odst. 2</a:t>
            </a:r>
          </a:p>
          <a:p>
            <a:pPr algn="ctr">
              <a:buNone/>
            </a:pPr>
            <a:r>
              <a:rPr lang="cs-CZ" sz="2000" i="1" dirty="0" smtClean="0"/>
              <a:t>§ 3055</a:t>
            </a:r>
          </a:p>
          <a:p>
            <a:pPr marL="457200" indent="-457200" algn="just">
              <a:buAutoNum type="arabicParenBoth"/>
            </a:pPr>
            <a:r>
              <a:rPr lang="cs-CZ" sz="2000" i="1" dirty="0" smtClean="0"/>
              <a:t>Stavba spojená se zemí pevným základem, která není podle dosavadních právních předpisů součástí pozemku, na němž je zřízena, a je ke dni nabytí účinnosti tohoto zákona ve vlastnictví osoby odlišné od vlastníka pozemku, se dnem nabytí účinnosti tohoto zákona nestává součástí pozemku a je nemovitou věcí. Totéž platí o stavbě, která je ve spoluvlastnictví, je-li některý ze spoluvlastníků i vlastníkem pozemku nebo jsou-li jen někteří spoluvlastníci stavby spoluvlastníky pozemku.</a:t>
            </a:r>
          </a:p>
          <a:p>
            <a:pPr algn="just">
              <a:buNone/>
            </a:pPr>
            <a:r>
              <a:rPr lang="cs-CZ" sz="2000" i="1" dirty="0" smtClean="0"/>
              <a:t>(2) </a:t>
            </a:r>
            <a:r>
              <a:rPr lang="cs-CZ" sz="2000" b="1" i="1" dirty="0" smtClean="0"/>
              <a:t>Odstavec 1 platí obdobně pro stavbu, která má být zřízena na pozemku jiného vlastníka na základě věcného práva vzniklého stavebníku přede dnem nabytí účinnosti tohoto zákona nebo na základě smlouvy uzavřené přede dnem nabytí účinnosti tohoto zákona.</a:t>
            </a:r>
          </a:p>
          <a:p>
            <a:pPr>
              <a:buFontTx/>
              <a:buChar char="-"/>
            </a:pPr>
            <a:endParaRPr lang="cs-CZ" sz="2000"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2" cstate="print">
            <a:duotone>
              <a:schemeClr val="accent1">
                <a:shade val="45000"/>
                <a:satMod val="135000"/>
              </a:schemeClr>
              <a:prstClr val="white"/>
            </a:duotone>
          </a:blip>
          <a:tile tx="0" ty="0" sx="100000" sy="100000" flip="none" algn="tl"/>
        </a:blip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Nové stavby</a:t>
            </a:r>
            <a:endParaRPr lang="cs-CZ" dirty="0"/>
          </a:p>
        </p:txBody>
      </p:sp>
      <p:sp>
        <p:nvSpPr>
          <p:cNvPr id="3" name="Zástupný symbol pro obsah 2"/>
          <p:cNvSpPr>
            <a:spLocks noGrp="1"/>
          </p:cNvSpPr>
          <p:nvPr>
            <p:ph idx="1"/>
          </p:nvPr>
        </p:nvSpPr>
        <p:spPr/>
        <p:txBody>
          <a:bodyPr/>
          <a:lstStyle/>
          <a:p>
            <a:pPr algn="ctr">
              <a:buNone/>
            </a:pPr>
            <a:r>
              <a:rPr lang="cs-CZ" dirty="0" smtClean="0"/>
              <a:t>	</a:t>
            </a:r>
            <a:r>
              <a:rPr lang="cs-CZ" sz="2000" b="1" dirty="0" smtClean="0"/>
              <a:t>Nájem, pacht a věcné břemeno vzniklé po 1. 1. 2014</a:t>
            </a:r>
          </a:p>
          <a:p>
            <a:pPr algn="just">
              <a:buFontTx/>
              <a:buChar char="-"/>
            </a:pPr>
            <a:r>
              <a:rPr lang="cs-CZ" sz="2000" dirty="0" smtClean="0"/>
              <a:t>Stavba je v takovém případě (pravděpodobně) součástí pozemku, stavebník k ní má jen užívací právo – není vlastníkem.</a:t>
            </a:r>
          </a:p>
          <a:p>
            <a:pPr algn="just">
              <a:buFontTx/>
              <a:buChar char="-"/>
            </a:pPr>
            <a:r>
              <a:rPr lang="cs-CZ" sz="2000" dirty="0" smtClean="0"/>
              <a:t>Lze sjednat v rámci pachtu nebo nájemní smlouvy právo podle § 126 odst. 1 vodního zákona</a:t>
            </a:r>
          </a:p>
          <a:p>
            <a:pPr algn="ctr">
              <a:buNone/>
            </a:pPr>
            <a:r>
              <a:rPr lang="cs-CZ" sz="2000" i="1" dirty="0" smtClean="0"/>
              <a:t>§ 126</a:t>
            </a:r>
          </a:p>
          <a:p>
            <a:pPr algn="ctr">
              <a:buNone/>
            </a:pPr>
            <a:r>
              <a:rPr lang="cs-CZ" sz="2000" i="1" dirty="0" smtClean="0"/>
              <a:t>Společná ustanovení</a:t>
            </a:r>
          </a:p>
          <a:p>
            <a:pPr algn="just">
              <a:buNone/>
            </a:pPr>
            <a:r>
              <a:rPr lang="cs-CZ" sz="2000" i="1" dirty="0" smtClean="0"/>
              <a:t>(1) Pokud se v tomto zákoně užívá pojem "vlastník" nebo "nabyvatel", rozumí se jím i ten, komu svědčí právo hospodaření. </a:t>
            </a:r>
            <a:r>
              <a:rPr lang="cs-CZ" sz="2000" i="1" u="sng" dirty="0" smtClean="0"/>
              <a:t>Pokud vlastník přenesl práva nebo povinnosti, jichž se příslušné ustanovení týká, na uživatele, hledí se na něj jako na vlastníka</a:t>
            </a:r>
            <a:r>
              <a:rPr lang="cs-CZ" sz="2000" i="1" dirty="0" smtClean="0"/>
              <a:t>.</a:t>
            </a:r>
          </a:p>
          <a:p>
            <a:pPr algn="just">
              <a:buNone/>
            </a:pPr>
            <a:endParaRPr lang="cs-CZ" sz="2000" dirty="0" smtClean="0"/>
          </a:p>
          <a:p>
            <a:pPr algn="just">
              <a:buFontTx/>
              <a:buChar char="-"/>
            </a:pPr>
            <a:endParaRPr lang="cs-CZ" sz="2000" dirty="0" smtClean="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2" cstate="print">
            <a:duotone>
              <a:schemeClr val="accent1">
                <a:shade val="45000"/>
                <a:satMod val="135000"/>
              </a:schemeClr>
              <a:prstClr val="white"/>
            </a:duotone>
          </a:blip>
          <a:tile tx="0" ty="0" sx="100000" sy="100000" flip="none" algn="tl"/>
        </a:blip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Nové stavby</a:t>
            </a:r>
            <a:endParaRPr lang="cs-CZ" dirty="0"/>
          </a:p>
        </p:txBody>
      </p:sp>
      <p:sp>
        <p:nvSpPr>
          <p:cNvPr id="3" name="Zástupný symbol pro obsah 2"/>
          <p:cNvSpPr>
            <a:spLocks noGrp="1"/>
          </p:cNvSpPr>
          <p:nvPr>
            <p:ph idx="1"/>
          </p:nvPr>
        </p:nvSpPr>
        <p:spPr/>
        <p:txBody>
          <a:bodyPr/>
          <a:lstStyle/>
          <a:p>
            <a:pPr algn="ctr">
              <a:buNone/>
            </a:pPr>
            <a:r>
              <a:rPr lang="cs-CZ" b="1" dirty="0" smtClean="0"/>
              <a:t>Právo stavby</a:t>
            </a:r>
          </a:p>
          <a:p>
            <a:pPr algn="just">
              <a:buFontTx/>
              <a:buChar char="-"/>
            </a:pPr>
            <a:r>
              <a:rPr lang="cs-CZ" sz="2000" dirty="0" smtClean="0"/>
              <a:t>§ 1240 a </a:t>
            </a:r>
            <a:r>
              <a:rPr lang="cs-CZ" sz="2000" dirty="0" err="1" smtClean="0"/>
              <a:t>násl</a:t>
            </a:r>
            <a:r>
              <a:rPr lang="cs-CZ" sz="2000" dirty="0" smtClean="0"/>
              <a:t>. OZ – jde o nehmotnou věc nemovitou, vzniká zápisem do KN</a:t>
            </a:r>
          </a:p>
          <a:p>
            <a:pPr algn="just">
              <a:buFontTx/>
              <a:buChar char="-"/>
            </a:pPr>
            <a:r>
              <a:rPr lang="cs-CZ" sz="2000" dirty="0" smtClean="0"/>
              <a:t>Podmínkou je existence stavby jako samostatné věci!</a:t>
            </a:r>
          </a:p>
          <a:p>
            <a:pPr algn="just">
              <a:buFontTx/>
              <a:buChar char="-"/>
            </a:pPr>
            <a:r>
              <a:rPr lang="cs-CZ" sz="2000" dirty="0" smtClean="0"/>
              <a:t>K jedné stavbě lze zřídit pouze jedno právo stavby, zasahuje-li další pozemky jiných vlastníků, je třeba zřídit nájem nebo věcné břemeno.</a:t>
            </a:r>
          </a:p>
          <a:p>
            <a:pPr algn="just">
              <a:buFontTx/>
              <a:buChar char="-"/>
            </a:pPr>
            <a:r>
              <a:rPr lang="cs-CZ" sz="2000" dirty="0" smtClean="0"/>
              <a:t>Je třeba ověřit, zda si některá nakládání nevyhradil vlastník pozemku -   </a:t>
            </a:r>
          </a:p>
          <a:p>
            <a:pPr algn="just">
              <a:buNone/>
            </a:pPr>
            <a:r>
              <a:rPr lang="cs-CZ" sz="2000" dirty="0" smtClean="0"/>
              <a:t>	§ 1251 odst. 3 (typicky změna stavby)</a:t>
            </a:r>
          </a:p>
          <a:p>
            <a:pPr algn="just">
              <a:buNone/>
            </a:pPr>
            <a:endParaRPr lang="cs-CZ" sz="2000" dirty="0" smtClean="0"/>
          </a:p>
          <a:p>
            <a:pPr algn="just">
              <a:buNone/>
            </a:pPr>
            <a:r>
              <a:rPr lang="cs-CZ" sz="2000" dirty="0" smtClean="0"/>
              <a:t>- Právo obdobné právu stavby k nevěci – zapsáno do KN bylo, soudy zatím nezkoumaly. </a:t>
            </a:r>
            <a:endParaRPr lang="cs-CZ" sz="2000"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2" cstate="print">
            <a:duotone>
              <a:schemeClr val="accent1">
                <a:shade val="45000"/>
                <a:satMod val="135000"/>
              </a:schemeClr>
              <a:prstClr val="white"/>
            </a:duotone>
          </a:blip>
          <a:tile tx="0" ty="0" sx="100000" sy="100000" flip="none" algn="tl"/>
        </a:blip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Nové stavby</a:t>
            </a:r>
            <a:endParaRPr lang="cs-CZ" dirty="0"/>
          </a:p>
        </p:txBody>
      </p:sp>
      <p:sp>
        <p:nvSpPr>
          <p:cNvPr id="3" name="Zástupný symbol pro obsah 2"/>
          <p:cNvSpPr>
            <a:spLocks noGrp="1"/>
          </p:cNvSpPr>
          <p:nvPr>
            <p:ph idx="1"/>
          </p:nvPr>
        </p:nvSpPr>
        <p:spPr/>
        <p:txBody>
          <a:bodyPr>
            <a:normAutofit/>
          </a:bodyPr>
          <a:lstStyle/>
          <a:p>
            <a:pPr algn="ctr">
              <a:buNone/>
            </a:pPr>
            <a:r>
              <a:rPr lang="cs-CZ" sz="2000" b="1" dirty="0" smtClean="0"/>
              <a:t>Výhrada stroje - § 508</a:t>
            </a:r>
          </a:p>
          <a:p>
            <a:pPr algn="just">
              <a:buFontTx/>
              <a:buChar char="-"/>
            </a:pPr>
            <a:r>
              <a:rPr lang="cs-CZ" sz="2000" dirty="0" smtClean="0"/>
              <a:t>Lze použít například tehdy, když vlastník příbřežní MVE chce upravit jez navýšením o pohyblivou klapku.</a:t>
            </a:r>
          </a:p>
          <a:p>
            <a:pPr algn="just">
              <a:buFontTx/>
              <a:buChar char="-"/>
            </a:pPr>
            <a:r>
              <a:rPr lang="cs-CZ" sz="2000" dirty="0" smtClean="0"/>
              <a:t>Naopak nelze tím vyčlenit například stavidlo malé vodní nádrže.</a:t>
            </a:r>
          </a:p>
          <a:p>
            <a:pPr algn="just">
              <a:buFontTx/>
              <a:buChar char="-"/>
            </a:pPr>
            <a:endParaRPr lang="cs-CZ" sz="2000" dirty="0" smtClean="0"/>
          </a:p>
          <a:p>
            <a:pPr algn="ctr">
              <a:buNone/>
            </a:pPr>
            <a:r>
              <a:rPr lang="cs-CZ" sz="2000" b="1" dirty="0" smtClean="0"/>
              <a:t>Dočasná stavba</a:t>
            </a:r>
          </a:p>
          <a:p>
            <a:pPr algn="just">
              <a:buFontTx/>
              <a:buChar char="-"/>
            </a:pPr>
            <a:r>
              <a:rPr lang="cs-CZ" sz="2000" dirty="0" smtClean="0"/>
              <a:t>Není součástí pozemku, může mít samostatného vlastníka.</a:t>
            </a:r>
          </a:p>
          <a:p>
            <a:pPr algn="just">
              <a:buFontTx/>
              <a:buChar char="-"/>
            </a:pPr>
            <a:r>
              <a:rPr lang="cs-CZ" sz="2000" dirty="0" smtClean="0"/>
              <a:t>Problém, jak jí určit: jediná jistota je při současném naplnění a) veřejnoprávního; b) soukromoprávního a za c) stavebně-technického hlediska.</a:t>
            </a:r>
          </a:p>
          <a:p>
            <a:pPr algn="just">
              <a:buFontTx/>
              <a:buChar char="-"/>
            </a:pPr>
            <a:endParaRPr lang="cs-CZ" sz="2000"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75000"/>
            <a:duotone>
              <a:prstClr val="black"/>
              <a:schemeClr val="accent2">
                <a:tint val="45000"/>
                <a:satMod val="400000"/>
              </a:schemeClr>
            </a:duotone>
            <a:lum/>
          </a:blip>
          <a:srcRect/>
          <a:tile tx="0" ty="0" sx="100000" sy="100000" flip="none" algn="tl"/>
        </a:blip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Problémy</a:t>
            </a:r>
            <a:endParaRPr lang="cs-CZ" dirty="0"/>
          </a:p>
        </p:txBody>
      </p:sp>
      <p:sp>
        <p:nvSpPr>
          <p:cNvPr id="3" name="Zástupný symbol pro obsah 2"/>
          <p:cNvSpPr>
            <a:spLocks noGrp="1"/>
          </p:cNvSpPr>
          <p:nvPr>
            <p:ph idx="1"/>
          </p:nvPr>
        </p:nvSpPr>
        <p:spPr/>
        <p:txBody>
          <a:bodyPr>
            <a:normAutofit/>
          </a:bodyPr>
          <a:lstStyle/>
          <a:p>
            <a:pPr>
              <a:buNone/>
            </a:pPr>
            <a:r>
              <a:rPr lang="cs-CZ" sz="2000" dirty="0" smtClean="0"/>
              <a:t>Přístavby klapek k starším jezům</a:t>
            </a:r>
          </a:p>
          <a:p>
            <a:pPr>
              <a:buNone/>
            </a:pPr>
            <a:endParaRPr lang="cs-CZ" sz="600" dirty="0" smtClean="0"/>
          </a:p>
          <a:p>
            <a:pPr>
              <a:buNone/>
            </a:pPr>
            <a:r>
              <a:rPr lang="cs-CZ" sz="2000" dirty="0" smtClean="0"/>
              <a:t>Balvanité skluzy</a:t>
            </a:r>
          </a:p>
          <a:p>
            <a:pPr>
              <a:buNone/>
            </a:pPr>
            <a:endParaRPr lang="cs-CZ" sz="900" dirty="0" smtClean="0"/>
          </a:p>
          <a:p>
            <a:pPr>
              <a:buNone/>
            </a:pPr>
            <a:r>
              <a:rPr lang="cs-CZ" sz="2000" dirty="0" smtClean="0"/>
              <a:t>Rybí přechody</a:t>
            </a:r>
            <a:endParaRPr lang="cs-CZ" sz="2000" dirty="0"/>
          </a:p>
        </p:txBody>
      </p:sp>
      <p:pic>
        <p:nvPicPr>
          <p:cNvPr id="5123" name="Picture 3"/>
          <p:cNvPicPr>
            <a:picLocks noChangeAspect="1" noChangeArrowheads="1"/>
          </p:cNvPicPr>
          <p:nvPr/>
        </p:nvPicPr>
        <p:blipFill>
          <a:blip r:embed="rId3" cstate="print"/>
          <a:srcRect/>
          <a:stretch>
            <a:fillRect/>
          </a:stretch>
        </p:blipFill>
        <p:spPr bwMode="auto">
          <a:xfrm>
            <a:off x="3989851" y="1340768"/>
            <a:ext cx="5154149" cy="3865612"/>
          </a:xfrm>
          <a:prstGeom prst="rect">
            <a:avLst/>
          </a:prstGeom>
          <a:noFill/>
          <a:ln w="9525">
            <a:noFill/>
            <a:miter lim="800000"/>
            <a:headEnd/>
            <a:tailEnd/>
          </a:ln>
        </p:spPr>
      </p:pic>
      <p:pic>
        <p:nvPicPr>
          <p:cNvPr id="6" name="Picture 2"/>
          <p:cNvPicPr>
            <a:picLocks noChangeAspect="1" noChangeArrowheads="1"/>
          </p:cNvPicPr>
          <p:nvPr/>
        </p:nvPicPr>
        <p:blipFill>
          <a:blip r:embed="rId4" cstate="print"/>
          <a:srcRect/>
          <a:stretch>
            <a:fillRect/>
          </a:stretch>
        </p:blipFill>
        <p:spPr bwMode="auto">
          <a:xfrm>
            <a:off x="0" y="3356993"/>
            <a:ext cx="5252824" cy="350100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5123"/>
                                        </p:tgtEl>
                                        <p:attrNameLst>
                                          <p:attrName>style.visibility</p:attrName>
                                        </p:attrNameLst>
                                      </p:cBhvr>
                                      <p:to>
                                        <p:strVal val="visible"/>
                                      </p:to>
                                    </p:set>
                                    <p:animEffect transition="in" filter="box(in)">
                                      <p:cBhvr>
                                        <p:cTn id="7" dur="1000"/>
                                        <p:tgtEl>
                                          <p:spTgt spid="512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2" cstate="print">
            <a:duotone>
              <a:schemeClr val="accent1">
                <a:shade val="45000"/>
                <a:satMod val="135000"/>
              </a:schemeClr>
              <a:prstClr val="white"/>
            </a:duotone>
          </a:blip>
          <a:tile tx="0" ty="0" sx="100000" sy="100000" flip="none" algn="tl"/>
        </a:blip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Liniové stavby</a:t>
            </a:r>
            <a:endParaRPr lang="cs-CZ" dirty="0"/>
          </a:p>
        </p:txBody>
      </p:sp>
      <p:sp>
        <p:nvSpPr>
          <p:cNvPr id="3" name="Zástupný symbol pro obsah 2"/>
          <p:cNvSpPr>
            <a:spLocks noGrp="1"/>
          </p:cNvSpPr>
          <p:nvPr>
            <p:ph idx="1"/>
          </p:nvPr>
        </p:nvSpPr>
        <p:spPr/>
        <p:txBody>
          <a:bodyPr>
            <a:normAutofit/>
          </a:bodyPr>
          <a:lstStyle/>
          <a:p>
            <a:pPr>
              <a:buNone/>
            </a:pPr>
            <a:r>
              <a:rPr lang="cs-CZ" sz="2000" dirty="0" smtClean="0"/>
              <a:t>Do 1. 3. 2017 „inženýrské sítě“.</a:t>
            </a:r>
          </a:p>
          <a:p>
            <a:pPr>
              <a:buNone/>
            </a:pPr>
            <a:endParaRPr lang="cs-CZ" sz="2000" dirty="0" smtClean="0"/>
          </a:p>
          <a:p>
            <a:pPr algn="ctr">
              <a:buNone/>
            </a:pPr>
            <a:r>
              <a:rPr lang="cs-CZ" sz="2000" i="1" dirty="0" smtClean="0"/>
              <a:t>§ 509 </a:t>
            </a:r>
          </a:p>
          <a:p>
            <a:pPr algn="just">
              <a:buNone/>
            </a:pPr>
            <a:r>
              <a:rPr lang="cs-CZ" sz="2000" i="1" dirty="0" smtClean="0"/>
              <a:t>	</a:t>
            </a:r>
            <a:r>
              <a:rPr lang="cs-CZ" sz="2000" i="1" dirty="0" smtClean="0">
                <a:solidFill>
                  <a:srgbClr val="C00000"/>
                </a:solidFill>
              </a:rPr>
              <a:t>Liniové stavby</a:t>
            </a:r>
            <a:r>
              <a:rPr lang="cs-CZ" sz="2000" i="1" dirty="0" smtClean="0"/>
              <a:t>, zejména vodovody, kanalizace nebo energetická či jiná vedení, </a:t>
            </a:r>
            <a:r>
              <a:rPr lang="cs-CZ" sz="2000" i="1" dirty="0" smtClean="0">
                <a:solidFill>
                  <a:srgbClr val="C00000"/>
                </a:solidFill>
              </a:rPr>
              <a:t>a jiné předměty, které ze své povahy pravidelně zasahují více pozemků</a:t>
            </a:r>
            <a:r>
              <a:rPr lang="cs-CZ" sz="2000" i="1" dirty="0" smtClean="0"/>
              <a:t>, nejsou součástí pozemku. Má se za to, že součástí liniových staveb jsou i stavby a technická zařízení, která s nimi provozně souvisí.</a:t>
            </a:r>
          </a:p>
          <a:p>
            <a:pPr>
              <a:buNone/>
            </a:pPr>
            <a:r>
              <a:rPr lang="cs-CZ" sz="2000" i="1" dirty="0" smtClean="0"/>
              <a:t> </a:t>
            </a:r>
          </a:p>
          <a:p>
            <a:pPr algn="ctr">
              <a:buNone/>
            </a:pPr>
            <a:r>
              <a:rPr lang="cs-CZ" sz="2000" i="1" dirty="0" smtClean="0"/>
              <a:t>§ 509 původní</a:t>
            </a:r>
          </a:p>
          <a:p>
            <a:pPr algn="just">
              <a:buNone/>
            </a:pPr>
            <a:r>
              <a:rPr lang="cs-CZ" sz="2000" i="1" dirty="0" smtClean="0"/>
              <a:t>	</a:t>
            </a:r>
            <a:r>
              <a:rPr lang="cs-CZ" sz="2000" i="1" dirty="0" smtClean="0">
                <a:solidFill>
                  <a:srgbClr val="C00000"/>
                </a:solidFill>
              </a:rPr>
              <a:t>Inženýrské sítě</a:t>
            </a:r>
            <a:r>
              <a:rPr lang="cs-CZ" sz="2000" i="1" dirty="0" smtClean="0"/>
              <a:t>, zejména vodovody, kanalizace nebo energetické či jiné vedení, nejsou součástí pozemku. Má se za to, že součástí inženýrských sítí jsou i stavby a technická zařízení, která s nimi provozně souvisí.</a:t>
            </a:r>
          </a:p>
          <a:p>
            <a:pPr>
              <a:buNone/>
            </a:pPr>
            <a:endParaRPr lang="cs-CZ" sz="2000"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2" cstate="print">
            <a:duotone>
              <a:schemeClr val="accent1">
                <a:shade val="45000"/>
                <a:satMod val="135000"/>
              </a:schemeClr>
              <a:prstClr val="white"/>
            </a:duotone>
          </a:blip>
          <a:tile tx="0" ty="0" sx="100000" sy="100000" flip="none" algn="tl"/>
        </a:blip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Liniové stavby</a:t>
            </a:r>
            <a:endParaRPr lang="cs-CZ" dirty="0"/>
          </a:p>
        </p:txBody>
      </p:sp>
      <p:sp>
        <p:nvSpPr>
          <p:cNvPr id="3" name="Zástupný symbol pro obsah 2"/>
          <p:cNvSpPr>
            <a:spLocks noGrp="1"/>
          </p:cNvSpPr>
          <p:nvPr>
            <p:ph idx="1"/>
          </p:nvPr>
        </p:nvSpPr>
        <p:spPr/>
        <p:txBody>
          <a:bodyPr>
            <a:normAutofit/>
          </a:bodyPr>
          <a:lstStyle/>
          <a:p>
            <a:pPr>
              <a:buNone/>
            </a:pPr>
            <a:r>
              <a:rPr lang="cs-CZ" sz="2000" dirty="0" smtClean="0"/>
              <a:t>- taková stavba, u níž je dominantní jen jeden rozměr.</a:t>
            </a:r>
          </a:p>
          <a:p>
            <a:pPr>
              <a:buNone/>
            </a:pPr>
            <a:endParaRPr lang="cs-CZ" sz="2000" b="1" dirty="0" smtClean="0"/>
          </a:p>
          <a:p>
            <a:pPr>
              <a:buNone/>
            </a:pPr>
            <a:r>
              <a:rPr lang="cs-CZ" sz="2000" b="1" dirty="0" smtClean="0"/>
              <a:t>Meliorace</a:t>
            </a:r>
            <a:r>
              <a:rPr lang="cs-CZ" sz="2000" dirty="0" smtClean="0"/>
              <a:t> – HOZ x meliorační detail</a:t>
            </a:r>
          </a:p>
          <a:p>
            <a:pPr>
              <a:buFontTx/>
              <a:buChar char="-"/>
            </a:pPr>
            <a:r>
              <a:rPr lang="cs-CZ" sz="2000" dirty="0" smtClean="0"/>
              <a:t>Výhrada podle vodního zákona; za nového OZ nemá své místo, meliorační detail je typickou součástí, nikoliv příslušenstvím pozemku.</a:t>
            </a:r>
          </a:p>
          <a:p>
            <a:pPr>
              <a:buFontTx/>
              <a:buChar char="-"/>
            </a:pPr>
            <a:endParaRPr lang="cs-CZ" sz="2000" dirty="0" smtClean="0"/>
          </a:p>
          <a:p>
            <a:pPr>
              <a:buNone/>
            </a:pPr>
            <a:r>
              <a:rPr lang="cs-CZ" sz="2000" b="1" dirty="0" smtClean="0"/>
              <a:t>Úpravy koryta vodního toku </a:t>
            </a:r>
            <a:r>
              <a:rPr lang="cs-CZ" sz="2000" dirty="0" smtClean="0"/>
              <a:t>– je inženýrskou sítí, je předmětem zpravidla zasahujícím více pozemků</a:t>
            </a:r>
            <a:endParaRPr lang="cs-CZ" sz="2000" b="1"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2" cstate="print">
            <a:duotone>
              <a:schemeClr val="accent1">
                <a:shade val="45000"/>
                <a:satMod val="135000"/>
              </a:schemeClr>
              <a:prstClr val="white"/>
            </a:duotone>
          </a:blip>
          <a:tile tx="0" ty="0" sx="100000" sy="100000" flip="none" algn="tl"/>
        </a:blip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Liniové stavby</a:t>
            </a:r>
            <a:endParaRPr lang="cs-CZ" dirty="0"/>
          </a:p>
        </p:txBody>
      </p:sp>
      <p:sp>
        <p:nvSpPr>
          <p:cNvPr id="3" name="Zástupný symbol pro obsah 2"/>
          <p:cNvSpPr>
            <a:spLocks noGrp="1"/>
          </p:cNvSpPr>
          <p:nvPr>
            <p:ph idx="1"/>
          </p:nvPr>
        </p:nvSpPr>
        <p:spPr>
          <a:xfrm>
            <a:off x="457200" y="1600200"/>
            <a:ext cx="8229600" cy="4997152"/>
          </a:xfrm>
        </p:spPr>
        <p:txBody>
          <a:bodyPr>
            <a:normAutofit fontScale="85000" lnSpcReduction="20000"/>
          </a:bodyPr>
          <a:lstStyle/>
          <a:p>
            <a:endParaRPr lang="cs-CZ" dirty="0" smtClean="0"/>
          </a:p>
          <a:p>
            <a:endParaRPr lang="cs-CZ" dirty="0" smtClean="0"/>
          </a:p>
          <a:p>
            <a:endParaRPr lang="cs-CZ" dirty="0" smtClean="0"/>
          </a:p>
          <a:p>
            <a:endParaRPr lang="cs-CZ" dirty="0" smtClean="0"/>
          </a:p>
          <a:p>
            <a:endParaRPr lang="cs-CZ" dirty="0" smtClean="0"/>
          </a:p>
          <a:p>
            <a:endParaRPr lang="cs-CZ" dirty="0" smtClean="0"/>
          </a:p>
          <a:p>
            <a:endParaRPr lang="cs-CZ" dirty="0" smtClean="0"/>
          </a:p>
          <a:p>
            <a:endParaRPr lang="cs-CZ" dirty="0" smtClean="0"/>
          </a:p>
          <a:p>
            <a:endParaRPr lang="cs-CZ" dirty="0" smtClean="0"/>
          </a:p>
          <a:p>
            <a:endParaRPr lang="cs-CZ" dirty="0" smtClean="0"/>
          </a:p>
          <a:p>
            <a:endParaRPr lang="cs-CZ" dirty="0" smtClean="0"/>
          </a:p>
          <a:p>
            <a:pPr algn="ctr">
              <a:spcBef>
                <a:spcPts val="600"/>
              </a:spcBef>
              <a:buNone/>
            </a:pPr>
            <a:r>
              <a:rPr lang="cs-CZ" sz="2400" dirty="0" smtClean="0"/>
              <a:t>Movitá nebo nemovitá věc?</a:t>
            </a:r>
            <a:endParaRPr lang="cs-CZ" sz="2400" dirty="0"/>
          </a:p>
        </p:txBody>
      </p:sp>
      <p:pic>
        <p:nvPicPr>
          <p:cNvPr id="6146" name="Picture 2"/>
          <p:cNvPicPr>
            <a:picLocks noChangeAspect="1" noChangeArrowheads="1"/>
          </p:cNvPicPr>
          <p:nvPr/>
        </p:nvPicPr>
        <p:blipFill>
          <a:blip r:embed="rId3" cstate="print"/>
          <a:srcRect/>
          <a:stretch>
            <a:fillRect/>
          </a:stretch>
        </p:blipFill>
        <p:spPr bwMode="auto">
          <a:xfrm>
            <a:off x="899592" y="1196752"/>
            <a:ext cx="7344816" cy="489654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a:blip r:embed="rId2" cstate="print">
            <a:duotone>
              <a:schemeClr val="accent1">
                <a:shade val="45000"/>
                <a:satMod val="135000"/>
              </a:schemeClr>
              <a:prstClr val="white"/>
            </a:duotone>
          </a:blip>
          <a:tile tx="0" ty="0" sx="100000" sy="100000" flip="none" algn="tl"/>
        </a:blip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778098"/>
          </a:xfrm>
        </p:spPr>
        <p:txBody>
          <a:bodyPr/>
          <a:lstStyle/>
          <a:p>
            <a:r>
              <a:rPr lang="cs-CZ" dirty="0" smtClean="0"/>
              <a:t>Základní ideje a zásady</a:t>
            </a:r>
            <a:endParaRPr lang="cs-CZ" dirty="0"/>
          </a:p>
        </p:txBody>
      </p:sp>
      <p:sp>
        <p:nvSpPr>
          <p:cNvPr id="3" name="Zástupný symbol pro obsah 2"/>
          <p:cNvSpPr>
            <a:spLocks noGrp="1"/>
          </p:cNvSpPr>
          <p:nvPr>
            <p:ph idx="1"/>
          </p:nvPr>
        </p:nvSpPr>
        <p:spPr>
          <a:xfrm>
            <a:off x="457200" y="1196752"/>
            <a:ext cx="8229600" cy="4929411"/>
          </a:xfrm>
        </p:spPr>
        <p:txBody>
          <a:bodyPr>
            <a:normAutofit fontScale="70000" lnSpcReduction="20000"/>
          </a:bodyPr>
          <a:lstStyle/>
          <a:p>
            <a:pPr algn="ctr">
              <a:buNone/>
            </a:pPr>
            <a:r>
              <a:rPr lang="cs-CZ" sz="2900" i="1" dirty="0" smtClean="0"/>
              <a:t>§ 3030 </a:t>
            </a:r>
            <a:endParaRPr lang="cs-CZ" sz="2900" dirty="0" smtClean="0"/>
          </a:p>
          <a:p>
            <a:pPr algn="just">
              <a:buNone/>
            </a:pPr>
            <a:r>
              <a:rPr lang="cs-CZ" sz="2900" i="1" dirty="0" smtClean="0"/>
              <a:t>	I na práva a povinnosti, která se posuzují podle dosavadních právních předpisů, se použijí ustanovení části první hlavy I.</a:t>
            </a:r>
            <a:endParaRPr lang="cs-CZ" sz="2900" dirty="0" smtClean="0"/>
          </a:p>
          <a:p>
            <a:pPr>
              <a:buNone/>
            </a:pPr>
            <a:endParaRPr lang="cs-CZ" sz="2900" i="1" dirty="0" smtClean="0"/>
          </a:p>
          <a:p>
            <a:pPr algn="ctr">
              <a:buNone/>
            </a:pPr>
            <a:r>
              <a:rPr lang="cs-CZ" sz="2900" i="1" dirty="0" smtClean="0"/>
              <a:t>HLAVA I</a:t>
            </a:r>
            <a:endParaRPr lang="cs-CZ" sz="2900" dirty="0" smtClean="0"/>
          </a:p>
          <a:p>
            <a:pPr algn="ctr">
              <a:buNone/>
            </a:pPr>
            <a:r>
              <a:rPr lang="cs-CZ" sz="2900" i="1" dirty="0" smtClean="0"/>
              <a:t>PŘEDMĚT ÚPRAVY A JEJÍ ZÁKLADNÍ ZÁSADY </a:t>
            </a:r>
            <a:endParaRPr lang="cs-CZ" sz="2900" dirty="0" smtClean="0"/>
          </a:p>
          <a:p>
            <a:pPr algn="ctr">
              <a:buNone/>
            </a:pPr>
            <a:r>
              <a:rPr lang="cs-CZ" sz="2900" i="1" dirty="0" smtClean="0"/>
              <a:t>Soukromé právo</a:t>
            </a:r>
            <a:endParaRPr lang="cs-CZ" sz="2900" dirty="0" smtClean="0"/>
          </a:p>
          <a:p>
            <a:pPr>
              <a:buNone/>
            </a:pPr>
            <a:endParaRPr lang="cs-CZ" sz="2900" dirty="0" smtClean="0"/>
          </a:p>
          <a:p>
            <a:pPr algn="ctr">
              <a:buNone/>
            </a:pPr>
            <a:r>
              <a:rPr lang="cs-CZ" sz="2900" i="1" dirty="0" smtClean="0"/>
              <a:t>§ 1 </a:t>
            </a:r>
            <a:endParaRPr lang="cs-CZ" sz="2900" dirty="0" smtClean="0"/>
          </a:p>
          <a:p>
            <a:pPr algn="just">
              <a:buNone/>
            </a:pPr>
            <a:r>
              <a:rPr lang="cs-CZ" sz="2900" i="1" dirty="0" smtClean="0"/>
              <a:t>(1) Ustanovení právního řádu upravující vzájemná práva a povinnosti osob vytvářejí ve svém souhrnu soukromé právo. Uplatňování soukromého práva je nezávislé na uplatňování práva veřejného.</a:t>
            </a:r>
            <a:endParaRPr lang="cs-CZ" sz="2900" dirty="0" smtClean="0"/>
          </a:p>
          <a:p>
            <a:pPr algn="just">
              <a:buNone/>
            </a:pPr>
            <a:r>
              <a:rPr lang="cs-CZ" sz="2900" i="1" dirty="0" smtClean="0"/>
              <a:t>(2) Nezakazuje-li to zákon výslovně, mohou si osoby ujednat práva a povinnosti odchylně od zákona; zakázána jsou ujednání porušující dobré mravy, veřejný pořádek nebo právo týkající se postavení osob, včetně práva na ochranu osobnosti.</a:t>
            </a:r>
            <a:endParaRPr lang="cs-CZ" sz="2900" dirty="0" smtClean="0"/>
          </a:p>
          <a:p>
            <a:endParaRPr lang="cs-CZ"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85000"/>
            <a:lum/>
          </a:blip>
          <a:srcRect/>
          <a:stretch>
            <a:fillRect/>
          </a:stretch>
        </a:blip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t>Spoluvlastnictví</a:t>
            </a:r>
            <a:endParaRPr lang="cs-CZ" b="1" dirty="0"/>
          </a:p>
        </p:txBody>
      </p:sp>
      <p:sp>
        <p:nvSpPr>
          <p:cNvPr id="3" name="Zástupný symbol pro obsah 2"/>
          <p:cNvSpPr>
            <a:spLocks noGrp="1"/>
          </p:cNvSpPr>
          <p:nvPr>
            <p:ph idx="1"/>
          </p:nvPr>
        </p:nvSpPr>
        <p:spPr/>
        <p:txBody>
          <a:bodyPr/>
          <a:lstStyle/>
          <a:p>
            <a:pPr>
              <a:buNone/>
            </a:pPr>
            <a:r>
              <a:rPr lang="cs-CZ" dirty="0" smtClean="0"/>
              <a:t> </a:t>
            </a:r>
            <a:endParaRPr lang="cs-CZ" dirty="0"/>
          </a:p>
        </p:txBody>
      </p:sp>
      <p:pic>
        <p:nvPicPr>
          <p:cNvPr id="7170" name="Picture 2"/>
          <p:cNvPicPr>
            <a:picLocks noChangeAspect="1" noChangeArrowheads="1"/>
          </p:cNvPicPr>
          <p:nvPr/>
        </p:nvPicPr>
        <p:blipFill>
          <a:blip r:embed="rId3" cstate="print"/>
          <a:srcRect/>
          <a:stretch>
            <a:fillRect/>
          </a:stretch>
        </p:blipFill>
        <p:spPr bwMode="auto">
          <a:xfrm>
            <a:off x="1763688" y="3068960"/>
            <a:ext cx="5762625" cy="2819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a:blip r:embed="rId2" cstate="print">
            <a:duotone>
              <a:schemeClr val="accent1">
                <a:shade val="45000"/>
                <a:satMod val="135000"/>
              </a:schemeClr>
              <a:prstClr val="white"/>
            </a:duotone>
          </a:blip>
          <a:tile tx="0" ty="0" sx="100000" sy="100000" flip="none" algn="tl"/>
        </a:blip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Spoluvlastnictví</a:t>
            </a:r>
            <a:endParaRPr lang="cs-CZ" dirty="0"/>
          </a:p>
        </p:txBody>
      </p:sp>
      <p:sp>
        <p:nvSpPr>
          <p:cNvPr id="3" name="Zástupný symbol pro obsah 2"/>
          <p:cNvSpPr>
            <a:spLocks noGrp="1"/>
          </p:cNvSpPr>
          <p:nvPr>
            <p:ph idx="1"/>
          </p:nvPr>
        </p:nvSpPr>
        <p:spPr/>
        <p:txBody>
          <a:bodyPr>
            <a:normAutofit/>
          </a:bodyPr>
          <a:lstStyle/>
          <a:p>
            <a:pPr>
              <a:buFontTx/>
              <a:buChar char="-"/>
            </a:pPr>
            <a:endParaRPr lang="cs-CZ" sz="2000" dirty="0" smtClean="0"/>
          </a:p>
          <a:p>
            <a:pPr>
              <a:buFontTx/>
              <a:buChar char="-"/>
            </a:pPr>
            <a:r>
              <a:rPr lang="cs-CZ" sz="2000" dirty="0" smtClean="0"/>
              <a:t>§ 1115 a </a:t>
            </a:r>
            <a:r>
              <a:rPr lang="cs-CZ" sz="2000" dirty="0" err="1" smtClean="0"/>
              <a:t>násl</a:t>
            </a:r>
            <a:r>
              <a:rPr lang="cs-CZ" sz="2000" dirty="0" smtClean="0"/>
              <a:t>.</a:t>
            </a:r>
          </a:p>
          <a:p>
            <a:pPr>
              <a:buFontTx/>
              <a:buChar char="-"/>
            </a:pPr>
            <a:r>
              <a:rPr lang="cs-CZ" sz="2000" dirty="0" smtClean="0"/>
              <a:t>§ 1116 – spoluvlastníci se považují za jednu osobu</a:t>
            </a:r>
          </a:p>
          <a:p>
            <a:pPr>
              <a:buFontTx/>
              <a:buChar char="-"/>
            </a:pPr>
            <a:r>
              <a:rPr lang="cs-CZ" sz="2000" dirty="0" smtClean="0"/>
              <a:t>§ 1122 odst. 3 – domněnka stejné velikosti podílů</a:t>
            </a:r>
          </a:p>
          <a:p>
            <a:pPr>
              <a:buFontTx/>
              <a:buChar char="-"/>
            </a:pPr>
            <a:r>
              <a:rPr lang="cs-CZ" sz="2000" dirty="0" smtClean="0"/>
              <a:t>§ 1123 - počínání spoluvlastníka nesmí být na újmu práv ostatních spoluvlastníků</a:t>
            </a:r>
          </a:p>
          <a:p>
            <a:pPr>
              <a:buFontTx/>
              <a:buChar char="-"/>
            </a:pPr>
            <a:endParaRPr lang="cs-CZ" sz="2000" dirty="0" smtClean="0"/>
          </a:p>
          <a:p>
            <a:pPr>
              <a:buFontTx/>
              <a:buChar char="-"/>
            </a:pPr>
            <a:r>
              <a:rPr lang="cs-CZ" sz="2000" dirty="0" smtClean="0"/>
              <a:t>je třeba jednat se všemi spoluvlastníky.</a:t>
            </a:r>
          </a:p>
          <a:p>
            <a:pPr>
              <a:buFontTx/>
              <a:buChar char="-"/>
            </a:pPr>
            <a:endParaRPr lang="cs-CZ" sz="2000"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a:blip r:embed="rId2" cstate="print">
            <a:duotone>
              <a:schemeClr val="accent1">
                <a:shade val="45000"/>
                <a:satMod val="135000"/>
              </a:schemeClr>
              <a:prstClr val="white"/>
            </a:duotone>
          </a:blip>
          <a:tile tx="0" ty="0" sx="100000" sy="100000" flip="none" algn="tl"/>
        </a:blip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Spoluvlastnictví</a:t>
            </a:r>
            <a:endParaRPr lang="cs-CZ" dirty="0"/>
          </a:p>
        </p:txBody>
      </p:sp>
      <p:sp>
        <p:nvSpPr>
          <p:cNvPr id="3" name="Zástupný symbol pro obsah 2"/>
          <p:cNvSpPr>
            <a:spLocks noGrp="1"/>
          </p:cNvSpPr>
          <p:nvPr>
            <p:ph idx="1"/>
          </p:nvPr>
        </p:nvSpPr>
        <p:spPr/>
        <p:txBody>
          <a:bodyPr>
            <a:normAutofit/>
          </a:bodyPr>
          <a:lstStyle/>
          <a:p>
            <a:pPr algn="ctr">
              <a:buNone/>
            </a:pPr>
            <a:r>
              <a:rPr lang="cs-CZ" sz="2000" b="1" dirty="0" smtClean="0"/>
              <a:t>Správa společné věci</a:t>
            </a:r>
          </a:p>
          <a:p>
            <a:pPr algn="just">
              <a:buNone/>
            </a:pPr>
            <a:endParaRPr lang="cs-CZ" sz="2000" dirty="0" smtClean="0"/>
          </a:p>
          <a:p>
            <a:pPr>
              <a:buNone/>
            </a:pPr>
            <a:r>
              <a:rPr lang="cs-CZ" sz="2000" dirty="0" smtClean="0"/>
              <a:t>	</a:t>
            </a:r>
            <a:r>
              <a:rPr lang="cs-CZ" sz="2000" u="sng" dirty="0" smtClean="0"/>
              <a:t>Většina</a:t>
            </a:r>
            <a:r>
              <a:rPr lang="cs-CZ" sz="2000" dirty="0" smtClean="0"/>
              <a:t> – běžná správa (§ 1128 odst. 1)</a:t>
            </a:r>
          </a:p>
          <a:p>
            <a:pPr algn="just">
              <a:buNone/>
            </a:pPr>
            <a:r>
              <a:rPr lang="cs-CZ" sz="2000" dirty="0" smtClean="0"/>
              <a:t>	</a:t>
            </a:r>
          </a:p>
          <a:p>
            <a:pPr algn="just">
              <a:buNone/>
            </a:pPr>
            <a:r>
              <a:rPr lang="cs-CZ" sz="2000" dirty="0" smtClean="0"/>
              <a:t>	</a:t>
            </a:r>
            <a:r>
              <a:rPr lang="cs-CZ" sz="2000" u="sng" dirty="0" smtClean="0"/>
              <a:t>Dvoutřetinová většina </a:t>
            </a:r>
            <a:r>
              <a:rPr lang="cs-CZ" sz="2000" dirty="0" smtClean="0"/>
              <a:t>– významná záležitost (§ 1129 odst. 1), podstatné zlepšení, změna účelu či zpracování, zajištění peněžité pohledávky související se společnou věcí (§ 1133)</a:t>
            </a:r>
          </a:p>
          <a:p>
            <a:pPr>
              <a:buNone/>
            </a:pPr>
            <a:r>
              <a:rPr lang="cs-CZ" sz="2000" dirty="0" smtClean="0"/>
              <a:t>	</a:t>
            </a:r>
          </a:p>
          <a:p>
            <a:pPr>
              <a:buNone/>
            </a:pPr>
            <a:r>
              <a:rPr lang="cs-CZ" sz="2000" dirty="0" smtClean="0"/>
              <a:t>	</a:t>
            </a:r>
            <a:r>
              <a:rPr lang="cs-CZ" sz="2000" u="sng" dirty="0" smtClean="0"/>
              <a:t>Jednomyslnost (souhlas všech)</a:t>
            </a:r>
            <a:r>
              <a:rPr lang="cs-CZ" sz="2000" dirty="0" smtClean="0"/>
              <a:t> – zatížení a zrušení zatížení, omezení práv na dobu delších 10 let (§ 1132)</a:t>
            </a:r>
          </a:p>
          <a:p>
            <a:pPr algn="just">
              <a:buNone/>
            </a:pPr>
            <a:endParaRPr lang="cs-CZ" sz="2000"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a:blip r:embed="rId2" cstate="print">
            <a:duotone>
              <a:schemeClr val="accent1">
                <a:shade val="45000"/>
                <a:satMod val="135000"/>
              </a:schemeClr>
              <a:prstClr val="white"/>
            </a:duotone>
          </a:blip>
          <a:tile tx="0" ty="0" sx="100000" sy="100000" flip="none" algn="tl"/>
        </a:blip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Spoluvlastnictví</a:t>
            </a:r>
            <a:endParaRPr lang="cs-CZ" dirty="0"/>
          </a:p>
        </p:txBody>
      </p:sp>
      <p:sp>
        <p:nvSpPr>
          <p:cNvPr id="3" name="Zástupný symbol pro obsah 2"/>
          <p:cNvSpPr>
            <a:spLocks noGrp="1"/>
          </p:cNvSpPr>
          <p:nvPr>
            <p:ph idx="1"/>
          </p:nvPr>
        </p:nvSpPr>
        <p:spPr/>
        <p:txBody>
          <a:bodyPr>
            <a:normAutofit/>
          </a:bodyPr>
          <a:lstStyle/>
          <a:p>
            <a:pPr algn="ctr">
              <a:buNone/>
            </a:pPr>
            <a:r>
              <a:rPr lang="cs-CZ" sz="2000" b="1" dirty="0" smtClean="0"/>
              <a:t>Přídatné spoluvlastnictví</a:t>
            </a:r>
          </a:p>
          <a:p>
            <a:pPr algn="just">
              <a:buFontTx/>
              <a:buChar char="-"/>
            </a:pPr>
            <a:r>
              <a:rPr lang="cs-CZ" sz="2000" dirty="0" smtClean="0"/>
              <a:t>§ 1223  a </a:t>
            </a:r>
            <a:r>
              <a:rPr lang="cs-CZ" sz="2000" dirty="0" err="1" smtClean="0"/>
              <a:t>násl</a:t>
            </a:r>
            <a:r>
              <a:rPr lang="cs-CZ" sz="2000" dirty="0" smtClean="0"/>
              <a:t>.</a:t>
            </a:r>
          </a:p>
          <a:p>
            <a:pPr algn="just">
              <a:buFontTx/>
              <a:buChar char="-"/>
            </a:pPr>
            <a:endParaRPr lang="cs-CZ" sz="2000" dirty="0" smtClean="0"/>
          </a:p>
          <a:p>
            <a:pPr algn="ctr">
              <a:buNone/>
            </a:pPr>
            <a:r>
              <a:rPr lang="cs-CZ" sz="2000" i="1" dirty="0" smtClean="0"/>
              <a:t>§ 1223</a:t>
            </a:r>
          </a:p>
          <a:p>
            <a:pPr marL="457200" indent="-457200" algn="just">
              <a:buNone/>
            </a:pPr>
            <a:r>
              <a:rPr lang="cs-CZ" sz="2000" i="1" dirty="0" smtClean="0"/>
              <a:t>(1)	Věc náležící společně několika vlastníkům samostatných věcí určených k takovému užívání, že tyto věci vytvářejí místně i účelem vymezený celek, a která slouží společnému účelu tak, že bez ní není užívání samostatných věcí dobře možné, je v přídatném spoluvlastnictví těchto vlastníků. Týká-li se přídatné spoluvlastnictví nemovité věci zapisované do veřejného seznamu, zapíše se do veřejného seznamu i přídatné spoluvlastnictví.</a:t>
            </a:r>
          </a:p>
          <a:p>
            <a:pPr algn="just">
              <a:buNone/>
            </a:pPr>
            <a:r>
              <a:rPr lang="cs-CZ" sz="2000" i="1" dirty="0" smtClean="0"/>
              <a:t>(2) 	Ustanovení o přídatném spoluvlastnictví se použijí přiměřeně i na zařízení pořízené nebo jinak nabyté vlastníky uvedenými v odstavci 1 společným nákladem tak, aby sloužilo jim všem.</a:t>
            </a:r>
          </a:p>
          <a:p>
            <a:pPr algn="just">
              <a:buFontTx/>
              <a:buChar char="-"/>
            </a:pPr>
            <a:endParaRPr lang="cs-CZ" sz="2000"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a:blip r:embed="rId2" cstate="print">
            <a:duotone>
              <a:schemeClr val="accent1">
                <a:shade val="45000"/>
                <a:satMod val="135000"/>
              </a:schemeClr>
              <a:prstClr val="white"/>
            </a:duotone>
          </a:blip>
          <a:tile tx="0" ty="0" sx="100000" sy="100000" flip="none" algn="tl"/>
        </a:blip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Spoluvlastnictví</a:t>
            </a:r>
            <a:endParaRPr lang="cs-CZ" dirty="0"/>
          </a:p>
        </p:txBody>
      </p:sp>
      <p:sp>
        <p:nvSpPr>
          <p:cNvPr id="3" name="Zástupný symbol pro obsah 2"/>
          <p:cNvSpPr>
            <a:spLocks noGrp="1"/>
          </p:cNvSpPr>
          <p:nvPr>
            <p:ph idx="1"/>
          </p:nvPr>
        </p:nvSpPr>
        <p:spPr/>
        <p:txBody>
          <a:bodyPr>
            <a:normAutofit/>
          </a:bodyPr>
          <a:lstStyle/>
          <a:p>
            <a:pPr algn="ctr">
              <a:buNone/>
            </a:pPr>
            <a:r>
              <a:rPr lang="cs-CZ" sz="2000" b="1" dirty="0" smtClean="0"/>
              <a:t>Přídatné spoluvlastnictví</a:t>
            </a:r>
          </a:p>
          <a:p>
            <a:pPr>
              <a:buFontTx/>
              <a:buChar char="-"/>
            </a:pPr>
            <a:r>
              <a:rPr lang="cs-CZ" sz="2000" dirty="0" smtClean="0"/>
              <a:t>§ 1226 – spoluvlastnické podíly </a:t>
            </a:r>
            <a:r>
              <a:rPr lang="cs-CZ" sz="2000" dirty="0" err="1" smtClean="0"/>
              <a:t>přednsotně</a:t>
            </a:r>
            <a:r>
              <a:rPr lang="cs-CZ" sz="2000" dirty="0" smtClean="0"/>
              <a:t> podle velikosti pozemků</a:t>
            </a:r>
          </a:p>
          <a:p>
            <a:pPr>
              <a:buFontTx/>
              <a:buChar char="-"/>
            </a:pPr>
            <a:r>
              <a:rPr lang="cs-CZ" sz="2000" dirty="0" smtClean="0"/>
              <a:t>§ 1230 – správce věci v přídatném spoluvlastnictví</a:t>
            </a:r>
          </a:p>
          <a:p>
            <a:pPr>
              <a:buFontTx/>
              <a:buChar char="-"/>
            </a:pPr>
            <a:r>
              <a:rPr lang="cs-CZ" sz="2000" dirty="0" smtClean="0"/>
              <a:t>§ 1232 – správcem i ten, kdo jako správce jedná, pokud ostatní neprotestují.</a:t>
            </a:r>
          </a:p>
          <a:p>
            <a:pPr>
              <a:buFontTx/>
              <a:buChar char="-"/>
            </a:pPr>
            <a:r>
              <a:rPr lang="cs-CZ" sz="2000" dirty="0" smtClean="0"/>
              <a:t>§ 1233 – 3 režimy odvolávání:</a:t>
            </a:r>
          </a:p>
          <a:p>
            <a:pPr>
              <a:buNone/>
            </a:pPr>
            <a:r>
              <a:rPr lang="cs-CZ" sz="2000" dirty="0" smtClean="0"/>
              <a:t>1/3 hlasů – z důležitého důvodu, s přivolením soudu</a:t>
            </a:r>
          </a:p>
          <a:p>
            <a:pPr>
              <a:buNone/>
            </a:pPr>
            <a:r>
              <a:rPr lang="cs-CZ" sz="2000" dirty="0" smtClean="0"/>
              <a:t>2/3 hlasů – byl-li správce jmenován soudem</a:t>
            </a:r>
          </a:p>
          <a:p>
            <a:pPr>
              <a:buNone/>
            </a:pPr>
            <a:r>
              <a:rPr lang="cs-CZ" sz="2000" dirty="0" smtClean="0"/>
              <a:t>Prostá většina – v ostatních případech. </a:t>
            </a:r>
            <a:endParaRPr lang="cs-CZ" sz="2000"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85000"/>
            <a:lum/>
          </a:blip>
          <a:srcRect/>
          <a:stretch>
            <a:fillRect/>
          </a:stretch>
        </a:blip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t>Naplavenina a strž</a:t>
            </a:r>
            <a:endParaRPr lang="cs-CZ" b="1" dirty="0"/>
          </a:p>
        </p:txBody>
      </p:sp>
      <p:sp>
        <p:nvSpPr>
          <p:cNvPr id="3" name="Zástupný symbol pro obsah 2"/>
          <p:cNvSpPr>
            <a:spLocks noGrp="1"/>
          </p:cNvSpPr>
          <p:nvPr>
            <p:ph idx="1"/>
          </p:nvPr>
        </p:nvSpPr>
        <p:spPr/>
        <p:txBody>
          <a:bodyPr/>
          <a:lstStyle/>
          <a:p>
            <a:pPr>
              <a:buNone/>
            </a:pPr>
            <a:r>
              <a:rPr lang="cs-CZ" dirty="0" smtClean="0"/>
              <a:t> </a:t>
            </a:r>
            <a:endParaRPr lang="cs-CZ" dirty="0"/>
          </a:p>
        </p:txBody>
      </p:sp>
      <p:pic>
        <p:nvPicPr>
          <p:cNvPr id="8194" name="Picture 2"/>
          <p:cNvPicPr>
            <a:picLocks noChangeAspect="1" noChangeArrowheads="1"/>
          </p:cNvPicPr>
          <p:nvPr/>
        </p:nvPicPr>
        <p:blipFill>
          <a:blip r:embed="rId3" cstate="print"/>
          <a:srcRect/>
          <a:stretch>
            <a:fillRect/>
          </a:stretch>
        </p:blipFill>
        <p:spPr bwMode="auto">
          <a:xfrm>
            <a:off x="0" y="2625329"/>
            <a:ext cx="9144000" cy="423267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a:blip r:embed="rId2" cstate="print">
            <a:duotone>
              <a:schemeClr val="accent1">
                <a:shade val="45000"/>
                <a:satMod val="135000"/>
              </a:schemeClr>
              <a:prstClr val="white"/>
            </a:duotone>
          </a:blip>
          <a:tile tx="0" ty="0" sx="100000" sy="100000" flip="none" algn="tl"/>
        </a:blip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Naplavenina a strž</a:t>
            </a:r>
            <a:endParaRPr lang="cs-CZ" dirty="0"/>
          </a:p>
        </p:txBody>
      </p:sp>
      <p:sp>
        <p:nvSpPr>
          <p:cNvPr id="3" name="Zástupný symbol pro obsah 2"/>
          <p:cNvSpPr>
            <a:spLocks noGrp="1"/>
          </p:cNvSpPr>
          <p:nvPr>
            <p:ph idx="1"/>
          </p:nvPr>
        </p:nvSpPr>
        <p:spPr/>
        <p:txBody>
          <a:bodyPr>
            <a:normAutofit/>
          </a:bodyPr>
          <a:lstStyle/>
          <a:p>
            <a:pPr>
              <a:buFontTx/>
              <a:buChar char="-"/>
            </a:pPr>
            <a:r>
              <a:rPr lang="cs-CZ" sz="2000" dirty="0" smtClean="0"/>
              <a:t>podle OZ jde o přirozený přírůstek pozemku</a:t>
            </a:r>
          </a:p>
          <a:p>
            <a:pPr>
              <a:buFontTx/>
              <a:buChar char="-"/>
            </a:pPr>
            <a:endParaRPr lang="cs-CZ" sz="2000" dirty="0" smtClean="0"/>
          </a:p>
          <a:p>
            <a:pPr algn="ctr">
              <a:buNone/>
            </a:pPr>
            <a:r>
              <a:rPr lang="cs-CZ" sz="2000" i="1" dirty="0" smtClean="0"/>
              <a:t>§ 1068</a:t>
            </a:r>
          </a:p>
          <a:p>
            <a:pPr>
              <a:buNone/>
            </a:pPr>
            <a:r>
              <a:rPr lang="cs-CZ" sz="2000" i="1" dirty="0" smtClean="0"/>
              <a:t>	Zemina naplavená poznenáhla na břeh náleží vlastníkovi pobřežního pozemku. To platí i o přírůstcích vzniklých působením větru nebo jiných přírodních sil.</a:t>
            </a:r>
          </a:p>
          <a:p>
            <a:pPr>
              <a:buNone/>
            </a:pPr>
            <a:r>
              <a:rPr lang="cs-CZ" sz="2000" i="1" dirty="0" smtClean="0"/>
              <a:t> </a:t>
            </a:r>
          </a:p>
          <a:p>
            <a:pPr algn="ctr">
              <a:buNone/>
            </a:pPr>
            <a:r>
              <a:rPr lang="cs-CZ" sz="2000" i="1" dirty="0" smtClean="0"/>
              <a:t>§ 1069</a:t>
            </a:r>
          </a:p>
          <a:p>
            <a:pPr>
              <a:buNone/>
            </a:pPr>
            <a:r>
              <a:rPr lang="cs-CZ" sz="2000" i="1" dirty="0" smtClean="0"/>
              <a:t>	Velká a rozeznatelná část pozemku, kterou vodní tok odplaví k jinému břehu, se stává součástí pobřežního pozemku, pokud původní vlastník k odplavenému pozemku neuplatní své právo po dobu jednoho roku.</a:t>
            </a:r>
          </a:p>
          <a:p>
            <a:pPr>
              <a:buNone/>
            </a:pPr>
            <a:endParaRPr lang="cs-CZ" sz="2000"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a:blip r:embed="rId2" cstate="print">
            <a:duotone>
              <a:schemeClr val="accent1">
                <a:shade val="45000"/>
                <a:satMod val="135000"/>
              </a:schemeClr>
              <a:prstClr val="white"/>
            </a:duotone>
          </a:blip>
          <a:tile tx="0" ty="0" sx="100000" sy="100000" flip="none" algn="tl"/>
        </a:blip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Naplavenina a strž</a:t>
            </a:r>
            <a:endParaRPr lang="cs-CZ" dirty="0"/>
          </a:p>
        </p:txBody>
      </p:sp>
      <p:sp>
        <p:nvSpPr>
          <p:cNvPr id="3" name="Zástupný symbol pro obsah 2"/>
          <p:cNvSpPr>
            <a:spLocks noGrp="1"/>
          </p:cNvSpPr>
          <p:nvPr>
            <p:ph idx="1"/>
          </p:nvPr>
        </p:nvSpPr>
        <p:spPr/>
        <p:txBody>
          <a:bodyPr>
            <a:normAutofit/>
          </a:bodyPr>
          <a:lstStyle/>
          <a:p>
            <a:pPr algn="ctr">
              <a:buNone/>
            </a:pPr>
            <a:r>
              <a:rPr lang="cs-CZ" sz="2000" i="1" dirty="0" smtClean="0"/>
              <a:t>§ 1070 </a:t>
            </a:r>
          </a:p>
          <a:p>
            <a:pPr>
              <a:buNone/>
            </a:pPr>
            <a:r>
              <a:rPr lang="cs-CZ" sz="2000" i="1" dirty="0" smtClean="0"/>
              <a:t>(1) Oddělí-li vodní tok od pozemku jeho část jako ostrov, je vlastník původního pozemku vlastníkem ostrova.</a:t>
            </a:r>
          </a:p>
          <a:p>
            <a:pPr>
              <a:buNone/>
            </a:pPr>
            <a:r>
              <a:rPr lang="cs-CZ" sz="2000" i="1" dirty="0" smtClean="0"/>
              <a:t>(2) V ostatních případech náleží ostrov vlastníku vodního koryta.</a:t>
            </a:r>
          </a:p>
          <a:p>
            <a:pPr>
              <a:buNone/>
            </a:pPr>
            <a:r>
              <a:rPr lang="cs-CZ" sz="2000" i="1" dirty="0" smtClean="0"/>
              <a:t> </a:t>
            </a:r>
          </a:p>
          <a:p>
            <a:pPr algn="ctr">
              <a:buNone/>
            </a:pPr>
            <a:r>
              <a:rPr lang="cs-CZ" sz="2000" i="1" dirty="0" smtClean="0"/>
              <a:t>§ 1071 </a:t>
            </a:r>
          </a:p>
          <a:p>
            <a:pPr>
              <a:buNone/>
            </a:pPr>
            <a:r>
              <a:rPr lang="cs-CZ" sz="2000" i="1" dirty="0" smtClean="0"/>
              <a:t>	Vodní koryto vzniklé strží nebo v důsledku vzniku ostrova se stává vlastnictvím vlastníka původního koryta.</a:t>
            </a:r>
          </a:p>
          <a:p>
            <a:endParaRPr lang="cs-CZ" dirty="0" smtClean="0"/>
          </a:p>
          <a:p>
            <a:pPr>
              <a:buNone/>
            </a:pPr>
            <a:endParaRPr lang="cs-CZ"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a:blip r:embed="rId2" cstate="print">
            <a:duotone>
              <a:schemeClr val="accent1">
                <a:shade val="45000"/>
                <a:satMod val="135000"/>
              </a:schemeClr>
              <a:prstClr val="white"/>
            </a:duotone>
          </a:blip>
          <a:tile tx="0" ty="0" sx="100000" sy="100000" flip="none" algn="tl"/>
        </a:blip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Naplavenina a strž</a:t>
            </a:r>
            <a:endParaRPr lang="cs-CZ" dirty="0"/>
          </a:p>
        </p:txBody>
      </p:sp>
      <p:sp>
        <p:nvSpPr>
          <p:cNvPr id="3" name="Zástupný symbol pro obsah 2"/>
          <p:cNvSpPr>
            <a:spLocks noGrp="1"/>
          </p:cNvSpPr>
          <p:nvPr>
            <p:ph idx="1"/>
          </p:nvPr>
        </p:nvSpPr>
        <p:spPr/>
        <p:txBody>
          <a:bodyPr>
            <a:normAutofit fontScale="55000" lnSpcReduction="20000"/>
          </a:bodyPr>
          <a:lstStyle/>
          <a:p>
            <a:pPr algn="ctr">
              <a:buNone/>
            </a:pPr>
            <a:r>
              <a:rPr lang="cs-CZ" i="1" dirty="0" smtClean="0"/>
              <a:t>§ 45 vodního zákona</a:t>
            </a:r>
          </a:p>
          <a:p>
            <a:pPr algn="ctr">
              <a:buNone/>
            </a:pPr>
            <a:r>
              <a:rPr lang="cs-CZ" i="1" dirty="0" smtClean="0"/>
              <a:t>Změny koryta vodního toku </a:t>
            </a:r>
          </a:p>
          <a:p>
            <a:pPr>
              <a:buNone/>
            </a:pPr>
            <a:r>
              <a:rPr lang="cs-CZ" i="1" dirty="0" smtClean="0"/>
              <a:t>(1) Opustí-li vodní tok vlivem přírodních sil při povodni své přirozené koryto a vznikne-li tím koryto nové, mohou vlastníci pozemků, správce vodního toku, jakož i oprávnění k nakládání s vodami, kteří jsou dotčeni novým stavem, žádat jednotlivě nebo společně vodoprávní úřad o povolení vrátit vodní tok na svůj náklad do původního koryta. Stát může žadatelům, kteří obdrží povolení, na obnovu koryta vodního toku po povodni přispět (§ 102).</a:t>
            </a:r>
          </a:p>
          <a:p>
            <a:pPr>
              <a:buNone/>
            </a:pPr>
            <a:r>
              <a:rPr lang="cs-CZ" i="1" dirty="0" smtClean="0"/>
              <a:t>(2) Neobnoví-li se původní stav, stát vykoupí pozemek původního nebo nového koryta vodního toku, jestliže mu tento pozemek vlastník dotčeného pozemku nabídne. Toto neplatí pro dotčené pozemky ve vlastnictví obcí.</a:t>
            </a:r>
          </a:p>
          <a:p>
            <a:pPr>
              <a:buNone/>
            </a:pPr>
            <a:r>
              <a:rPr lang="cs-CZ" i="1" dirty="0" smtClean="0"/>
              <a:t>(3) Neobnoví-li se původní stav z důvodu, že vodoprávní úřad obnovu ve veřejném zájmu nepovolí, platí pro vlastníky dotčených pozemků možnost odškodnění podle odstavce 2 a ostatním oprávněným k nakládání s vodami, dotčeným tímto rozhodnutím, náleží přiměřená náhrada.</a:t>
            </a:r>
          </a:p>
          <a:p>
            <a:pPr>
              <a:buNone/>
            </a:pPr>
            <a:r>
              <a:rPr lang="cs-CZ" i="1" dirty="0" smtClean="0"/>
              <a:t>(4) Právo na obnovu a odškodnění zaniká po třech letech od roku, v němž došlo ke změně.</a:t>
            </a:r>
          </a:p>
          <a:p>
            <a:pPr>
              <a:buNone/>
            </a:pPr>
            <a:endParaRPr lang="cs-CZ"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85000"/>
            <a:lum/>
          </a:blip>
          <a:srcRect/>
          <a:stretch>
            <a:fillRect/>
          </a:stretch>
        </a:blip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t>Opuštění věci</a:t>
            </a:r>
            <a:endParaRPr lang="cs-CZ" b="1" dirty="0"/>
          </a:p>
        </p:txBody>
      </p:sp>
      <p:sp>
        <p:nvSpPr>
          <p:cNvPr id="3" name="Zástupný symbol pro obsah 2"/>
          <p:cNvSpPr>
            <a:spLocks noGrp="1"/>
          </p:cNvSpPr>
          <p:nvPr>
            <p:ph idx="1"/>
          </p:nvPr>
        </p:nvSpPr>
        <p:spPr/>
        <p:txBody>
          <a:bodyPr/>
          <a:lstStyle/>
          <a:p>
            <a:pPr>
              <a:buNone/>
            </a:pPr>
            <a:endParaRPr lang="cs-CZ" dirty="0" smtClean="0"/>
          </a:p>
          <a:p>
            <a:pPr>
              <a:buNone/>
            </a:pPr>
            <a:r>
              <a:rPr lang="cs-CZ" dirty="0" smtClean="0"/>
              <a:t> </a:t>
            </a:r>
            <a:endParaRPr lang="cs-CZ" dirty="0"/>
          </a:p>
        </p:txBody>
      </p:sp>
      <p:pic>
        <p:nvPicPr>
          <p:cNvPr id="1026" name="Picture 2"/>
          <p:cNvPicPr>
            <a:picLocks noChangeAspect="1" noChangeArrowheads="1"/>
          </p:cNvPicPr>
          <p:nvPr/>
        </p:nvPicPr>
        <p:blipFill>
          <a:blip r:embed="rId3" cstate="print"/>
          <a:srcRect/>
          <a:stretch>
            <a:fillRect/>
          </a:stretch>
        </p:blipFill>
        <p:spPr bwMode="auto">
          <a:xfrm>
            <a:off x="2411760" y="2996952"/>
            <a:ext cx="4324350" cy="3238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cstate="print">
            <a:duotone>
              <a:schemeClr val="accent1">
                <a:shade val="45000"/>
                <a:satMod val="135000"/>
              </a:schemeClr>
              <a:prstClr val="white"/>
            </a:duotone>
          </a:blip>
          <a:tile tx="0" ty="0" sx="100000" sy="100000" flip="none" algn="tl"/>
        </a:blip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Základní ideje a zásady</a:t>
            </a:r>
            <a:endParaRPr lang="cs-CZ" dirty="0"/>
          </a:p>
        </p:txBody>
      </p:sp>
      <p:sp>
        <p:nvSpPr>
          <p:cNvPr id="3" name="Zástupný symbol pro obsah 2"/>
          <p:cNvSpPr>
            <a:spLocks noGrp="1"/>
          </p:cNvSpPr>
          <p:nvPr>
            <p:ph idx="1"/>
          </p:nvPr>
        </p:nvSpPr>
        <p:spPr/>
        <p:txBody>
          <a:bodyPr>
            <a:normAutofit fontScale="77500" lnSpcReduction="20000"/>
          </a:bodyPr>
          <a:lstStyle/>
          <a:p>
            <a:pPr algn="ctr">
              <a:buNone/>
            </a:pPr>
            <a:r>
              <a:rPr lang="cs-CZ" sz="2900" i="1" dirty="0" smtClean="0"/>
              <a:t>§ 2 </a:t>
            </a:r>
            <a:endParaRPr lang="cs-CZ" sz="2900" dirty="0" smtClean="0"/>
          </a:p>
          <a:p>
            <a:pPr algn="just">
              <a:buNone/>
            </a:pPr>
            <a:r>
              <a:rPr lang="cs-CZ" sz="2900" i="1" dirty="0" smtClean="0"/>
              <a:t>(1) Každé ustanovení soukromého práva lze vykládat jenom ve shodě s Listinou základních práv a svobod a ústavním pořádkem vůbec, se zásadami, na nichž spočívá tento zákon, jakož i s trvalým zřetelem k hodnotám, které se tím chrání. Rozejde-li se výklad jednotlivého ustanovení pouze podle jeho slov s tímto příkazem, musí mu ustoupit.</a:t>
            </a:r>
            <a:endParaRPr lang="cs-CZ" sz="2900" dirty="0" smtClean="0"/>
          </a:p>
          <a:p>
            <a:pPr algn="just">
              <a:buNone/>
            </a:pPr>
            <a:r>
              <a:rPr lang="cs-CZ" sz="2900" i="1" dirty="0" smtClean="0"/>
              <a:t>(2) Zákonnému ustanovení nelze přikládat jiný význam, než jaký plyne z vlastního smyslu slov v jejich vzájemné souvislosti a z jasného úmyslu zákonodárce; nikdo se však nesmí dovolávat slov právního předpisu proti jeho smyslu.</a:t>
            </a:r>
            <a:endParaRPr lang="cs-CZ" sz="2900" dirty="0" smtClean="0"/>
          </a:p>
          <a:p>
            <a:pPr algn="just">
              <a:buNone/>
            </a:pPr>
            <a:r>
              <a:rPr lang="cs-CZ" sz="2900" i="1" dirty="0" smtClean="0"/>
              <a:t>(3) Výklad a použití právního předpisu nesmí být v rozporu s dobrými mravy a nesmí vést ke krutosti nebo bezohlednosti urážející obyčejné lidské cítění.</a:t>
            </a:r>
            <a:endParaRPr lang="cs-CZ" sz="2900" dirty="0" smtClean="0"/>
          </a:p>
          <a:p>
            <a:pPr>
              <a:buNone/>
            </a:pPr>
            <a:endParaRPr lang="cs-CZ"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a:blip r:embed="rId2" cstate="print">
            <a:duotone>
              <a:schemeClr val="accent1">
                <a:shade val="45000"/>
                <a:satMod val="135000"/>
              </a:schemeClr>
              <a:prstClr val="white"/>
            </a:duotone>
          </a:blip>
          <a:tile tx="0" ty="0" sx="100000" sy="100000" flip="none" algn="tl"/>
        </a:blip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Opuštění věci</a:t>
            </a:r>
            <a:endParaRPr lang="cs-CZ" dirty="0"/>
          </a:p>
        </p:txBody>
      </p:sp>
      <p:sp>
        <p:nvSpPr>
          <p:cNvPr id="3" name="Zástupný symbol pro obsah 2"/>
          <p:cNvSpPr>
            <a:spLocks noGrp="1"/>
          </p:cNvSpPr>
          <p:nvPr>
            <p:ph idx="1"/>
          </p:nvPr>
        </p:nvSpPr>
        <p:spPr/>
        <p:txBody>
          <a:bodyPr>
            <a:normAutofit/>
          </a:bodyPr>
          <a:lstStyle/>
          <a:p>
            <a:pPr>
              <a:buNone/>
            </a:pPr>
            <a:r>
              <a:rPr lang="cs-CZ" sz="2000" dirty="0" err="1" smtClean="0"/>
              <a:t>Ius</a:t>
            </a:r>
            <a:r>
              <a:rPr lang="cs-CZ" sz="2000" dirty="0" smtClean="0"/>
              <a:t> </a:t>
            </a:r>
            <a:r>
              <a:rPr lang="cs-CZ" sz="2000" dirty="0" err="1" smtClean="0"/>
              <a:t>dereliquendi</a:t>
            </a:r>
            <a:r>
              <a:rPr lang="cs-CZ" sz="2000" dirty="0" smtClean="0"/>
              <a:t> – jedna z podstatných součástí vlastnického práva</a:t>
            </a:r>
          </a:p>
          <a:p>
            <a:pPr>
              <a:buNone/>
            </a:pPr>
            <a:endParaRPr lang="cs-CZ" sz="2000" dirty="0" smtClean="0"/>
          </a:p>
          <a:p>
            <a:pPr algn="ctr">
              <a:buNone/>
            </a:pPr>
            <a:r>
              <a:rPr lang="cs-CZ" sz="2000" i="1" dirty="0" smtClean="0"/>
              <a:t>§ 1045</a:t>
            </a:r>
          </a:p>
          <a:p>
            <a:pPr marL="357188" indent="-357188" algn="just">
              <a:buAutoNum type="arabicParenBoth"/>
            </a:pPr>
            <a:r>
              <a:rPr lang="cs-CZ" sz="2000" i="1" dirty="0" smtClean="0"/>
              <a:t>Věc, která nikomu nepatří, si každý může přivlastnit, nebrání-li tomu zákon nebo právo jiného na přivlastnění věci. Movitá věc, kterou vlastník opustil, protože ji nechce jako svou držet, nikomu nepatří.</a:t>
            </a:r>
          </a:p>
          <a:p>
            <a:pPr marL="357188" indent="-357188">
              <a:buAutoNum type="arabicParenBoth" startAt="2"/>
            </a:pPr>
            <a:r>
              <a:rPr lang="cs-CZ" sz="2000" i="1" dirty="0" smtClean="0"/>
              <a:t>Opuštěná nemovitá věc připadá do vlastnictví státu.</a:t>
            </a:r>
          </a:p>
          <a:p>
            <a:pPr marL="457200" indent="-457200">
              <a:buAutoNum type="arabicParenBoth" startAt="2"/>
            </a:pPr>
            <a:endParaRPr lang="cs-CZ" sz="2000" i="1" dirty="0" smtClean="0"/>
          </a:p>
          <a:p>
            <a:pPr marL="457200" indent="-457200">
              <a:buNone/>
            </a:pPr>
            <a:endParaRPr lang="cs-CZ" sz="2000" i="1" dirty="0" smtClean="0"/>
          </a:p>
          <a:p>
            <a:pPr marL="457200" indent="-457200">
              <a:buNone/>
            </a:pPr>
            <a:r>
              <a:rPr lang="cs-CZ" sz="2000" dirty="0" smtClean="0"/>
              <a:t>§ 1046 až 1049 se týkají zvířat…</a:t>
            </a:r>
          </a:p>
          <a:p>
            <a:pPr marL="457200" indent="-457200">
              <a:buNone/>
            </a:pPr>
            <a:endParaRPr lang="cs-CZ" sz="2000" i="1" dirty="0" smtClean="0"/>
          </a:p>
          <a:p>
            <a:pPr>
              <a:buNone/>
            </a:pPr>
            <a:endParaRPr lang="cs-CZ" sz="2000"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a:blip r:embed="rId2" cstate="print">
            <a:duotone>
              <a:schemeClr val="accent1">
                <a:shade val="45000"/>
                <a:satMod val="135000"/>
              </a:schemeClr>
              <a:prstClr val="white"/>
            </a:duotone>
          </a:blip>
          <a:tile tx="0" ty="0" sx="100000" sy="100000" flip="none" algn="tl"/>
        </a:blip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Opuštění věci</a:t>
            </a:r>
            <a:endParaRPr lang="cs-CZ" dirty="0"/>
          </a:p>
        </p:txBody>
      </p:sp>
      <p:sp>
        <p:nvSpPr>
          <p:cNvPr id="3" name="Zástupný symbol pro obsah 2"/>
          <p:cNvSpPr>
            <a:spLocks noGrp="1"/>
          </p:cNvSpPr>
          <p:nvPr>
            <p:ph idx="1"/>
          </p:nvPr>
        </p:nvSpPr>
        <p:spPr/>
        <p:txBody>
          <a:bodyPr>
            <a:normAutofit/>
          </a:bodyPr>
          <a:lstStyle/>
          <a:p>
            <a:pPr algn="ctr">
              <a:buNone/>
            </a:pPr>
            <a:r>
              <a:rPr lang="cs-CZ" sz="2000" i="1" dirty="0" smtClean="0"/>
              <a:t>§ 1050</a:t>
            </a:r>
          </a:p>
          <a:p>
            <a:pPr marL="357188" indent="-357188">
              <a:buAutoNum type="arabicParenBoth"/>
            </a:pPr>
            <a:r>
              <a:rPr lang="cs-CZ" sz="2000" i="1" dirty="0" smtClean="0"/>
              <a:t>Nevykonává-li vlastník vlastnické právo k movité věci po dobu tří let, má se za to, že ji opustil. Byla-li movitá věc, která pro vlastníka měla zřejmě jen nepatrnou hodnotu, zanechána na místě přístupném veřejnosti, považuje se za opuštěnou bez dalšího.</a:t>
            </a:r>
          </a:p>
          <a:p>
            <a:pPr marL="357188" indent="-357188">
              <a:buAutoNum type="arabicParenBoth" startAt="2"/>
            </a:pPr>
            <a:r>
              <a:rPr lang="cs-CZ" sz="2000" i="1" dirty="0" smtClean="0"/>
              <a:t>Nevykonává-li vlastník vlastnické právo k nemovité věci po dobu deseti let, má se za to, že ji opustil.</a:t>
            </a:r>
          </a:p>
          <a:p>
            <a:pPr marL="457200" indent="-457200">
              <a:buAutoNum type="arabicParenBoth" startAt="2"/>
            </a:pPr>
            <a:endParaRPr lang="cs-CZ" sz="2000" i="1" dirty="0" smtClean="0"/>
          </a:p>
          <a:p>
            <a:pPr marL="457200" indent="-457200">
              <a:buNone/>
            </a:pPr>
            <a:endParaRPr lang="cs-CZ" sz="2000" i="1" dirty="0" smtClean="0"/>
          </a:p>
          <a:p>
            <a:pPr marL="457200" indent="-457200">
              <a:buNone/>
            </a:pPr>
            <a:r>
              <a:rPr lang="cs-CZ" sz="2000" dirty="0" smtClean="0"/>
              <a:t>Opustit věc lze i výslovně, u nemovitostí musí být učiněno písemně.</a:t>
            </a:r>
          </a:p>
          <a:p>
            <a:pPr>
              <a:buNone/>
            </a:pPr>
            <a:endParaRPr lang="cs-CZ" sz="2000"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75000"/>
            <a:duotone>
              <a:prstClr val="black"/>
              <a:schemeClr val="accent2">
                <a:tint val="45000"/>
                <a:satMod val="400000"/>
              </a:schemeClr>
            </a:duotone>
            <a:lum/>
          </a:blip>
          <a:srcRect/>
          <a:tile tx="0" ty="0" sx="100000" sy="100000" flip="none" algn="tl"/>
        </a:blip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Opuštění věci - problémy</a:t>
            </a:r>
            <a:endParaRPr lang="cs-CZ" dirty="0"/>
          </a:p>
        </p:txBody>
      </p:sp>
      <p:sp>
        <p:nvSpPr>
          <p:cNvPr id="3" name="Zástupný symbol pro obsah 2"/>
          <p:cNvSpPr>
            <a:spLocks noGrp="1"/>
          </p:cNvSpPr>
          <p:nvPr>
            <p:ph idx="1"/>
          </p:nvPr>
        </p:nvSpPr>
        <p:spPr/>
        <p:txBody>
          <a:bodyPr>
            <a:normAutofit/>
          </a:bodyPr>
          <a:lstStyle/>
          <a:p>
            <a:pPr algn="ctr">
              <a:buNone/>
            </a:pPr>
            <a:r>
              <a:rPr lang="cs-CZ" sz="2000" b="1" dirty="0" smtClean="0"/>
              <a:t>Opuštění věci negativní hodnoty</a:t>
            </a:r>
          </a:p>
          <a:p>
            <a:pPr algn="just">
              <a:buFontTx/>
              <a:buChar char="-"/>
            </a:pPr>
            <a:r>
              <a:rPr lang="cs-CZ" sz="2000" dirty="0" smtClean="0"/>
              <a:t>ekologicky zatížené nemovitosti</a:t>
            </a:r>
          </a:p>
          <a:p>
            <a:pPr algn="just">
              <a:buFontTx/>
              <a:buChar char="-"/>
            </a:pPr>
            <a:r>
              <a:rPr lang="cs-CZ" sz="2000" dirty="0" smtClean="0"/>
              <a:t>neudržovaná vodní díla</a:t>
            </a:r>
          </a:p>
          <a:p>
            <a:pPr algn="just">
              <a:buNone/>
            </a:pPr>
            <a:endParaRPr lang="cs-CZ" sz="2000" dirty="0" smtClean="0"/>
          </a:p>
          <a:p>
            <a:pPr algn="just">
              <a:buNone/>
            </a:pPr>
            <a:r>
              <a:rPr lang="cs-CZ" sz="2000" b="1" dirty="0" smtClean="0"/>
              <a:t>Řešení</a:t>
            </a:r>
            <a:r>
              <a:rPr lang="cs-CZ" sz="2000" dirty="0" smtClean="0"/>
              <a:t> – otázka budoucí soudní praxe</a:t>
            </a:r>
          </a:p>
          <a:p>
            <a:pPr algn="just">
              <a:buNone/>
            </a:pPr>
            <a:r>
              <a:rPr lang="cs-CZ" sz="2000" dirty="0" smtClean="0"/>
              <a:t>Nebrání uplatnění veřejnoprávních sankcí – zde je v souladu se smyslem a účelem OZ uplatnit doslova § 1 odst. 1 věta druhá.</a:t>
            </a:r>
          </a:p>
          <a:p>
            <a:pPr algn="just">
              <a:buNone/>
            </a:pPr>
            <a:r>
              <a:rPr lang="cs-CZ" sz="2000" dirty="0" smtClean="0"/>
              <a:t>Jedná se o přitěžující okolnost – zneužití práva.</a:t>
            </a:r>
          </a:p>
          <a:p>
            <a:pPr algn="just">
              <a:buNone/>
            </a:pPr>
            <a:r>
              <a:rPr lang="cs-CZ" sz="2000" dirty="0" smtClean="0"/>
              <a:t>Z protiprávního jednání či stavu právo nevzniká</a:t>
            </a:r>
          </a:p>
          <a:p>
            <a:pPr algn="just">
              <a:buNone/>
            </a:pPr>
            <a:r>
              <a:rPr lang="cs-CZ" sz="2000" dirty="0" smtClean="0"/>
              <a:t>Nelze opustit část věci.</a:t>
            </a:r>
            <a:endParaRPr lang="cs-CZ" sz="2000"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85000"/>
            <a:lum/>
          </a:blip>
          <a:srcRect/>
          <a:stretch>
            <a:fillRect/>
          </a:stretch>
        </a:blip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t>Aktuální problémy</a:t>
            </a:r>
            <a:endParaRPr lang="cs-CZ" b="1" dirty="0"/>
          </a:p>
        </p:txBody>
      </p:sp>
      <p:sp>
        <p:nvSpPr>
          <p:cNvPr id="3" name="Zástupný symbol pro obsah 2"/>
          <p:cNvSpPr>
            <a:spLocks noGrp="1"/>
          </p:cNvSpPr>
          <p:nvPr>
            <p:ph idx="1"/>
          </p:nvPr>
        </p:nvSpPr>
        <p:spPr/>
        <p:txBody>
          <a:bodyPr/>
          <a:lstStyle/>
          <a:p>
            <a:pPr>
              <a:buNone/>
            </a:pPr>
            <a:r>
              <a:rPr lang="cs-CZ" dirty="0" smtClean="0"/>
              <a:t> </a:t>
            </a:r>
            <a:endParaRPr lang="cs-CZ" dirty="0"/>
          </a:p>
        </p:txBody>
      </p:sp>
      <p:pic>
        <p:nvPicPr>
          <p:cNvPr id="2050" name="Picture 2"/>
          <p:cNvPicPr>
            <a:picLocks noChangeAspect="1" noChangeArrowheads="1"/>
          </p:cNvPicPr>
          <p:nvPr/>
        </p:nvPicPr>
        <p:blipFill>
          <a:blip r:embed="rId3" cstate="print"/>
          <a:srcRect/>
          <a:stretch>
            <a:fillRect/>
          </a:stretch>
        </p:blipFill>
        <p:spPr bwMode="auto">
          <a:xfrm>
            <a:off x="1691680" y="2420888"/>
            <a:ext cx="5715000" cy="3810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500" fill="hold"/>
                                        <p:tgtEl>
                                          <p:spTgt spid="2050"/>
                                        </p:tgtEl>
                                        <p:attrNameLst>
                                          <p:attrName>ppt_x</p:attrName>
                                        </p:attrNameLst>
                                      </p:cBhvr>
                                      <p:tavLst>
                                        <p:tav tm="0">
                                          <p:val>
                                            <p:strVal val="#ppt_x"/>
                                          </p:val>
                                        </p:tav>
                                        <p:tav tm="100000">
                                          <p:val>
                                            <p:strVal val="#ppt_x"/>
                                          </p:val>
                                        </p:tav>
                                      </p:tavLst>
                                    </p:anim>
                                    <p:anim calcmode="lin" valueType="num">
                                      <p:cBhvr additive="base">
                                        <p:cTn id="8"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75000"/>
            <a:duotone>
              <a:prstClr val="black"/>
              <a:schemeClr val="accent2">
                <a:tint val="45000"/>
                <a:satMod val="400000"/>
              </a:schemeClr>
            </a:duotone>
            <a:lum/>
          </a:blip>
          <a:srcRect/>
          <a:tile tx="0" ty="0" sx="100000" sy="100000" flip="none" algn="tl"/>
        </a:blip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Co je rybník?</a:t>
            </a:r>
            <a:endParaRPr lang="cs-CZ" dirty="0"/>
          </a:p>
        </p:txBody>
      </p:sp>
      <p:sp>
        <p:nvSpPr>
          <p:cNvPr id="3" name="Zástupný symbol pro obsah 2"/>
          <p:cNvSpPr>
            <a:spLocks noGrp="1"/>
          </p:cNvSpPr>
          <p:nvPr>
            <p:ph idx="1"/>
          </p:nvPr>
        </p:nvSpPr>
        <p:spPr/>
        <p:txBody>
          <a:bodyPr>
            <a:normAutofit/>
          </a:bodyPr>
          <a:lstStyle/>
          <a:p>
            <a:pPr indent="14288" algn="just">
              <a:buNone/>
            </a:pPr>
            <a:r>
              <a:rPr lang="cs-CZ" sz="2000" dirty="0" smtClean="0"/>
              <a:t>Zákon o rybářství, § 2 písm. c): „</a:t>
            </a:r>
            <a:r>
              <a:rPr lang="cs-CZ" sz="2000" i="1" dirty="0" smtClean="0"/>
              <a:t>rybníkem vodní dílo, které je vodní nádrží určenou především k chovu ryb, ve kterém lze regulovat vodní hladinu, včetně možnosti jeho vypouštění a </a:t>
            </a:r>
            <a:r>
              <a:rPr lang="cs-CZ" sz="2000" i="1" dirty="0" err="1" smtClean="0"/>
              <a:t>slovení</a:t>
            </a:r>
            <a:r>
              <a:rPr lang="cs-CZ" sz="2000" i="1" dirty="0" smtClean="0"/>
              <a:t>; rybník je tvořen hrází, nádrží a dalšími technickými zařízeními,</a:t>
            </a:r>
            <a:r>
              <a:rPr lang="cs-CZ" sz="2000" dirty="0" smtClean="0"/>
              <a:t>“.</a:t>
            </a:r>
          </a:p>
          <a:p>
            <a:pPr indent="14288">
              <a:buNone/>
            </a:pPr>
            <a:endParaRPr lang="cs-CZ" sz="2000" dirty="0" smtClean="0"/>
          </a:p>
          <a:p>
            <a:pPr indent="14288" algn="just">
              <a:buNone/>
            </a:pPr>
            <a:r>
              <a:rPr lang="cs-CZ" sz="2000" dirty="0" smtClean="0"/>
              <a:t>KS Brno </a:t>
            </a:r>
            <a:r>
              <a:rPr lang="cs-CZ" sz="2000" dirty="0" err="1" smtClean="0"/>
              <a:t>sp.zn</a:t>
            </a:r>
            <a:r>
              <a:rPr lang="cs-CZ" sz="2000" dirty="0" smtClean="0"/>
              <a:t>. 29 A 17/2015-44 ze dne 20.1.2017: „není-li jinak prokázáno, že vodní nádrž slouží především k chovu ryb, rozhoduje, zda je chov ryb uveden na prvním místě v povolení k nakládání s vodami nebo v manipulačním řádu“.</a:t>
            </a:r>
          </a:p>
          <a:p>
            <a:pPr indent="14288" algn="just">
              <a:buNone/>
            </a:pPr>
            <a:endParaRPr lang="cs-CZ" sz="2000" dirty="0" smtClean="0"/>
          </a:p>
          <a:p>
            <a:pPr indent="14288" algn="just">
              <a:buNone/>
            </a:pPr>
            <a:r>
              <a:rPr lang="cs-CZ" sz="2000" dirty="0" smtClean="0"/>
              <a:t>- ryzí </a:t>
            </a:r>
            <a:r>
              <a:rPr lang="cs-CZ" sz="2000" dirty="0" err="1" smtClean="0"/>
              <a:t>formalism</a:t>
            </a:r>
            <a:r>
              <a:rPr lang="cs-CZ" sz="2000" dirty="0" smtClean="0"/>
              <a:t>, ale snadno uchopitelný pro praxi – aktuálně posuzováno.</a:t>
            </a:r>
            <a:endParaRPr lang="cs-CZ" sz="2000"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75000"/>
            <a:duotone>
              <a:prstClr val="black"/>
              <a:schemeClr val="accent2">
                <a:tint val="45000"/>
                <a:satMod val="400000"/>
              </a:schemeClr>
            </a:duotone>
            <a:lum/>
          </a:blip>
          <a:srcRect/>
          <a:tile tx="0" ty="0" sx="100000" sy="100000" flip="none" algn="tl"/>
        </a:blip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Zápis do RÚIAN</a:t>
            </a:r>
            <a:endParaRPr lang="cs-CZ" dirty="0"/>
          </a:p>
        </p:txBody>
      </p:sp>
      <p:sp>
        <p:nvSpPr>
          <p:cNvPr id="3" name="Zástupný symbol pro obsah 2"/>
          <p:cNvSpPr>
            <a:spLocks noGrp="1"/>
          </p:cNvSpPr>
          <p:nvPr>
            <p:ph idx="1"/>
          </p:nvPr>
        </p:nvSpPr>
        <p:spPr/>
        <p:txBody>
          <a:bodyPr>
            <a:normAutofit/>
          </a:bodyPr>
          <a:lstStyle/>
          <a:p>
            <a:pPr>
              <a:buNone/>
            </a:pPr>
            <a:r>
              <a:rPr lang="cs-CZ" sz="2000" dirty="0" smtClean="0"/>
              <a:t>RÚIAN = registr územní identifikace, adres a nemovitostí</a:t>
            </a:r>
          </a:p>
          <a:p>
            <a:pPr>
              <a:buNone/>
            </a:pPr>
            <a:endParaRPr lang="cs-CZ" sz="2000" dirty="0" smtClean="0"/>
          </a:p>
          <a:p>
            <a:pPr>
              <a:buNone/>
            </a:pPr>
            <a:r>
              <a:rPr lang="cs-CZ" sz="2000" dirty="0" smtClean="0"/>
              <a:t>Pomocná evidence vedená ČÚZK podle zákona o základních registrech.</a:t>
            </a:r>
          </a:p>
          <a:p>
            <a:pPr>
              <a:buNone/>
            </a:pPr>
            <a:endParaRPr lang="cs-CZ" sz="2000" dirty="0" smtClean="0"/>
          </a:p>
          <a:p>
            <a:pPr algn="just">
              <a:buFontTx/>
              <a:buChar char="-"/>
            </a:pPr>
            <a:r>
              <a:rPr lang="cs-CZ" sz="2000" dirty="0" smtClean="0"/>
              <a:t>zapisují dvě základní kategorie budov, a to </a:t>
            </a:r>
            <a:r>
              <a:rPr lang="cs-CZ" sz="2000" u="sng" dirty="0" smtClean="0"/>
              <a:t>budovy nezapsané v katastru nemovitostí, jimž bylo přiděleno číslo popisné nebo evidenční</a:t>
            </a:r>
            <a:r>
              <a:rPr lang="cs-CZ" sz="2000" dirty="0" smtClean="0"/>
              <a:t>, a pak </a:t>
            </a:r>
            <a:r>
              <a:rPr lang="cs-CZ" sz="2000" u="sng" dirty="0" smtClean="0"/>
              <a:t>budovy zapsané </a:t>
            </a:r>
            <a:r>
              <a:rPr lang="cs-CZ" sz="2000" dirty="0" smtClean="0"/>
              <a:t>v katastru nemovitostí, </a:t>
            </a:r>
            <a:r>
              <a:rPr lang="cs-CZ" sz="2000" u="sng" dirty="0" smtClean="0"/>
              <a:t>které jsou buď samostatné nebo součástí pozemku či práva stavby</a:t>
            </a:r>
            <a:r>
              <a:rPr lang="cs-CZ" sz="2000" dirty="0" smtClean="0"/>
              <a:t>.</a:t>
            </a:r>
          </a:p>
          <a:p>
            <a:pPr algn="just">
              <a:buFontTx/>
              <a:buChar char="-"/>
            </a:pPr>
            <a:endParaRPr lang="cs-CZ" sz="2000" dirty="0" smtClean="0"/>
          </a:p>
          <a:p>
            <a:pPr algn="just">
              <a:buFontTx/>
              <a:buChar char="-"/>
            </a:pPr>
            <a:r>
              <a:rPr lang="cs-CZ" sz="2000" b="1" dirty="0" smtClean="0"/>
              <a:t>x</a:t>
            </a:r>
            <a:r>
              <a:rPr lang="cs-CZ" sz="2000" dirty="0" smtClean="0"/>
              <a:t> nezapisují se ty budovy, které jsou součástí jiné věci, např. vodního díla, pokud je samotné vodní dílo zapsáno v KN a drobné stavby.</a:t>
            </a:r>
            <a:endParaRPr lang="cs-CZ" sz="2000"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85000"/>
            <a:lum/>
          </a:blip>
          <a:srcRect/>
          <a:stretch>
            <a:fillRect/>
          </a:stretch>
        </a:blip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t>ZOVM</a:t>
            </a:r>
            <a:endParaRPr lang="cs-CZ" b="1" dirty="0"/>
          </a:p>
        </p:txBody>
      </p:sp>
      <p:sp>
        <p:nvSpPr>
          <p:cNvPr id="3" name="Zástupný symbol pro obsah 2"/>
          <p:cNvSpPr>
            <a:spLocks noGrp="1"/>
          </p:cNvSpPr>
          <p:nvPr>
            <p:ph idx="1"/>
          </p:nvPr>
        </p:nvSpPr>
        <p:spPr/>
        <p:txBody>
          <a:bodyPr/>
          <a:lstStyle/>
          <a:p>
            <a:pPr>
              <a:buNone/>
            </a:pPr>
            <a:endParaRPr lang="cs-CZ" dirty="0" smtClean="0"/>
          </a:p>
          <a:p>
            <a:pPr>
              <a:buNone/>
            </a:pPr>
            <a:endParaRPr lang="cs-CZ" dirty="0" smtClean="0"/>
          </a:p>
          <a:p>
            <a:pPr>
              <a:buNone/>
            </a:pPr>
            <a:endParaRPr lang="cs-CZ" dirty="0" smtClean="0"/>
          </a:p>
          <a:p>
            <a:pPr>
              <a:buNone/>
            </a:pPr>
            <a:endParaRPr lang="cs-CZ" dirty="0" smtClean="0"/>
          </a:p>
          <a:p>
            <a:pPr>
              <a:buNone/>
            </a:pPr>
            <a:endParaRPr lang="cs-CZ" dirty="0" smtClean="0"/>
          </a:p>
          <a:p>
            <a:pPr>
              <a:buNone/>
            </a:pPr>
            <a:endParaRPr lang="cs-CZ" dirty="0" smtClean="0"/>
          </a:p>
          <a:p>
            <a:pPr algn="ctr">
              <a:buNone/>
            </a:pPr>
            <a:r>
              <a:rPr lang="cs-CZ" b="1" dirty="0" smtClean="0">
                <a:solidFill>
                  <a:schemeClr val="bg1"/>
                </a:solidFill>
              </a:rPr>
              <a:t>- změny a novinky</a:t>
            </a:r>
            <a:endParaRPr lang="cs-CZ" b="1" dirty="0">
              <a:solidFill>
                <a:schemeClr val="bg1"/>
              </a:solidFill>
            </a:endParaRPr>
          </a:p>
        </p:txBody>
      </p:sp>
      <p:pic>
        <p:nvPicPr>
          <p:cNvPr id="4099" name="Picture 3"/>
          <p:cNvPicPr>
            <a:picLocks noChangeAspect="1" noChangeArrowheads="1"/>
          </p:cNvPicPr>
          <p:nvPr/>
        </p:nvPicPr>
        <p:blipFill>
          <a:blip r:embed="rId3" cstate="print"/>
          <a:srcRect/>
          <a:stretch>
            <a:fillRect/>
          </a:stretch>
        </p:blipFill>
        <p:spPr bwMode="auto">
          <a:xfrm>
            <a:off x="2483768" y="2132856"/>
            <a:ext cx="4319563" cy="287426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duotone>
              <a:prstClr val="black"/>
              <a:schemeClr val="accent1">
                <a:tint val="45000"/>
                <a:satMod val="400000"/>
              </a:schemeClr>
            </a:duotone>
          </a:blip>
          <a:srcRect/>
          <a:tile tx="0" ty="0" sx="100000" sy="100000" flip="none" algn="tl"/>
        </a:blip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t>ZOVM</a:t>
            </a:r>
            <a:endParaRPr lang="cs-CZ" b="1" dirty="0"/>
          </a:p>
        </p:txBody>
      </p:sp>
      <p:sp>
        <p:nvSpPr>
          <p:cNvPr id="3" name="Zástupný symbol pro obsah 2"/>
          <p:cNvSpPr>
            <a:spLocks noGrp="1"/>
          </p:cNvSpPr>
          <p:nvPr>
            <p:ph idx="1"/>
          </p:nvPr>
        </p:nvSpPr>
        <p:spPr/>
        <p:txBody>
          <a:bodyPr>
            <a:normAutofit/>
          </a:bodyPr>
          <a:lstStyle/>
          <a:p>
            <a:pPr>
              <a:buFontTx/>
              <a:buChar char="-"/>
            </a:pPr>
            <a:r>
              <a:rPr lang="cs-CZ" sz="2400" b="1" dirty="0" smtClean="0"/>
              <a:t>úroky ze zrušených pokut</a:t>
            </a:r>
          </a:p>
          <a:p>
            <a:pPr>
              <a:buFontTx/>
              <a:buChar char="-"/>
            </a:pPr>
            <a:endParaRPr lang="cs-CZ" sz="2400" b="1" dirty="0" smtClean="0"/>
          </a:p>
          <a:p>
            <a:pPr>
              <a:buFontTx/>
              <a:buChar char="-"/>
            </a:pPr>
            <a:r>
              <a:rPr lang="cs-CZ" sz="2400" b="1" dirty="0" smtClean="0"/>
              <a:t>Simonova doktrína – sousedé stavby, vlastník pozemku pod neoprávněnou stavbou</a:t>
            </a:r>
          </a:p>
          <a:p>
            <a:pPr>
              <a:buNone/>
            </a:pPr>
            <a:r>
              <a:rPr lang="cs-CZ" sz="2400" b="1" dirty="0" smtClean="0"/>
              <a:t>		- u existujících staveb je třeba posoudit, zda reálně 	zasahují do práv sousedů</a:t>
            </a:r>
          </a:p>
          <a:p>
            <a:pPr>
              <a:buFontTx/>
              <a:buChar char="-"/>
            </a:pPr>
            <a:endParaRPr lang="cs-CZ" sz="2400" b="1" dirty="0" smtClean="0"/>
          </a:p>
          <a:p>
            <a:pPr>
              <a:buFontTx/>
              <a:buChar char="-"/>
            </a:pPr>
            <a:r>
              <a:rPr lang="cs-CZ" sz="2400" b="1" dirty="0" smtClean="0"/>
              <a:t>Dotazy?</a:t>
            </a:r>
            <a:endParaRPr lang="cs-CZ" sz="2400" b="1"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Konec</a:t>
            </a:r>
            <a:endParaRPr lang="cs-CZ" dirty="0"/>
          </a:p>
        </p:txBody>
      </p:sp>
      <p:sp>
        <p:nvSpPr>
          <p:cNvPr id="3" name="Zástupný symbol pro obsah 2"/>
          <p:cNvSpPr>
            <a:spLocks noGrp="1"/>
          </p:cNvSpPr>
          <p:nvPr>
            <p:ph idx="1"/>
          </p:nvPr>
        </p:nvSpPr>
        <p:spPr>
          <a:xfrm>
            <a:off x="457200" y="1600200"/>
            <a:ext cx="8229600" cy="5257800"/>
          </a:xfrm>
        </p:spPr>
        <p:txBody>
          <a:bodyPr>
            <a:normAutofit lnSpcReduction="10000"/>
          </a:bodyPr>
          <a:lstStyle/>
          <a:p>
            <a:endParaRPr lang="cs-CZ" dirty="0" smtClean="0"/>
          </a:p>
          <a:p>
            <a:endParaRPr lang="cs-CZ" dirty="0" smtClean="0"/>
          </a:p>
          <a:p>
            <a:endParaRPr lang="cs-CZ" dirty="0" smtClean="0"/>
          </a:p>
          <a:p>
            <a:endParaRPr lang="cs-CZ" dirty="0" smtClean="0"/>
          </a:p>
          <a:p>
            <a:endParaRPr lang="cs-CZ" dirty="0" smtClean="0"/>
          </a:p>
          <a:p>
            <a:endParaRPr lang="cs-CZ" dirty="0" smtClean="0"/>
          </a:p>
          <a:p>
            <a:pPr algn="ctr">
              <a:buNone/>
            </a:pPr>
            <a:endParaRPr lang="cs-CZ" sz="4000" b="1" dirty="0" smtClean="0">
              <a:solidFill>
                <a:schemeClr val="bg1"/>
              </a:solidFill>
            </a:endParaRPr>
          </a:p>
          <a:p>
            <a:pPr algn="ctr">
              <a:buNone/>
            </a:pPr>
            <a:endParaRPr lang="cs-CZ" sz="4000" b="1" dirty="0" smtClean="0">
              <a:solidFill>
                <a:schemeClr val="bg1"/>
              </a:solidFill>
            </a:endParaRPr>
          </a:p>
          <a:p>
            <a:pPr algn="ctr">
              <a:buNone/>
            </a:pPr>
            <a:r>
              <a:rPr lang="cs-CZ" sz="4000" b="1" dirty="0" smtClean="0">
                <a:solidFill>
                  <a:schemeClr val="bg1"/>
                </a:solidFill>
              </a:rPr>
              <a:t>Děkuji za pozornost!</a:t>
            </a:r>
            <a:endParaRPr lang="cs-CZ" sz="4000" b="1" dirty="0">
              <a:solidFill>
                <a:schemeClr val="bg1"/>
              </a:solidFill>
            </a:endParaRPr>
          </a:p>
        </p:txBody>
      </p:sp>
      <p:pic>
        <p:nvPicPr>
          <p:cNvPr id="5122" name="Picture 2"/>
          <p:cNvPicPr>
            <a:picLocks noChangeAspect="1" noChangeArrowheads="1"/>
          </p:cNvPicPr>
          <p:nvPr/>
        </p:nvPicPr>
        <p:blipFill>
          <a:blip r:embed="rId3" cstate="print"/>
          <a:srcRect/>
          <a:stretch>
            <a:fillRect/>
          </a:stretch>
        </p:blipFill>
        <p:spPr bwMode="auto">
          <a:xfrm>
            <a:off x="1763688" y="2060848"/>
            <a:ext cx="5633163" cy="409886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checkerboard(across)">
                                      <p:cBhvr>
                                        <p:cTn id="7"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2" cstate="print">
            <a:duotone>
              <a:schemeClr val="accent1">
                <a:shade val="45000"/>
                <a:satMod val="135000"/>
              </a:schemeClr>
              <a:prstClr val="white"/>
            </a:duotone>
          </a:blip>
          <a:tile tx="0" ty="0" sx="100000" sy="100000" flip="none" algn="tl"/>
        </a:blip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Základní ideje a zásady</a:t>
            </a:r>
            <a:endParaRPr lang="cs-CZ" dirty="0"/>
          </a:p>
        </p:txBody>
      </p:sp>
      <p:sp>
        <p:nvSpPr>
          <p:cNvPr id="3" name="Zástupný symbol pro obsah 2"/>
          <p:cNvSpPr>
            <a:spLocks noGrp="1"/>
          </p:cNvSpPr>
          <p:nvPr>
            <p:ph idx="1"/>
          </p:nvPr>
        </p:nvSpPr>
        <p:spPr/>
        <p:txBody>
          <a:bodyPr>
            <a:normAutofit fontScale="55000" lnSpcReduction="20000"/>
          </a:bodyPr>
          <a:lstStyle/>
          <a:p>
            <a:pPr algn="ctr">
              <a:buNone/>
            </a:pPr>
            <a:r>
              <a:rPr lang="cs-CZ" i="1" dirty="0" smtClean="0"/>
              <a:t>§ 3 </a:t>
            </a:r>
            <a:endParaRPr lang="cs-CZ" dirty="0" smtClean="0"/>
          </a:p>
          <a:p>
            <a:pPr algn="just">
              <a:buNone/>
            </a:pPr>
            <a:r>
              <a:rPr lang="cs-CZ" i="1" dirty="0" smtClean="0"/>
              <a:t>(1) Soukromé právo chrání důstojnost a svobodu člověka i jeho přirozené právo brát se o vlastní štěstí a štěstí jeho rodiny nebo lidí jemu blízkých takovým způsobem, jenž nepůsobí bezdůvodně újmu druhým.</a:t>
            </a:r>
            <a:endParaRPr lang="cs-CZ" dirty="0" smtClean="0"/>
          </a:p>
          <a:p>
            <a:pPr algn="just">
              <a:buNone/>
            </a:pPr>
            <a:r>
              <a:rPr lang="cs-CZ" i="1" dirty="0" smtClean="0"/>
              <a:t>(2) Soukromé právo spočívá zejména na zásadách, že</a:t>
            </a:r>
            <a:endParaRPr lang="cs-CZ" dirty="0" smtClean="0"/>
          </a:p>
          <a:p>
            <a:pPr algn="just">
              <a:buNone/>
            </a:pPr>
            <a:r>
              <a:rPr lang="cs-CZ" i="1" dirty="0" smtClean="0"/>
              <a:t>	a) každý má právo na ochranu svého života a zdraví, jakož i svobody, cti, důstojnosti a soukromí,</a:t>
            </a:r>
            <a:endParaRPr lang="cs-CZ" dirty="0" smtClean="0"/>
          </a:p>
          <a:p>
            <a:pPr algn="just">
              <a:buNone/>
            </a:pPr>
            <a:r>
              <a:rPr lang="cs-CZ" i="1" dirty="0" smtClean="0"/>
              <a:t>	b) rodina, rodičovství a manželství požívají zvláštní zákonné ochrany,</a:t>
            </a:r>
            <a:endParaRPr lang="cs-CZ" dirty="0" smtClean="0"/>
          </a:p>
          <a:p>
            <a:pPr algn="just">
              <a:buNone/>
            </a:pPr>
            <a:r>
              <a:rPr lang="cs-CZ" i="1" dirty="0" smtClean="0"/>
              <a:t>	c) nikdo nesmí pro nedostatek věku, rozumu nebo pro závislost svého postavení utrpět nedůvodnou újmu; nikdo však také nesmí bezdůvodně těžit z vlastní neschopnosti k újmě druhých,</a:t>
            </a:r>
            <a:endParaRPr lang="cs-CZ" dirty="0" smtClean="0"/>
          </a:p>
          <a:p>
            <a:pPr algn="just">
              <a:buNone/>
            </a:pPr>
            <a:r>
              <a:rPr lang="cs-CZ" i="1" dirty="0" smtClean="0"/>
              <a:t>	d) daný slib zavazuje a smlouvy mají být splněny,</a:t>
            </a:r>
            <a:endParaRPr lang="cs-CZ" dirty="0" smtClean="0"/>
          </a:p>
          <a:p>
            <a:pPr algn="just">
              <a:buNone/>
            </a:pPr>
            <a:r>
              <a:rPr lang="cs-CZ" i="1" dirty="0" smtClean="0"/>
              <a:t>	e) vlastnické právo je chráněno zákonem a jen zákon může stanovit, jak vlastnické právo vzniká a zaniká, a</a:t>
            </a:r>
            <a:endParaRPr lang="cs-CZ" dirty="0" smtClean="0"/>
          </a:p>
          <a:p>
            <a:pPr algn="just">
              <a:buNone/>
            </a:pPr>
            <a:r>
              <a:rPr lang="cs-CZ" i="1" dirty="0" smtClean="0"/>
              <a:t>	f) nikomu nelze odepřít, co mu po právu náleží.</a:t>
            </a:r>
            <a:endParaRPr lang="cs-CZ" dirty="0" smtClean="0"/>
          </a:p>
          <a:p>
            <a:pPr algn="just">
              <a:buNone/>
            </a:pPr>
            <a:r>
              <a:rPr lang="cs-CZ" i="1" dirty="0" smtClean="0"/>
              <a:t>(3) Soukromé právo vyvěrá také z dalších obecně uznaných zásad spravedlnosti a práva.</a:t>
            </a:r>
            <a:endParaRPr lang="cs-CZ" dirty="0" smtClean="0"/>
          </a:p>
          <a:p>
            <a:pPr>
              <a:buNone/>
            </a:pPr>
            <a:endParaRPr lang="cs-CZ"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2" cstate="print">
            <a:duotone>
              <a:schemeClr val="accent1">
                <a:shade val="45000"/>
                <a:satMod val="135000"/>
              </a:schemeClr>
              <a:prstClr val="white"/>
            </a:duotone>
          </a:blip>
          <a:tile tx="0" ty="0" sx="100000" sy="100000" flip="none" algn="tl"/>
        </a:blip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Základní ideje a zásady</a:t>
            </a:r>
            <a:endParaRPr lang="cs-CZ" dirty="0"/>
          </a:p>
        </p:txBody>
      </p:sp>
      <p:sp>
        <p:nvSpPr>
          <p:cNvPr id="3" name="Zástupný symbol pro obsah 2"/>
          <p:cNvSpPr>
            <a:spLocks noGrp="1"/>
          </p:cNvSpPr>
          <p:nvPr>
            <p:ph idx="1"/>
          </p:nvPr>
        </p:nvSpPr>
        <p:spPr/>
        <p:txBody>
          <a:bodyPr>
            <a:normAutofit/>
          </a:bodyPr>
          <a:lstStyle/>
          <a:p>
            <a:pPr algn="ctr">
              <a:buNone/>
            </a:pPr>
            <a:r>
              <a:rPr lang="cs-CZ" sz="2400" i="1" dirty="0" smtClean="0"/>
              <a:t>§ 4 </a:t>
            </a:r>
            <a:endParaRPr lang="cs-CZ" sz="2400" dirty="0" smtClean="0"/>
          </a:p>
          <a:p>
            <a:pPr algn="just">
              <a:buNone/>
            </a:pPr>
            <a:r>
              <a:rPr lang="cs-CZ" sz="2400" i="1" dirty="0" smtClean="0"/>
              <a:t>(1) Má se za to, že každá svéprávná osoba má rozum průměrného člověka i schopnost užívat jej s běžnou péčí a opatrností a že to každý od ní může v právním styku důvodně očekávat.</a:t>
            </a:r>
            <a:endParaRPr lang="cs-CZ" sz="2400" dirty="0" smtClean="0"/>
          </a:p>
          <a:p>
            <a:pPr algn="just">
              <a:buNone/>
            </a:pPr>
            <a:r>
              <a:rPr lang="cs-CZ" sz="2400" i="1" dirty="0" smtClean="0"/>
              <a:t> (2) Činí-li právní řád určitý následek závislým na něčí vědomosti, má se na mysli vědomost, jakou si důvodně osvojí osoba případu znalá při zvážení okolností, které jí musely být v jejím postavení zřejmé. To platí obdobně, pokud právní řád spojuje určitý následek s existencí pochybnosti.</a:t>
            </a:r>
            <a:endParaRPr lang="cs-CZ" sz="2400" dirty="0" smtClean="0"/>
          </a:p>
          <a:p>
            <a:pPr>
              <a:buNone/>
            </a:pPr>
            <a:endParaRPr lang="cs-CZ"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2" cstate="print">
            <a:duotone>
              <a:schemeClr val="accent1">
                <a:shade val="45000"/>
                <a:satMod val="135000"/>
              </a:schemeClr>
              <a:prstClr val="white"/>
            </a:duotone>
          </a:blip>
          <a:tile tx="0" ty="0" sx="100000" sy="100000" flip="none" algn="tl"/>
        </a:blip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Základní ideje a zásady</a:t>
            </a:r>
            <a:endParaRPr lang="cs-CZ" dirty="0"/>
          </a:p>
        </p:txBody>
      </p:sp>
      <p:sp>
        <p:nvSpPr>
          <p:cNvPr id="3" name="Zástupný symbol pro obsah 2"/>
          <p:cNvSpPr>
            <a:spLocks noGrp="1"/>
          </p:cNvSpPr>
          <p:nvPr>
            <p:ph idx="1"/>
          </p:nvPr>
        </p:nvSpPr>
        <p:spPr>
          <a:xfrm>
            <a:off x="457200" y="1268760"/>
            <a:ext cx="8229600" cy="5400600"/>
          </a:xfrm>
        </p:spPr>
        <p:txBody>
          <a:bodyPr>
            <a:normAutofit/>
          </a:bodyPr>
          <a:lstStyle/>
          <a:p>
            <a:pPr algn="ctr">
              <a:buNone/>
            </a:pPr>
            <a:r>
              <a:rPr lang="cs-CZ" sz="2000" i="1" dirty="0" smtClean="0"/>
              <a:t>§ 5 </a:t>
            </a:r>
            <a:endParaRPr lang="cs-CZ" sz="2000" dirty="0" smtClean="0"/>
          </a:p>
          <a:p>
            <a:pPr algn="just">
              <a:buNone/>
            </a:pPr>
            <a:r>
              <a:rPr lang="cs-CZ" sz="2000" i="1" dirty="0" smtClean="0"/>
              <a:t>(1) Kdo se veřejně nebo ve styku s jinou osobou přihlásí k odbornému výkonu jako příslušník určitého povolání nebo stavu, dává tím najevo, že je schopen jednat se znalostí a pečlivostí, která je s jeho povoláním nebo stavem spojena. Jedná-li bez této odborné péče, jde to k jeho tíži.</a:t>
            </a:r>
            <a:endParaRPr lang="cs-CZ" sz="2000" dirty="0" smtClean="0"/>
          </a:p>
          <a:p>
            <a:pPr algn="just">
              <a:buNone/>
            </a:pPr>
            <a:r>
              <a:rPr lang="cs-CZ" sz="2000" i="1" dirty="0" smtClean="0"/>
              <a:t> (2) Proti vůli dotčené strany nelze zpochybnit povahu nebo platnost právního jednání jen proto, že jednal ten, kdo nemá ke své činnosti potřebné oprávnění, nebo komu je činnost zakázána.</a:t>
            </a:r>
            <a:endParaRPr lang="cs-CZ" sz="2000" dirty="0" smtClean="0"/>
          </a:p>
          <a:p>
            <a:pPr algn="ctr">
              <a:buNone/>
            </a:pPr>
            <a:r>
              <a:rPr lang="cs-CZ" sz="2000" i="1" dirty="0" smtClean="0"/>
              <a:t>§ 2950 </a:t>
            </a:r>
          </a:p>
          <a:p>
            <a:pPr algn="ctr">
              <a:buNone/>
            </a:pPr>
            <a:r>
              <a:rPr lang="cs-CZ" sz="2000" i="1" dirty="0" smtClean="0"/>
              <a:t>Škoda způsobená informací nebo radou</a:t>
            </a:r>
          </a:p>
          <a:p>
            <a:pPr algn="just">
              <a:buNone/>
            </a:pPr>
            <a:r>
              <a:rPr lang="cs-CZ" sz="2000" dirty="0" smtClean="0"/>
              <a:t> 	</a:t>
            </a:r>
            <a:r>
              <a:rPr lang="cs-CZ" sz="2000" i="1" dirty="0" smtClean="0"/>
              <a:t>Kdo se hlásí jako příslušník určitého stavu nebo povolání k odbornému výkonu nebo jinak vystupuje jako odborník, nahradí škodu, způsobí-li ji neúplnou nebo nesprávnou informací nebo škodlivou radou danou za odměnu v záležitosti svého vědění nebo dovednosti. Jinak se hradí jen škoda, kterou někdo informací nebo radou způsobil vědomě.</a:t>
            </a:r>
            <a:endParaRPr lang="cs-CZ" sz="2000" i="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8"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 calcmode="lin" valueType="num">
                                      <p:cBhvr>
                                        <p:cTn id="7" dur="15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8" dur="15000" fill="hold"/>
                                        <p:tgtEl>
                                          <p:spTgt spid="3">
                                            <p:txEl>
                                              <p:pRg st="3" end="3"/>
                                            </p:txEl>
                                          </p:spTgt>
                                        </p:tgtEl>
                                        <p:attrNameLst>
                                          <p:attrName>ppt_y</p:attrName>
                                        </p:attrNameLst>
                                      </p:cBhvr>
                                      <p:tavLst>
                                        <p:tav tm="0">
                                          <p:val>
                                            <p:strVal val="#ppt_y+1"/>
                                          </p:val>
                                        </p:tav>
                                        <p:tav tm="100000">
                                          <p:val>
                                            <p:strVal val="#ppt_y-1"/>
                                          </p:val>
                                        </p:tav>
                                      </p:tavLst>
                                    </p:anim>
                                  </p:childTnLst>
                                </p:cTn>
                              </p:par>
                              <p:par>
                                <p:cTn id="9" presetID="28"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anim calcmode="lin" valueType="num">
                                      <p:cBhvr>
                                        <p:cTn id="11" dur="15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2" dur="15000" fill="hold"/>
                                        <p:tgtEl>
                                          <p:spTgt spid="3">
                                            <p:txEl>
                                              <p:pRg st="4" end="4"/>
                                            </p:txEl>
                                          </p:spTgt>
                                        </p:tgtEl>
                                        <p:attrNameLst>
                                          <p:attrName>ppt_y</p:attrName>
                                        </p:attrNameLst>
                                      </p:cBhvr>
                                      <p:tavLst>
                                        <p:tav tm="0">
                                          <p:val>
                                            <p:strVal val="#ppt_y+1"/>
                                          </p:val>
                                        </p:tav>
                                        <p:tav tm="100000">
                                          <p:val>
                                            <p:strVal val="#ppt_y-1"/>
                                          </p:val>
                                        </p:tav>
                                      </p:tavLst>
                                    </p:anim>
                                  </p:childTnLst>
                                </p:cTn>
                              </p:par>
                              <p:par>
                                <p:cTn id="13" presetID="28"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anim calcmode="lin" valueType="num">
                                      <p:cBhvr>
                                        <p:cTn id="15" dur="15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16" dur="15000" fill="hold"/>
                                        <p:tgtEl>
                                          <p:spTgt spid="3">
                                            <p:txEl>
                                              <p:pRg st="5" end="5"/>
                                            </p:txEl>
                                          </p:spTgt>
                                        </p:tgtEl>
                                        <p:attrNameLst>
                                          <p:attrName>ppt_y</p:attrName>
                                        </p:attrNameLst>
                                      </p:cBhvr>
                                      <p:tavLst>
                                        <p:tav tm="0">
                                          <p:val>
                                            <p:strVal val="#ppt_y+1"/>
                                          </p:val>
                                        </p:tav>
                                        <p:tav tm="100000">
                                          <p:val>
                                            <p:strVal val="#ppt_y-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2" cstate="print">
            <a:duotone>
              <a:schemeClr val="accent1">
                <a:shade val="45000"/>
                <a:satMod val="135000"/>
              </a:schemeClr>
              <a:prstClr val="white"/>
            </a:duotone>
          </a:blip>
          <a:tile tx="0" ty="0" sx="100000" sy="100000" flip="none" algn="tl"/>
        </a:blip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Základní ideje a zásady</a:t>
            </a:r>
            <a:endParaRPr lang="cs-CZ" dirty="0"/>
          </a:p>
        </p:txBody>
      </p:sp>
      <p:sp>
        <p:nvSpPr>
          <p:cNvPr id="3" name="Zástupný symbol pro obsah 2"/>
          <p:cNvSpPr>
            <a:spLocks noGrp="1"/>
          </p:cNvSpPr>
          <p:nvPr>
            <p:ph idx="1"/>
          </p:nvPr>
        </p:nvSpPr>
        <p:spPr>
          <a:xfrm>
            <a:off x="457200" y="1268760"/>
            <a:ext cx="8229600" cy="4857403"/>
          </a:xfrm>
        </p:spPr>
        <p:txBody>
          <a:bodyPr>
            <a:normAutofit/>
          </a:bodyPr>
          <a:lstStyle/>
          <a:p>
            <a:pPr algn="ctr">
              <a:buNone/>
            </a:pPr>
            <a:r>
              <a:rPr lang="cs-CZ" sz="2200" i="1" dirty="0" smtClean="0"/>
              <a:t>§ 13</a:t>
            </a:r>
            <a:endParaRPr lang="cs-CZ" sz="2200" dirty="0" smtClean="0"/>
          </a:p>
          <a:p>
            <a:pPr algn="just">
              <a:buNone/>
            </a:pPr>
            <a:r>
              <a:rPr lang="cs-CZ" sz="2200" i="1" dirty="0" smtClean="0"/>
              <a:t>	Každý, kdo se domáhá právní ochrany, může důvodně očekávat, že jeho právní případ bude rozhodnut obdobně jako jiný právní případ, který již byl rozhodnut a který se s jeho právním případem shoduje v podstatných znacích; byl-li právní případ rozhodnut jinak, má každý, kdo se domáhá právní ochrany, právo na přesvědčivé vysvětlení důvodu této odchylky.</a:t>
            </a:r>
            <a:endParaRPr lang="cs-CZ" sz="2200" dirty="0" smtClean="0"/>
          </a:p>
          <a:p>
            <a:pPr>
              <a:buNone/>
            </a:pPr>
            <a:endParaRPr lang="cs-CZ" dirty="0"/>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2" cstate="print">
            <a:duotone>
              <a:prstClr val="black"/>
              <a:schemeClr val="accent3">
                <a:tint val="45000"/>
                <a:satMod val="400000"/>
              </a:schemeClr>
            </a:duotone>
          </a:blip>
          <a:tile tx="0" ty="0" sx="100000" sy="100000" flip="none" algn="tl"/>
        </a:blip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a:xfrm>
            <a:off x="457200" y="116632"/>
            <a:ext cx="8229600" cy="1152128"/>
          </a:xfrm>
        </p:spPr>
        <p:txBody>
          <a:bodyPr/>
          <a:lstStyle/>
          <a:p>
            <a:r>
              <a:rPr lang="cs-CZ" b="1" dirty="0" smtClean="0"/>
              <a:t>Shrnutí</a:t>
            </a:r>
            <a:endParaRPr lang="cs-CZ" b="1" dirty="0"/>
          </a:p>
        </p:txBody>
      </p:sp>
      <p:sp>
        <p:nvSpPr>
          <p:cNvPr id="3" name="Zástupný symbol pro obsah 2"/>
          <p:cNvSpPr>
            <a:spLocks noGrp="1"/>
          </p:cNvSpPr>
          <p:nvPr>
            <p:ph idx="1"/>
          </p:nvPr>
        </p:nvSpPr>
        <p:spPr/>
        <p:txBody>
          <a:bodyPr/>
          <a:lstStyle/>
          <a:p>
            <a:pPr>
              <a:buNone/>
            </a:pPr>
            <a:r>
              <a:rPr lang="cs-CZ" dirty="0" smtClean="0"/>
              <a:t> </a:t>
            </a:r>
            <a:endParaRPr lang="cs-CZ" dirty="0"/>
          </a:p>
        </p:txBody>
      </p:sp>
      <p:pic>
        <p:nvPicPr>
          <p:cNvPr id="3074" name="Picture 2"/>
          <p:cNvPicPr>
            <a:picLocks noChangeAspect="1" noChangeArrowheads="1"/>
          </p:cNvPicPr>
          <p:nvPr/>
        </p:nvPicPr>
        <p:blipFill>
          <a:blip r:embed="rId3" cstate="print"/>
          <a:srcRect/>
          <a:stretch>
            <a:fillRect/>
          </a:stretch>
        </p:blipFill>
        <p:spPr bwMode="auto">
          <a:xfrm>
            <a:off x="0" y="1051755"/>
            <a:ext cx="9144000" cy="580624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3000" fill="hold"/>
                                        <p:tgtEl>
                                          <p:spTgt spid="3074"/>
                                        </p:tgtEl>
                                        <p:attrNameLst>
                                          <p:attrName>ppt_w</p:attrName>
                                        </p:attrNameLst>
                                      </p:cBhvr>
                                      <p:tavLst>
                                        <p:tav tm="0">
                                          <p:val>
                                            <p:fltVal val="0"/>
                                          </p:val>
                                        </p:tav>
                                        <p:tav tm="100000">
                                          <p:val>
                                            <p:strVal val="#ppt_w"/>
                                          </p:val>
                                        </p:tav>
                                      </p:tavLst>
                                    </p:anim>
                                    <p:anim calcmode="lin" valueType="num">
                                      <p:cBhvr>
                                        <p:cTn id="8" dur="3000" fill="hold"/>
                                        <p:tgtEl>
                                          <p:spTgt spid="3074"/>
                                        </p:tgtEl>
                                        <p:attrNameLst>
                                          <p:attrName>ppt_h</p:attrName>
                                        </p:attrNameLst>
                                      </p:cBhvr>
                                      <p:tavLst>
                                        <p:tav tm="0">
                                          <p:val>
                                            <p:fltVal val="0"/>
                                          </p:val>
                                        </p:tav>
                                        <p:tav tm="100000">
                                          <p:val>
                                            <p:strVal val="#ppt_h"/>
                                          </p:val>
                                        </p:tav>
                                      </p:tavLst>
                                    </p:anim>
                                    <p:animEffect transition="in" filter="fade">
                                      <p:cBhvr>
                                        <p:cTn id="9" dur="3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1234</TotalTime>
  <Words>1987</Words>
  <Application>Microsoft Office PowerPoint</Application>
  <PresentationFormat>Předvádění na obrazovce (4:3)</PresentationFormat>
  <Paragraphs>320</Paragraphs>
  <Slides>48</Slides>
  <Notes>0</Notes>
  <HiddenSlides>0</HiddenSlides>
  <MMClips>0</MMClips>
  <ScaleCrop>false</ScaleCrop>
  <HeadingPairs>
    <vt:vector size="4" baseType="variant">
      <vt:variant>
        <vt:lpstr>Motiv</vt:lpstr>
      </vt:variant>
      <vt:variant>
        <vt:i4>1</vt:i4>
      </vt:variant>
      <vt:variant>
        <vt:lpstr>Nadpisy snímků</vt:lpstr>
      </vt:variant>
      <vt:variant>
        <vt:i4>48</vt:i4>
      </vt:variant>
    </vt:vector>
  </HeadingPairs>
  <TitlesOfParts>
    <vt:vector size="49" baseType="lpstr">
      <vt:lpstr>Motiv sady Office</vt:lpstr>
      <vt:lpstr>Vodní díla dle  (nového) Občanského zákoníku</vt:lpstr>
      <vt:lpstr>Občanský zákoník</vt:lpstr>
      <vt:lpstr>Základní ideje a zásady</vt:lpstr>
      <vt:lpstr>Základní ideje a zásady</vt:lpstr>
      <vt:lpstr>Základní ideje a zásady</vt:lpstr>
      <vt:lpstr>Základní ideje a zásady</vt:lpstr>
      <vt:lpstr>Základní ideje a zásady</vt:lpstr>
      <vt:lpstr>Základní ideje a zásady</vt:lpstr>
      <vt:lpstr>Shrnutí</vt:lpstr>
      <vt:lpstr>Vlastnictví vodních děl  nejprve teoreticky</vt:lpstr>
      <vt:lpstr>Vlastnické právo</vt:lpstr>
      <vt:lpstr>Vlastnické právo</vt:lpstr>
      <vt:lpstr>Samostatnost věci</vt:lpstr>
      <vt:lpstr>Samostatnost věci</vt:lpstr>
      <vt:lpstr>Problémy</vt:lpstr>
      <vt:lpstr>Prezentace aplikace PowerPoint</vt:lpstr>
      <vt:lpstr>Prezentace aplikace PowerPoint</vt:lpstr>
      <vt:lpstr>Kdo je vlastníkem vodního díla?</vt:lpstr>
      <vt:lpstr>Zídky nábřežní, opěrné apod.</vt:lpstr>
      <vt:lpstr>Historická vodní díla</vt:lpstr>
      <vt:lpstr>Historická vodní díla</vt:lpstr>
      <vt:lpstr>Nové stavby</vt:lpstr>
      <vt:lpstr>Nové stavby</vt:lpstr>
      <vt:lpstr>Nové stavby</vt:lpstr>
      <vt:lpstr>Nové stavby</vt:lpstr>
      <vt:lpstr>Problémy</vt:lpstr>
      <vt:lpstr>Liniové stavby</vt:lpstr>
      <vt:lpstr>Liniové stavby</vt:lpstr>
      <vt:lpstr>Liniové stavby</vt:lpstr>
      <vt:lpstr>Spoluvlastnictví</vt:lpstr>
      <vt:lpstr>Spoluvlastnictví</vt:lpstr>
      <vt:lpstr>Spoluvlastnictví</vt:lpstr>
      <vt:lpstr>Spoluvlastnictví</vt:lpstr>
      <vt:lpstr>Spoluvlastnictví</vt:lpstr>
      <vt:lpstr>Naplavenina a strž</vt:lpstr>
      <vt:lpstr>Naplavenina a strž</vt:lpstr>
      <vt:lpstr>Naplavenina a strž</vt:lpstr>
      <vt:lpstr>Naplavenina a strž</vt:lpstr>
      <vt:lpstr>Opuštění věci</vt:lpstr>
      <vt:lpstr>Opuštění věci</vt:lpstr>
      <vt:lpstr>Opuštění věci</vt:lpstr>
      <vt:lpstr>Opuštění věci - problémy</vt:lpstr>
      <vt:lpstr>Aktuální problémy</vt:lpstr>
      <vt:lpstr>Co je rybník?</vt:lpstr>
      <vt:lpstr>Zápis do RÚIAN</vt:lpstr>
      <vt:lpstr>ZOVM</vt:lpstr>
      <vt:lpstr>ZOVM</vt:lpstr>
      <vt:lpstr>Konec</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Vodní díla dle  (nového) Občanského zákoníku</dc:title>
  <dc:creator>ZdT</dc:creator>
  <cp:lastModifiedBy>Mareš Martin</cp:lastModifiedBy>
  <cp:revision>116</cp:revision>
  <cp:lastPrinted>2017-10-02T03:27:48Z</cp:lastPrinted>
  <dcterms:created xsi:type="dcterms:W3CDTF">2017-09-17T14:53:13Z</dcterms:created>
  <dcterms:modified xsi:type="dcterms:W3CDTF">2017-10-03T14:52:45Z</dcterms:modified>
</cp:coreProperties>
</file>