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1" r:id="rId6"/>
    <p:sldId id="272" r:id="rId7"/>
    <p:sldId id="273" r:id="rId8"/>
    <p:sldId id="284" r:id="rId9"/>
    <p:sldId id="285" r:id="rId10"/>
    <p:sldId id="274" r:id="rId11"/>
    <p:sldId id="275" r:id="rId12"/>
    <p:sldId id="276" r:id="rId13"/>
    <p:sldId id="277" r:id="rId14"/>
    <p:sldId id="287" r:id="rId15"/>
    <p:sldId id="279" r:id="rId16"/>
    <p:sldId id="281" r:id="rId17"/>
    <p:sldId id="270" r:id="rId18"/>
    <p:sldId id="286" r:id="rId19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E9DF17"/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92343" autoAdjust="0"/>
  </p:normalViewPr>
  <p:slideViewPr>
    <p:cSldViewPr>
      <p:cViewPr>
        <p:scale>
          <a:sx n="90" d="100"/>
          <a:sy n="90" d="100"/>
        </p:scale>
        <p:origin x="-109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46C0E-39CB-4DC7-ADF7-C1F1156E21D9}" type="doc">
      <dgm:prSet loTypeId="urn:microsoft.com/office/officeart/2005/8/layout/cycle5" loCatId="cycl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cs-CZ"/>
        </a:p>
      </dgm:t>
    </dgm:pt>
    <dgm:pt modelId="{8A17B92C-2685-4F70-B9D0-73D3C7E9B2F1}">
      <dgm:prSet phldrT="[Text]"/>
      <dgm:spPr/>
      <dgm:t>
        <a:bodyPr/>
        <a:lstStyle/>
        <a:p>
          <a:r>
            <a:rPr lang="cs-CZ" dirty="0" smtClean="0"/>
            <a:t>Monitoring</a:t>
          </a:r>
          <a:endParaRPr lang="cs-CZ" dirty="0"/>
        </a:p>
      </dgm:t>
    </dgm:pt>
    <dgm:pt modelId="{65FEE081-6139-4EED-A8A7-883E20DDF5FE}" type="parTrans" cxnId="{C2811EBB-CB4B-4813-8726-5DACD89CF4E0}">
      <dgm:prSet/>
      <dgm:spPr/>
      <dgm:t>
        <a:bodyPr/>
        <a:lstStyle/>
        <a:p>
          <a:endParaRPr lang="cs-CZ"/>
        </a:p>
      </dgm:t>
    </dgm:pt>
    <dgm:pt modelId="{9EFC0345-2415-460C-9302-47E7672E0B7F}" type="sibTrans" cxnId="{C2811EBB-CB4B-4813-8726-5DACD89CF4E0}">
      <dgm:prSet/>
      <dgm:spPr/>
      <dgm:t>
        <a:bodyPr/>
        <a:lstStyle/>
        <a:p>
          <a:endParaRPr lang="cs-CZ"/>
        </a:p>
      </dgm:t>
    </dgm:pt>
    <dgm:pt modelId="{125C4B6E-FAB2-4997-B297-7C0D45285B46}">
      <dgm:prSet phldrT="[Text]"/>
      <dgm:spPr/>
      <dgm:t>
        <a:bodyPr/>
        <a:lstStyle/>
        <a:p>
          <a:r>
            <a:rPr lang="cs-CZ" dirty="0" smtClean="0"/>
            <a:t>Hodnocení stavu</a:t>
          </a:r>
          <a:endParaRPr lang="cs-CZ" dirty="0"/>
        </a:p>
      </dgm:t>
    </dgm:pt>
    <dgm:pt modelId="{9648D272-906E-4267-B896-FF9F7B8B974A}" type="parTrans" cxnId="{B501F99A-4BCB-4424-80CF-C9F35760BE10}">
      <dgm:prSet/>
      <dgm:spPr/>
      <dgm:t>
        <a:bodyPr/>
        <a:lstStyle/>
        <a:p>
          <a:endParaRPr lang="cs-CZ"/>
        </a:p>
      </dgm:t>
    </dgm:pt>
    <dgm:pt modelId="{1570FDA9-35DF-461D-BDC4-54331FF8D4F7}" type="sibTrans" cxnId="{B501F99A-4BCB-4424-80CF-C9F35760BE10}">
      <dgm:prSet/>
      <dgm:spPr/>
      <dgm:t>
        <a:bodyPr/>
        <a:lstStyle/>
        <a:p>
          <a:endParaRPr lang="cs-CZ"/>
        </a:p>
      </dgm:t>
    </dgm:pt>
    <dgm:pt modelId="{6ED4B6E3-3AA4-4A1C-A71A-F6B0B9EFDA06}">
      <dgm:prSet phldrT="[Text]"/>
      <dgm:spPr/>
      <dgm:t>
        <a:bodyPr/>
        <a:lstStyle/>
        <a:p>
          <a:r>
            <a:rPr lang="cs-CZ" dirty="0" smtClean="0"/>
            <a:t>Stanovení cílů</a:t>
          </a:r>
          <a:endParaRPr lang="cs-CZ" dirty="0"/>
        </a:p>
      </dgm:t>
    </dgm:pt>
    <dgm:pt modelId="{339E4332-2771-48FA-BEA6-D38B3EC82265}" type="parTrans" cxnId="{D43611B2-348E-47F7-A40C-60F74AE3B452}">
      <dgm:prSet/>
      <dgm:spPr/>
      <dgm:t>
        <a:bodyPr/>
        <a:lstStyle/>
        <a:p>
          <a:endParaRPr lang="cs-CZ"/>
        </a:p>
      </dgm:t>
    </dgm:pt>
    <dgm:pt modelId="{365DFF55-F644-4AD0-90C4-6E665BFFC16C}" type="sibTrans" cxnId="{D43611B2-348E-47F7-A40C-60F74AE3B452}">
      <dgm:prSet/>
      <dgm:spPr/>
      <dgm:t>
        <a:bodyPr/>
        <a:lstStyle/>
        <a:p>
          <a:endParaRPr lang="cs-CZ"/>
        </a:p>
      </dgm:t>
    </dgm:pt>
    <dgm:pt modelId="{D0ECC8D0-8623-4E24-92BA-395EBE115E52}">
      <dgm:prSet phldrT="[Text]"/>
      <dgm:spPr/>
      <dgm:t>
        <a:bodyPr/>
        <a:lstStyle/>
        <a:p>
          <a:r>
            <a:rPr lang="cs-CZ" dirty="0" smtClean="0"/>
            <a:t>Návrh opatření</a:t>
          </a:r>
          <a:endParaRPr lang="cs-CZ" dirty="0"/>
        </a:p>
      </dgm:t>
    </dgm:pt>
    <dgm:pt modelId="{55011BA2-4FAD-44D3-8984-46B121BD781F}" type="parTrans" cxnId="{E094EF4E-6E2A-4333-8DBE-7EC8B6DAB956}">
      <dgm:prSet/>
      <dgm:spPr/>
      <dgm:t>
        <a:bodyPr/>
        <a:lstStyle/>
        <a:p>
          <a:endParaRPr lang="cs-CZ"/>
        </a:p>
      </dgm:t>
    </dgm:pt>
    <dgm:pt modelId="{27CFCCE8-9F28-4492-981B-4DB1E1C95DBC}" type="sibTrans" cxnId="{E094EF4E-6E2A-4333-8DBE-7EC8B6DAB956}">
      <dgm:prSet/>
      <dgm:spPr/>
      <dgm:t>
        <a:bodyPr/>
        <a:lstStyle/>
        <a:p>
          <a:endParaRPr lang="cs-CZ"/>
        </a:p>
      </dgm:t>
    </dgm:pt>
    <dgm:pt modelId="{8BE686F3-8349-4C1C-B962-B1FE7708A3F6}">
      <dgm:prSet phldrT="[Text]"/>
      <dgm:spPr/>
      <dgm:t>
        <a:bodyPr/>
        <a:lstStyle/>
        <a:p>
          <a:r>
            <a:rPr lang="cs-CZ" dirty="0" smtClean="0"/>
            <a:t>Výjimky</a:t>
          </a:r>
          <a:endParaRPr lang="cs-CZ" dirty="0"/>
        </a:p>
      </dgm:t>
    </dgm:pt>
    <dgm:pt modelId="{6E0BD7CE-A601-470C-A3F9-CB5BFF778421}" type="parTrans" cxnId="{39345411-3FFC-4355-B787-402DD9C753D2}">
      <dgm:prSet/>
      <dgm:spPr/>
      <dgm:t>
        <a:bodyPr/>
        <a:lstStyle/>
        <a:p>
          <a:endParaRPr lang="cs-CZ"/>
        </a:p>
      </dgm:t>
    </dgm:pt>
    <dgm:pt modelId="{42FA949E-4D80-41DC-A0DE-56F275D2220D}" type="sibTrans" cxnId="{39345411-3FFC-4355-B787-402DD9C753D2}">
      <dgm:prSet/>
      <dgm:spPr/>
      <dgm:t>
        <a:bodyPr/>
        <a:lstStyle/>
        <a:p>
          <a:endParaRPr lang="cs-CZ"/>
        </a:p>
      </dgm:t>
    </dgm:pt>
    <dgm:pt modelId="{30695D28-41FB-45EC-9D9B-D77F5996391D}" type="pres">
      <dgm:prSet presAssocID="{D8C46C0E-39CB-4DC7-ADF7-C1F1156E21D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A9CD97D-DE66-4420-AC2A-6302EA9DB81F}" type="pres">
      <dgm:prSet presAssocID="{8A17B92C-2685-4F70-B9D0-73D3C7E9B2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A777E4-21B4-4AE2-8816-DC597ED5E26B}" type="pres">
      <dgm:prSet presAssocID="{8A17B92C-2685-4F70-B9D0-73D3C7E9B2F1}" presName="spNode" presStyleCnt="0"/>
      <dgm:spPr/>
    </dgm:pt>
    <dgm:pt modelId="{003F06F9-4CA7-4AB9-885F-F66B702BAC45}" type="pres">
      <dgm:prSet presAssocID="{9EFC0345-2415-460C-9302-47E7672E0B7F}" presName="sibTrans" presStyleLbl="sibTrans1D1" presStyleIdx="0" presStyleCnt="5"/>
      <dgm:spPr/>
      <dgm:t>
        <a:bodyPr/>
        <a:lstStyle/>
        <a:p>
          <a:endParaRPr lang="cs-CZ"/>
        </a:p>
      </dgm:t>
    </dgm:pt>
    <dgm:pt modelId="{7261CC8B-E4B9-4D89-BD34-9FEEEE48F378}" type="pres">
      <dgm:prSet presAssocID="{125C4B6E-FAB2-4997-B297-7C0D45285B4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7F7B4-7934-41B2-84B8-0D66D9BF4167}" type="pres">
      <dgm:prSet presAssocID="{125C4B6E-FAB2-4997-B297-7C0D45285B46}" presName="spNode" presStyleCnt="0"/>
      <dgm:spPr/>
    </dgm:pt>
    <dgm:pt modelId="{24323147-9F46-4D80-B677-C3B4A971149B}" type="pres">
      <dgm:prSet presAssocID="{1570FDA9-35DF-461D-BDC4-54331FF8D4F7}" presName="sibTrans" presStyleLbl="sibTrans1D1" presStyleIdx="1" presStyleCnt="5"/>
      <dgm:spPr/>
      <dgm:t>
        <a:bodyPr/>
        <a:lstStyle/>
        <a:p>
          <a:endParaRPr lang="cs-CZ"/>
        </a:p>
      </dgm:t>
    </dgm:pt>
    <dgm:pt modelId="{06E0523A-7D9F-454A-8FDF-1101A2A4AB73}" type="pres">
      <dgm:prSet presAssocID="{6ED4B6E3-3AA4-4A1C-A71A-F6B0B9EFDA0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D6936F-D6F7-483E-93B4-06E807E3ABF9}" type="pres">
      <dgm:prSet presAssocID="{6ED4B6E3-3AA4-4A1C-A71A-F6B0B9EFDA06}" presName="spNode" presStyleCnt="0"/>
      <dgm:spPr/>
    </dgm:pt>
    <dgm:pt modelId="{A52BDCBD-BB0B-48A0-A02E-2E71709F92F5}" type="pres">
      <dgm:prSet presAssocID="{365DFF55-F644-4AD0-90C4-6E665BFFC16C}" presName="sibTrans" presStyleLbl="sibTrans1D1" presStyleIdx="2" presStyleCnt="5"/>
      <dgm:spPr/>
      <dgm:t>
        <a:bodyPr/>
        <a:lstStyle/>
        <a:p>
          <a:endParaRPr lang="cs-CZ"/>
        </a:p>
      </dgm:t>
    </dgm:pt>
    <dgm:pt modelId="{6590151F-82A4-4577-B3D7-7B20ADD4DA1D}" type="pres">
      <dgm:prSet presAssocID="{D0ECC8D0-8623-4E24-92BA-395EBE115E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50F600D-F332-4A26-9C07-41D873FDA2F1}" type="pres">
      <dgm:prSet presAssocID="{D0ECC8D0-8623-4E24-92BA-395EBE115E52}" presName="spNode" presStyleCnt="0"/>
      <dgm:spPr/>
    </dgm:pt>
    <dgm:pt modelId="{363B3A60-3AF8-469F-AE43-CC1CC95286C4}" type="pres">
      <dgm:prSet presAssocID="{27CFCCE8-9F28-4492-981B-4DB1E1C95DBC}" presName="sibTrans" presStyleLbl="sibTrans1D1" presStyleIdx="3" presStyleCnt="5"/>
      <dgm:spPr/>
      <dgm:t>
        <a:bodyPr/>
        <a:lstStyle/>
        <a:p>
          <a:endParaRPr lang="cs-CZ"/>
        </a:p>
      </dgm:t>
    </dgm:pt>
    <dgm:pt modelId="{66F70855-581E-484E-9EF0-54AE9EC3B0AE}" type="pres">
      <dgm:prSet presAssocID="{8BE686F3-8349-4C1C-B962-B1FE7708A3F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E221D3-B707-4C03-9450-9F237205B5DA}" type="pres">
      <dgm:prSet presAssocID="{8BE686F3-8349-4C1C-B962-B1FE7708A3F6}" presName="spNode" presStyleCnt="0"/>
      <dgm:spPr/>
    </dgm:pt>
    <dgm:pt modelId="{1B262D2C-233A-4E26-B951-C3108C8BF142}" type="pres">
      <dgm:prSet presAssocID="{42FA949E-4D80-41DC-A0DE-56F275D2220D}" presName="sibTrans" presStyleLbl="sibTrans1D1" presStyleIdx="4" presStyleCnt="5"/>
      <dgm:spPr/>
      <dgm:t>
        <a:bodyPr/>
        <a:lstStyle/>
        <a:p>
          <a:endParaRPr lang="cs-CZ"/>
        </a:p>
      </dgm:t>
    </dgm:pt>
  </dgm:ptLst>
  <dgm:cxnLst>
    <dgm:cxn modelId="{D01116B3-2C3B-4A75-8379-3B7D574C67DE}" type="presOf" srcId="{27CFCCE8-9F28-4492-981B-4DB1E1C95DBC}" destId="{363B3A60-3AF8-469F-AE43-CC1CC95286C4}" srcOrd="0" destOrd="0" presId="urn:microsoft.com/office/officeart/2005/8/layout/cycle5"/>
    <dgm:cxn modelId="{1462EAEE-6F6A-4AF6-811A-90871558FFCF}" type="presOf" srcId="{1570FDA9-35DF-461D-BDC4-54331FF8D4F7}" destId="{24323147-9F46-4D80-B677-C3B4A971149B}" srcOrd="0" destOrd="0" presId="urn:microsoft.com/office/officeart/2005/8/layout/cycle5"/>
    <dgm:cxn modelId="{C3945195-6D3B-46E7-BB9D-C5E363FFF00E}" type="presOf" srcId="{8A17B92C-2685-4F70-B9D0-73D3C7E9B2F1}" destId="{5A9CD97D-DE66-4420-AC2A-6302EA9DB81F}" srcOrd="0" destOrd="0" presId="urn:microsoft.com/office/officeart/2005/8/layout/cycle5"/>
    <dgm:cxn modelId="{CE411845-71FE-4D49-BE7A-FB59D47F55DC}" type="presOf" srcId="{6ED4B6E3-3AA4-4A1C-A71A-F6B0B9EFDA06}" destId="{06E0523A-7D9F-454A-8FDF-1101A2A4AB73}" srcOrd="0" destOrd="0" presId="urn:microsoft.com/office/officeart/2005/8/layout/cycle5"/>
    <dgm:cxn modelId="{C2CC5AC2-E7A2-46B1-8B03-167B0B8508FD}" type="presOf" srcId="{365DFF55-F644-4AD0-90C4-6E665BFFC16C}" destId="{A52BDCBD-BB0B-48A0-A02E-2E71709F92F5}" srcOrd="0" destOrd="0" presId="urn:microsoft.com/office/officeart/2005/8/layout/cycle5"/>
    <dgm:cxn modelId="{E86523F2-7B01-4E61-A958-6F30C47E499D}" type="presOf" srcId="{D0ECC8D0-8623-4E24-92BA-395EBE115E52}" destId="{6590151F-82A4-4577-B3D7-7B20ADD4DA1D}" srcOrd="0" destOrd="0" presId="urn:microsoft.com/office/officeart/2005/8/layout/cycle5"/>
    <dgm:cxn modelId="{B501F99A-4BCB-4424-80CF-C9F35760BE10}" srcId="{D8C46C0E-39CB-4DC7-ADF7-C1F1156E21D9}" destId="{125C4B6E-FAB2-4997-B297-7C0D45285B46}" srcOrd="1" destOrd="0" parTransId="{9648D272-906E-4267-B896-FF9F7B8B974A}" sibTransId="{1570FDA9-35DF-461D-BDC4-54331FF8D4F7}"/>
    <dgm:cxn modelId="{CE78D54C-4294-4486-BEC5-33FAC95152EC}" type="presOf" srcId="{9EFC0345-2415-460C-9302-47E7672E0B7F}" destId="{003F06F9-4CA7-4AB9-885F-F66B702BAC45}" srcOrd="0" destOrd="0" presId="urn:microsoft.com/office/officeart/2005/8/layout/cycle5"/>
    <dgm:cxn modelId="{92FC7BB2-159F-42C0-9433-872F601F1488}" type="presOf" srcId="{D8C46C0E-39CB-4DC7-ADF7-C1F1156E21D9}" destId="{30695D28-41FB-45EC-9D9B-D77F5996391D}" srcOrd="0" destOrd="0" presId="urn:microsoft.com/office/officeart/2005/8/layout/cycle5"/>
    <dgm:cxn modelId="{39345411-3FFC-4355-B787-402DD9C753D2}" srcId="{D8C46C0E-39CB-4DC7-ADF7-C1F1156E21D9}" destId="{8BE686F3-8349-4C1C-B962-B1FE7708A3F6}" srcOrd="4" destOrd="0" parTransId="{6E0BD7CE-A601-470C-A3F9-CB5BFF778421}" sibTransId="{42FA949E-4D80-41DC-A0DE-56F275D2220D}"/>
    <dgm:cxn modelId="{3C1FFB9F-6014-45DB-88EA-616724649D3F}" type="presOf" srcId="{8BE686F3-8349-4C1C-B962-B1FE7708A3F6}" destId="{66F70855-581E-484E-9EF0-54AE9EC3B0AE}" srcOrd="0" destOrd="0" presId="urn:microsoft.com/office/officeart/2005/8/layout/cycle5"/>
    <dgm:cxn modelId="{E094EF4E-6E2A-4333-8DBE-7EC8B6DAB956}" srcId="{D8C46C0E-39CB-4DC7-ADF7-C1F1156E21D9}" destId="{D0ECC8D0-8623-4E24-92BA-395EBE115E52}" srcOrd="3" destOrd="0" parTransId="{55011BA2-4FAD-44D3-8984-46B121BD781F}" sibTransId="{27CFCCE8-9F28-4492-981B-4DB1E1C95DBC}"/>
    <dgm:cxn modelId="{89527F1A-1A32-49C7-A5CF-E0709E3473BE}" type="presOf" srcId="{42FA949E-4D80-41DC-A0DE-56F275D2220D}" destId="{1B262D2C-233A-4E26-B951-C3108C8BF142}" srcOrd="0" destOrd="0" presId="urn:microsoft.com/office/officeart/2005/8/layout/cycle5"/>
    <dgm:cxn modelId="{C2811EBB-CB4B-4813-8726-5DACD89CF4E0}" srcId="{D8C46C0E-39CB-4DC7-ADF7-C1F1156E21D9}" destId="{8A17B92C-2685-4F70-B9D0-73D3C7E9B2F1}" srcOrd="0" destOrd="0" parTransId="{65FEE081-6139-4EED-A8A7-883E20DDF5FE}" sibTransId="{9EFC0345-2415-460C-9302-47E7672E0B7F}"/>
    <dgm:cxn modelId="{D43611B2-348E-47F7-A40C-60F74AE3B452}" srcId="{D8C46C0E-39CB-4DC7-ADF7-C1F1156E21D9}" destId="{6ED4B6E3-3AA4-4A1C-A71A-F6B0B9EFDA06}" srcOrd="2" destOrd="0" parTransId="{339E4332-2771-48FA-BEA6-D38B3EC82265}" sibTransId="{365DFF55-F644-4AD0-90C4-6E665BFFC16C}"/>
    <dgm:cxn modelId="{4BAF8A84-9FA1-443D-BE8F-E9FE13B76B52}" type="presOf" srcId="{125C4B6E-FAB2-4997-B297-7C0D45285B46}" destId="{7261CC8B-E4B9-4D89-BD34-9FEEEE48F378}" srcOrd="0" destOrd="0" presId="urn:microsoft.com/office/officeart/2005/8/layout/cycle5"/>
    <dgm:cxn modelId="{86AF2778-709A-4C87-8216-9B347FD40AA0}" type="presParOf" srcId="{30695D28-41FB-45EC-9D9B-D77F5996391D}" destId="{5A9CD97D-DE66-4420-AC2A-6302EA9DB81F}" srcOrd="0" destOrd="0" presId="urn:microsoft.com/office/officeart/2005/8/layout/cycle5"/>
    <dgm:cxn modelId="{7C42C705-93B8-490C-BC6D-AAD7253D3270}" type="presParOf" srcId="{30695D28-41FB-45EC-9D9B-D77F5996391D}" destId="{67A777E4-21B4-4AE2-8816-DC597ED5E26B}" srcOrd="1" destOrd="0" presId="urn:microsoft.com/office/officeart/2005/8/layout/cycle5"/>
    <dgm:cxn modelId="{0AF64602-D0F3-4BFD-9E3D-BC59D2D13D14}" type="presParOf" srcId="{30695D28-41FB-45EC-9D9B-D77F5996391D}" destId="{003F06F9-4CA7-4AB9-885F-F66B702BAC45}" srcOrd="2" destOrd="0" presId="urn:microsoft.com/office/officeart/2005/8/layout/cycle5"/>
    <dgm:cxn modelId="{C56C3D6C-C5DC-4864-BBC1-A3594D09DC05}" type="presParOf" srcId="{30695D28-41FB-45EC-9D9B-D77F5996391D}" destId="{7261CC8B-E4B9-4D89-BD34-9FEEEE48F378}" srcOrd="3" destOrd="0" presId="urn:microsoft.com/office/officeart/2005/8/layout/cycle5"/>
    <dgm:cxn modelId="{9E0D158C-51F7-42AE-95A2-9AECA39BE376}" type="presParOf" srcId="{30695D28-41FB-45EC-9D9B-D77F5996391D}" destId="{5907F7B4-7934-41B2-84B8-0D66D9BF4167}" srcOrd="4" destOrd="0" presId="urn:microsoft.com/office/officeart/2005/8/layout/cycle5"/>
    <dgm:cxn modelId="{F3F5F6E2-304D-429A-97A8-7C046E573CEA}" type="presParOf" srcId="{30695D28-41FB-45EC-9D9B-D77F5996391D}" destId="{24323147-9F46-4D80-B677-C3B4A971149B}" srcOrd="5" destOrd="0" presId="urn:microsoft.com/office/officeart/2005/8/layout/cycle5"/>
    <dgm:cxn modelId="{D0813DD1-18F6-4B71-8E9B-5F8EA5D9B224}" type="presParOf" srcId="{30695D28-41FB-45EC-9D9B-D77F5996391D}" destId="{06E0523A-7D9F-454A-8FDF-1101A2A4AB73}" srcOrd="6" destOrd="0" presId="urn:microsoft.com/office/officeart/2005/8/layout/cycle5"/>
    <dgm:cxn modelId="{C221FA4E-7C9E-4895-AA9C-31B84D1BC6E0}" type="presParOf" srcId="{30695D28-41FB-45EC-9D9B-D77F5996391D}" destId="{B5D6936F-D6F7-483E-93B4-06E807E3ABF9}" srcOrd="7" destOrd="0" presId="urn:microsoft.com/office/officeart/2005/8/layout/cycle5"/>
    <dgm:cxn modelId="{2E0B1B0D-0AC6-4EE1-BEBD-E07AAD1886E3}" type="presParOf" srcId="{30695D28-41FB-45EC-9D9B-D77F5996391D}" destId="{A52BDCBD-BB0B-48A0-A02E-2E71709F92F5}" srcOrd="8" destOrd="0" presId="urn:microsoft.com/office/officeart/2005/8/layout/cycle5"/>
    <dgm:cxn modelId="{36016CC4-0930-4166-9A34-E666038AEA10}" type="presParOf" srcId="{30695D28-41FB-45EC-9D9B-D77F5996391D}" destId="{6590151F-82A4-4577-B3D7-7B20ADD4DA1D}" srcOrd="9" destOrd="0" presId="urn:microsoft.com/office/officeart/2005/8/layout/cycle5"/>
    <dgm:cxn modelId="{224230CC-F116-4CC4-828D-117104E95B88}" type="presParOf" srcId="{30695D28-41FB-45EC-9D9B-D77F5996391D}" destId="{450F600D-F332-4A26-9C07-41D873FDA2F1}" srcOrd="10" destOrd="0" presId="urn:microsoft.com/office/officeart/2005/8/layout/cycle5"/>
    <dgm:cxn modelId="{FE679CA2-83E2-489A-A88F-E8CD7327D843}" type="presParOf" srcId="{30695D28-41FB-45EC-9D9B-D77F5996391D}" destId="{363B3A60-3AF8-469F-AE43-CC1CC95286C4}" srcOrd="11" destOrd="0" presId="urn:microsoft.com/office/officeart/2005/8/layout/cycle5"/>
    <dgm:cxn modelId="{47A273ED-89C2-4199-916F-EB7E005DDCD8}" type="presParOf" srcId="{30695D28-41FB-45EC-9D9B-D77F5996391D}" destId="{66F70855-581E-484E-9EF0-54AE9EC3B0AE}" srcOrd="12" destOrd="0" presId="urn:microsoft.com/office/officeart/2005/8/layout/cycle5"/>
    <dgm:cxn modelId="{9C4003F4-4F91-46E0-84B1-4C6231C6EFDC}" type="presParOf" srcId="{30695D28-41FB-45EC-9D9B-D77F5996391D}" destId="{F7E221D3-B707-4C03-9450-9F237205B5DA}" srcOrd="13" destOrd="0" presId="urn:microsoft.com/office/officeart/2005/8/layout/cycle5"/>
    <dgm:cxn modelId="{1A82AFDE-2D82-4E39-86D9-523A49191081}" type="presParOf" srcId="{30695D28-41FB-45EC-9D9B-D77F5996391D}" destId="{1B262D2C-233A-4E26-B951-C3108C8BF14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CD97D-DE66-4420-AC2A-6302EA9DB81F}">
      <dsp:nvSpPr>
        <dsp:cNvPr id="0" name=""/>
        <dsp:cNvSpPr/>
      </dsp:nvSpPr>
      <dsp:spPr>
        <a:xfrm>
          <a:off x="1281587" y="95281"/>
          <a:ext cx="1037224" cy="6741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Monitoring</a:t>
          </a:r>
          <a:endParaRPr lang="cs-CZ" sz="1400" kern="1200" dirty="0"/>
        </a:p>
      </dsp:txBody>
      <dsp:txXfrm>
        <a:off x="1314498" y="128192"/>
        <a:ext cx="971402" cy="608373"/>
      </dsp:txXfrm>
    </dsp:sp>
    <dsp:sp modelId="{003F06F9-4CA7-4AB9-885F-F66B702BAC45}">
      <dsp:nvSpPr>
        <dsp:cNvPr id="0" name=""/>
        <dsp:cNvSpPr/>
      </dsp:nvSpPr>
      <dsp:spPr>
        <a:xfrm>
          <a:off x="453461" y="432379"/>
          <a:ext cx="2693477" cy="2693477"/>
        </a:xfrm>
        <a:custGeom>
          <a:avLst/>
          <a:gdLst/>
          <a:ahLst/>
          <a:cxnLst/>
          <a:rect l="0" t="0" r="0" b="0"/>
          <a:pathLst>
            <a:path>
              <a:moveTo>
                <a:pt x="2004247" y="171414"/>
              </a:moveTo>
              <a:arcTo wR="1346738" hR="1346738" stAng="17953430" swAng="121154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61CC8B-E4B9-4D89-BD34-9FEEEE48F378}">
      <dsp:nvSpPr>
        <dsp:cNvPr id="0" name=""/>
        <dsp:cNvSpPr/>
      </dsp:nvSpPr>
      <dsp:spPr>
        <a:xfrm>
          <a:off x="2562412" y="1025855"/>
          <a:ext cx="1037224" cy="67419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Hodnocení stavu</a:t>
          </a:r>
          <a:endParaRPr lang="cs-CZ" sz="1400" kern="1200" dirty="0"/>
        </a:p>
      </dsp:txBody>
      <dsp:txXfrm>
        <a:off x="2595323" y="1058766"/>
        <a:ext cx="971402" cy="608373"/>
      </dsp:txXfrm>
    </dsp:sp>
    <dsp:sp modelId="{24323147-9F46-4D80-B677-C3B4A971149B}">
      <dsp:nvSpPr>
        <dsp:cNvPr id="0" name=""/>
        <dsp:cNvSpPr/>
      </dsp:nvSpPr>
      <dsp:spPr>
        <a:xfrm>
          <a:off x="453461" y="432379"/>
          <a:ext cx="2693477" cy="2693477"/>
        </a:xfrm>
        <a:custGeom>
          <a:avLst/>
          <a:gdLst/>
          <a:ahLst/>
          <a:cxnLst/>
          <a:rect l="0" t="0" r="0" b="0"/>
          <a:pathLst>
            <a:path>
              <a:moveTo>
                <a:pt x="2690247" y="1439963"/>
              </a:moveTo>
              <a:arcTo wR="1346738" hR="1346738" stAng="21838160" swAng="135973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E0523A-7D9F-454A-8FDF-1101A2A4AB73}">
      <dsp:nvSpPr>
        <dsp:cNvPr id="0" name=""/>
        <dsp:cNvSpPr/>
      </dsp:nvSpPr>
      <dsp:spPr>
        <a:xfrm>
          <a:off x="2073180" y="2531555"/>
          <a:ext cx="1037224" cy="67419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Stanovení cílů</a:t>
          </a:r>
          <a:endParaRPr lang="cs-CZ" sz="1400" kern="1200" dirty="0"/>
        </a:p>
      </dsp:txBody>
      <dsp:txXfrm>
        <a:off x="2106091" y="2564466"/>
        <a:ext cx="971402" cy="608373"/>
      </dsp:txXfrm>
    </dsp:sp>
    <dsp:sp modelId="{A52BDCBD-BB0B-48A0-A02E-2E71709F92F5}">
      <dsp:nvSpPr>
        <dsp:cNvPr id="0" name=""/>
        <dsp:cNvSpPr/>
      </dsp:nvSpPr>
      <dsp:spPr>
        <a:xfrm>
          <a:off x="453461" y="432379"/>
          <a:ext cx="2693477" cy="2693477"/>
        </a:xfrm>
        <a:custGeom>
          <a:avLst/>
          <a:gdLst/>
          <a:ahLst/>
          <a:cxnLst/>
          <a:rect l="0" t="0" r="0" b="0"/>
          <a:pathLst>
            <a:path>
              <a:moveTo>
                <a:pt x="1512014" y="2683297"/>
              </a:moveTo>
              <a:arcTo wR="1346738" hR="1346738" stAng="4977044" swAng="84591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90151F-82A4-4577-B3D7-7B20ADD4DA1D}">
      <dsp:nvSpPr>
        <dsp:cNvPr id="0" name=""/>
        <dsp:cNvSpPr/>
      </dsp:nvSpPr>
      <dsp:spPr>
        <a:xfrm>
          <a:off x="489994" y="2531555"/>
          <a:ext cx="1037224" cy="67419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Návrh opatření</a:t>
          </a:r>
          <a:endParaRPr lang="cs-CZ" sz="1400" kern="1200" dirty="0"/>
        </a:p>
      </dsp:txBody>
      <dsp:txXfrm>
        <a:off x="522905" y="2564466"/>
        <a:ext cx="971402" cy="608373"/>
      </dsp:txXfrm>
    </dsp:sp>
    <dsp:sp modelId="{363B3A60-3AF8-469F-AE43-CC1CC95286C4}">
      <dsp:nvSpPr>
        <dsp:cNvPr id="0" name=""/>
        <dsp:cNvSpPr/>
      </dsp:nvSpPr>
      <dsp:spPr>
        <a:xfrm>
          <a:off x="453461" y="432379"/>
          <a:ext cx="2693477" cy="2693477"/>
        </a:xfrm>
        <a:custGeom>
          <a:avLst/>
          <a:gdLst/>
          <a:ahLst/>
          <a:cxnLst/>
          <a:rect l="0" t="0" r="0" b="0"/>
          <a:pathLst>
            <a:path>
              <a:moveTo>
                <a:pt x="142878" y="1950416"/>
              </a:moveTo>
              <a:arcTo wR="1346738" hR="1346738" stAng="9202108" swAng="135973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F70855-581E-484E-9EF0-54AE9EC3B0AE}">
      <dsp:nvSpPr>
        <dsp:cNvPr id="0" name=""/>
        <dsp:cNvSpPr/>
      </dsp:nvSpPr>
      <dsp:spPr>
        <a:xfrm>
          <a:off x="762" y="1025855"/>
          <a:ext cx="1037224" cy="67419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/>
            <a:t>Výjimky</a:t>
          </a:r>
          <a:endParaRPr lang="cs-CZ" sz="1400" kern="1200" dirty="0"/>
        </a:p>
      </dsp:txBody>
      <dsp:txXfrm>
        <a:off x="33673" y="1058766"/>
        <a:ext cx="971402" cy="608373"/>
      </dsp:txXfrm>
    </dsp:sp>
    <dsp:sp modelId="{1B262D2C-233A-4E26-B951-C3108C8BF142}">
      <dsp:nvSpPr>
        <dsp:cNvPr id="0" name=""/>
        <dsp:cNvSpPr/>
      </dsp:nvSpPr>
      <dsp:spPr>
        <a:xfrm>
          <a:off x="453461" y="432379"/>
          <a:ext cx="2693477" cy="2693477"/>
        </a:xfrm>
        <a:custGeom>
          <a:avLst/>
          <a:gdLst/>
          <a:ahLst/>
          <a:cxnLst/>
          <a:rect l="0" t="0" r="0" b="0"/>
          <a:pathLst>
            <a:path>
              <a:moveTo>
                <a:pt x="323949" y="470606"/>
              </a:moveTo>
              <a:arcTo wR="1346738" hR="1346738" stAng="13235023" swAng="121154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FB37E-AD14-40B6-82DF-1FA7520FC0D4}" type="datetimeFigureOut">
              <a:rPr lang="cs-CZ" smtClean="0"/>
              <a:t>27.9.2017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53B43-E844-4D11-AE90-2BB614E37A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266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6F7FA8-D949-4A9E-AA7E-1920EEA6BFB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5F0490-68DE-4855-910D-42C9A06851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860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560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002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9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720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5888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127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09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4953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873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231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Převymezení</a:t>
            </a:r>
            <a:r>
              <a:rPr lang="cs-CZ" dirty="0" smtClean="0"/>
              <a:t> dílčích</a:t>
            </a:r>
            <a:r>
              <a:rPr lang="cs-CZ" baseline="0" dirty="0" smtClean="0"/>
              <a:t> povodí z druhého cyklu zůstává stejný.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995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57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9678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5F0490-68DE-4855-910D-42C9A068512C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438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70C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3751-555B-4209-9891-386F1087DFE6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85DA-0E6A-4453-98AF-E61A0A30846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64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139C-C1F6-4F64-8EFB-FFD75B432D3B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D6F60-1EFB-4354-8120-65EF290C2D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885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graf.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21B02-118B-4955-8BDE-ADDA28A1FB99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C2DBD-0218-4470-A3E3-2D05ED0033E9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328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4D0C1-33B0-46CA-9ADD-4ED282ABB7C1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3D35B-6791-4381-9697-BBB4FEF21BF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85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tabulku.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C2E88-F8ED-4E2E-B15A-C22A34752E34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60CE5-B38F-487B-9700-DBE23FEBA07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558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22089-0879-491A-ACA2-F7C382A90BEF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CF9DE-2424-40D9-8CDC-35EC530DB6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457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95327-83A5-43A4-887C-A0986E73A49E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0F5C4F62-9383-4972-86A5-E861D5163E0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421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3B224-3996-48C6-8B5B-74FC9B28530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328BB178-FD3A-454B-B11A-A318D654010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217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E409B-45AF-4042-9C39-85D5398DB9E4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6ED94-9369-4A17-ADCF-5E1266D5AC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903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C302-233E-4B44-AD28-FD77517DB6BD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1734-6400-40CA-A7C2-18764A43657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62839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90D71-7474-462C-BB4E-FAA93E413C59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F3CF9-C8F7-4DEE-AD59-FBD5FAEE63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107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01033-0373-47F7-9FE1-7E3020041842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2CF26-8157-4745-8DE7-CB549F0C83A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94411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7D122-105D-479D-B7F1-A7CC0F2FAAA9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8FB5-E1E2-4AED-B864-BE6B65098C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74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DB1F5-22E3-4FD0-A197-37DD4F85FF73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962EF-54C4-4E2E-88C0-C3B6B35A970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79790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D11FC-3C04-4EEC-8A99-8BF77C41544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8932F-20C2-4B21-95F8-4C1CCF3724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990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7BEA1-AE7D-4344-B2FF-F4B6487D1817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851D-3A8D-48A3-884F-736EADA2B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51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74AB-8706-4E45-9DDF-AEDB08C5F438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128-C517-43F9-A697-D82A24A3AD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112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1B06E-0D67-46E2-AE3B-7F63AB7A9B2A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AA95B-5E58-4CF2-97E7-1D63FD934C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2631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F992D-ED3E-4C56-AA98-BC3BD8E63D7C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7898F-179F-4B18-ABF5-7046928126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29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0E07-ED1C-4BE5-8F29-5FF92E5EB5F6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E6CF9-2E33-4CD8-BBF2-4F840ADBB3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196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870AC-0811-4D3E-A7E4-CDE8A238AEB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7F67-0251-4323-B30B-D99AE5BB25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7868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2A0B-BD09-4E56-B669-C11221AB2F04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85910-DE33-4938-9207-83644BA9BB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684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D2F95-6143-4D74-AB57-7A83BF120A92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A67BB-9B6E-4859-AE6A-59926EFCDF9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1487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5A822-AF3C-42FC-9101-A368D605E9F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0CC5-8A31-42CD-9EC4-B9629799A7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071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5A7C2-127C-47A8-AEE7-DABEAD553E88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42386-51F7-4F09-AB0E-4E9550EC7B9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129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84734-9DDF-4294-87C8-75737172F980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2790-50DE-4C33-82A5-7159B0C2AC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5849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A5970-59E4-4698-82AF-408A3B8C4618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2824-4664-4493-9343-640BFC0918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9345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3D659-50BE-4D2F-A47C-4471E8AF1DF1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A8D0-68B9-469C-995F-0B8CFEF104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887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4EB8-42B8-4F64-84A4-BE89E88FA1A6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912D7-6D8F-4615-A290-70B477D589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01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F70C0-690D-4105-9B50-8CBFF9131B25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51BD0-9BD0-48A7-A208-8975DEF5CF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009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AC929-2E4C-4D3C-9B2C-41CEA26A910D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A8968-0C78-46FC-BDCE-C39102E7A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750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33BC6-0BE7-4250-AFB8-21CBE1F359ED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67B3-490B-4FD9-ADE3-94B503F96A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284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B4AA0-5CD1-43D9-AE2A-B6B2A4727B13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76FEA-D6DD-40AC-8F97-0AF6F651EC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8769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6B37-3FC8-47B7-BC0E-98ED24196A2C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A0B-C65F-4A94-BA63-A7BE360AEF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00917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4979-4C41-47FF-8CA1-A2008FD8CE78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54017-A7B0-4CF2-A78D-8169941293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85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E3672-81F2-41EB-A57F-2A2603F9B210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E454-4A34-42FF-8863-456913F6FB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9722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FE8B0-A728-4E4D-92A1-2F6C22AB2C08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8F09-4E20-4F43-919B-E18970F15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1221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59DA-88E2-4F35-B298-E4913B7F294A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D2326-5E41-4F14-8B6F-FEB19D9F1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461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06D14-5F29-4BE8-B478-B68A3AD60C92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92E96-6E76-468E-8EBF-EA2C55D011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3701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0F04D-CA2C-4C8C-9BFB-504BEEFD530D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56F2-EE90-4AFD-9E69-A5DAAF91A1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4016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D896-641D-4468-A596-BC21EFF094D0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5AB74-D5B1-4428-9CC4-B79B75AC85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6590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1035-C54E-4A5A-AC56-E5B4AC04DB1B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32A01-4C57-49A3-8595-663C18DE56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5587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4F170-9F5C-4BB2-84F4-139E4A961921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F31EA-8AF0-488F-ACDE-0DB72A48C2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27029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5C632-E1D7-4DA3-98E9-E1972522CF34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68F8-7058-4FF4-AFE8-64EF2A9954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14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538E0-4F01-4E59-9822-AD56CE52E500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92B0-1774-4227-B187-EED8C5EABF5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0012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495D4-8C20-4987-8000-4B15D024A5F8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F0048-E61A-4A32-983C-18D3864EF75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3822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DB171-C0D9-4FAE-BE12-E60BC701996A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C3D27-5702-4665-8210-99900A12C09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59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6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E5AC-A324-4456-8546-3FF2E735F29D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48359-8D6C-4700-BD93-E48C338C95E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190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EF932-C95E-4B1D-9B03-CA9A817B19D7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C7CBC-D3FB-4DC1-9E40-ADC1E99E01C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63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938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9437E5-4B25-4A43-AA26-7A2F2A1C8BAC}" type="datetimeFigureOut">
              <a:rPr lang="cs-CZ"/>
              <a:pPr>
                <a:defRPr/>
              </a:pPr>
              <a:t>27.9.2017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E1E4CD-E08A-4A15-BB0D-0AE2F126E95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67" r:id="rId2"/>
    <p:sldLayoutId id="2147484168" r:id="rId3"/>
    <p:sldLayoutId id="2147484169" r:id="rId4"/>
    <p:sldLayoutId id="2147484170" r:id="rId5"/>
    <p:sldLayoutId id="2147484171" r:id="rId6"/>
    <p:sldLayoutId id="2147484172" r:id="rId7"/>
    <p:sldLayoutId id="2147484173" r:id="rId8"/>
    <p:sldLayoutId id="2147484174" r:id="rId9"/>
    <p:sldLayoutId id="2147484175" r:id="rId10"/>
    <p:sldLayoutId id="2147484176" r:id="rId11"/>
    <p:sldLayoutId id="2147484177" r:id="rId12"/>
    <p:sldLayoutId id="2147484178" r:id="rId13"/>
    <p:sldLayoutId id="2147484179" r:id="rId14"/>
    <p:sldLayoutId id="2147484213" r:id="rId15"/>
    <p:sldLayoutId id="2147484214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cs-CZ" sz="3200" b="1" kern="1200" dirty="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lang="cs-CZ" sz="22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9B0E7E-D44D-40DE-BF18-FD252B50A95E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41F8BB-A05A-4609-A23A-CCAF226423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87312D-6DAA-4C04-B13A-B8F025368164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AF2570-1A07-4396-B855-A8BD85677E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ABA375-0859-4C47-BE4E-BDE11FAA3BC5}" type="datetimeFigureOut">
              <a:rPr lang="cs-CZ"/>
              <a:pPr>
                <a:defRPr/>
              </a:pPr>
              <a:t>27.9.2017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3C922F-5455-43E4-B337-AC9D541E8D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B2BC0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4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–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B2BC00"/>
        </a:buClr>
        <a:buFont typeface="Arial" charset="0"/>
        <a:buChar char="•"/>
        <a:defRPr lang="cs-CZ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080000"/>
            <a:ext cx="24479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Podnadpis 2"/>
          <p:cNvSpPr>
            <a:spLocks noGrp="1"/>
          </p:cNvSpPr>
          <p:nvPr>
            <p:ph type="subTitle" idx="1"/>
          </p:nvPr>
        </p:nvSpPr>
        <p:spPr>
          <a:xfrm>
            <a:off x="330622" y="6148393"/>
            <a:ext cx="2728491" cy="520967"/>
          </a:xfrm>
        </p:spPr>
        <p:txBody>
          <a:bodyPr>
            <a:normAutofit/>
          </a:bodyPr>
          <a:lstStyle/>
          <a:p>
            <a:pPr algn="ctr" eaLnBrk="1" hangingPunct="1"/>
            <a:endParaRPr alt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79388" y="188913"/>
            <a:ext cx="2879725" cy="14398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174" name="Nadpis 1"/>
          <p:cNvSpPr>
            <a:spLocks noGrp="1"/>
          </p:cNvSpPr>
          <p:nvPr>
            <p:ph type="ctrTitle"/>
          </p:nvPr>
        </p:nvSpPr>
        <p:spPr>
          <a:xfrm>
            <a:off x="107950" y="2708920"/>
            <a:ext cx="8712522" cy="136815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3100" dirty="0" smtClean="0">
                <a:latin typeface="Arial" charset="0"/>
                <a:cs typeface="Arial" charset="0"/>
              </a:rPr>
              <a:t>Plánování v oblasti vod</a:t>
            </a:r>
            <a:r>
              <a:rPr lang="cs-CZ" altLang="cs-CZ" sz="2200" dirty="0" smtClean="0">
                <a:latin typeface="Arial" charset="0"/>
                <a:cs typeface="Arial" charset="0"/>
              </a:rPr>
              <a:t/>
            </a:r>
            <a:br>
              <a:rPr lang="cs-CZ" altLang="cs-CZ" sz="2200" dirty="0" smtClean="0">
                <a:latin typeface="Arial" charset="0"/>
                <a:cs typeface="Arial" charset="0"/>
              </a:rPr>
            </a:br>
            <a:r>
              <a:rPr lang="cs-CZ" altLang="cs-CZ" sz="2200" dirty="0" smtClean="0">
                <a:latin typeface="Arial" charset="0"/>
                <a:cs typeface="Arial" charset="0"/>
              </a:rPr>
              <a:t> </a:t>
            </a:r>
            <a:r>
              <a:rPr lang="cs-CZ" altLang="cs-CZ" sz="1800" u="sng" dirty="0" smtClean="0">
                <a:latin typeface="Arial" charset="0"/>
                <a:cs typeface="Arial" charset="0"/>
              </a:rPr>
              <a:t/>
            </a:r>
            <a:br>
              <a:rPr lang="cs-CZ" altLang="cs-CZ" sz="1800" u="sng" dirty="0" smtClean="0">
                <a:latin typeface="Arial" charset="0"/>
                <a:cs typeface="Arial" charset="0"/>
              </a:rPr>
            </a:br>
            <a:r>
              <a:rPr lang="cs-CZ" altLang="cs-CZ" sz="2200" dirty="0">
                <a:latin typeface="Arial" charset="0"/>
                <a:cs typeface="Arial" charset="0"/>
              </a:rPr>
              <a:t>Roční seminář pro vodoprávní </a:t>
            </a:r>
            <a:r>
              <a:rPr lang="cs-CZ" altLang="cs-CZ" sz="2200" dirty="0" smtClean="0">
                <a:latin typeface="Arial" charset="0"/>
                <a:cs typeface="Arial" charset="0"/>
              </a:rPr>
              <a:t>úřady</a:t>
            </a:r>
            <a:br>
              <a:rPr lang="cs-CZ" altLang="cs-CZ" sz="2200" dirty="0" smtClean="0">
                <a:latin typeface="Arial" charset="0"/>
                <a:cs typeface="Arial" charset="0"/>
              </a:rPr>
            </a:br>
            <a:r>
              <a:rPr lang="cs-CZ" altLang="cs-CZ" sz="2200" dirty="0" smtClean="0">
                <a:latin typeface="Arial" charset="0"/>
                <a:cs typeface="Arial" charset="0"/>
              </a:rPr>
              <a:t>Hotel Skalský Dvůr, Lísek, 2. a 3. října 2017</a:t>
            </a:r>
            <a:endParaRPr altLang="cs-CZ" sz="2200" dirty="0" smtClean="0">
              <a:latin typeface="Arial" charset="0"/>
              <a:cs typeface="Arial" charset="0"/>
            </a:endParaRPr>
          </a:p>
        </p:txBody>
      </p:sp>
      <p:cxnSp>
        <p:nvCxnSpPr>
          <p:cNvPr id="4" name="Přímá spojnice 3"/>
          <p:cNvCxnSpPr/>
          <p:nvPr/>
        </p:nvCxnSpPr>
        <p:spPr>
          <a:xfrm>
            <a:off x="395536" y="3212976"/>
            <a:ext cx="83530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Milníky v plánování v oblasti vod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4"/>
          </a:xfrm>
        </p:spPr>
        <p:txBody>
          <a:bodyPr/>
          <a:lstStyle/>
          <a:p>
            <a:r>
              <a:rPr lang="cs-CZ" sz="2000" dirty="0" smtClean="0"/>
              <a:t>21. 12. </a:t>
            </a:r>
            <a:r>
              <a:rPr lang="cs-CZ" sz="2000" dirty="0"/>
              <a:t>2018 </a:t>
            </a:r>
            <a:r>
              <a:rPr lang="cs-CZ" sz="2000" dirty="0" smtClean="0"/>
              <a:t>– zpráva o pokroku dosaženém při </a:t>
            </a:r>
            <a:r>
              <a:rPr lang="cs-CZ" sz="2000" dirty="0"/>
              <a:t>provádění </a:t>
            </a:r>
            <a:r>
              <a:rPr lang="cs-CZ" sz="2000" dirty="0" smtClean="0"/>
              <a:t>programu </a:t>
            </a:r>
            <a:r>
              <a:rPr lang="cs-CZ" sz="2000" dirty="0" smtClean="0"/>
              <a:t>opatření (každé 3 roky v rámci Modré zprávy)</a:t>
            </a:r>
            <a:endParaRPr lang="cs-CZ" sz="2000" dirty="0" smtClean="0"/>
          </a:p>
          <a:p>
            <a:r>
              <a:rPr lang="cs-CZ" sz="2000" dirty="0" smtClean="0"/>
              <a:t>22. 12. 2018 – časový plán a program prací </a:t>
            </a:r>
            <a:r>
              <a:rPr lang="cs-CZ" sz="2000" dirty="0"/>
              <a:t>k připomínkám veřejnosti a uživatelů </a:t>
            </a:r>
            <a:r>
              <a:rPr lang="cs-CZ" sz="2000" dirty="0" smtClean="0"/>
              <a:t>vod</a:t>
            </a:r>
          </a:p>
          <a:p>
            <a:r>
              <a:rPr lang="cs-CZ" sz="2000" dirty="0" smtClean="0"/>
              <a:t>22. 12. 2019 – předběžný přehled významných problémů nakládání s vodami zjištěný </a:t>
            </a:r>
            <a:r>
              <a:rPr lang="cs-CZ" sz="2000" dirty="0"/>
              <a:t>v povodí, </a:t>
            </a:r>
            <a:r>
              <a:rPr lang="cs-CZ" sz="2000" dirty="0" smtClean="0"/>
              <a:t>včetně </a:t>
            </a:r>
            <a:r>
              <a:rPr lang="cs-CZ" sz="2000" dirty="0"/>
              <a:t>uvedení umělých vodních útvarů, určení silně ovlivněných vodních útvarů a jeho zdůvodnění a návrhů zvláštních cílů ochrany </a:t>
            </a:r>
            <a:r>
              <a:rPr lang="cs-CZ" sz="2000" dirty="0" smtClean="0"/>
              <a:t>vod </a:t>
            </a:r>
            <a:r>
              <a:rPr lang="cs-CZ" sz="2000" dirty="0"/>
              <a:t>k připomínkám veřejnosti a uživatelů </a:t>
            </a:r>
            <a:r>
              <a:rPr lang="cs-CZ" sz="2000" dirty="0" smtClean="0"/>
              <a:t>vod</a:t>
            </a:r>
          </a:p>
          <a:p>
            <a:r>
              <a:rPr lang="cs-CZ" sz="2000" dirty="0" smtClean="0"/>
              <a:t>22. 12. 2020 – zveřejnění návrhů plánů povodí k připomínkám veřejnosti a uživatelů </a:t>
            </a:r>
            <a:r>
              <a:rPr lang="cs-CZ" sz="2000" dirty="0" smtClean="0"/>
              <a:t>vod</a:t>
            </a:r>
          </a:p>
          <a:p>
            <a:r>
              <a:rPr lang="cs-CZ" sz="2000" dirty="0" smtClean="0"/>
              <a:t>22. 12. 2021 – schválení národních plánů povodí vládou</a:t>
            </a:r>
            <a:endParaRPr lang="cs-CZ" sz="200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7544" y="1052736"/>
            <a:ext cx="8208144" cy="432048"/>
          </a:xfrm>
        </p:spPr>
        <p:txBody>
          <a:bodyPr/>
          <a:lstStyle/>
          <a:p>
            <a:r>
              <a:rPr lang="cs-CZ" dirty="0" smtClean="0"/>
              <a:t>Dle § 25 VZ a čl. 15 RSV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0585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  <a:cs typeface="Arial" charset="0"/>
              </a:rPr>
              <a:t>Příprava 3. plánů povodí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176464"/>
          </a:xfrm>
        </p:spPr>
        <p:txBody>
          <a:bodyPr/>
          <a:lstStyle/>
          <a:p>
            <a:r>
              <a:rPr lang="cs-CZ" altLang="cs-CZ" sz="2000" dirty="0">
                <a:latin typeface="Arial" charset="0"/>
                <a:cs typeface="Arial" charset="0"/>
              </a:rPr>
              <a:t>V současnosti probíhají práce na pracovní verzi časového plánu a programu prací</a:t>
            </a:r>
          </a:p>
          <a:p>
            <a:r>
              <a:rPr lang="cs-CZ" altLang="cs-CZ" sz="20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s-CZ" altLang="cs-CZ" sz="2000" dirty="0">
                <a:latin typeface="Arial" charset="0"/>
                <a:cs typeface="Arial" charset="0"/>
              </a:rPr>
              <a:t>v roce 2017 a 2018 probíhá zajištění metodické podpory</a:t>
            </a:r>
          </a:p>
          <a:p>
            <a:pPr lvl="1"/>
            <a:r>
              <a:rPr lang="cs-CZ" altLang="cs-CZ" dirty="0">
                <a:latin typeface="Arial" charset="0"/>
                <a:cs typeface="Arial" charset="0"/>
              </a:rPr>
              <a:t>za </a:t>
            </a:r>
            <a:r>
              <a:rPr lang="cs-CZ" altLang="cs-CZ" dirty="0" err="1" smtClean="0">
                <a:latin typeface="Arial" charset="0"/>
                <a:cs typeface="Arial" charset="0"/>
              </a:rPr>
              <a:t>MZe</a:t>
            </a:r>
            <a:endParaRPr lang="cs-CZ" altLang="cs-CZ" dirty="0" smtClean="0">
              <a:latin typeface="Arial" charset="0"/>
              <a:cs typeface="Arial" charset="0"/>
            </a:endParaRPr>
          </a:p>
          <a:p>
            <a:pPr marL="741600" lvl="2" indent="-180000"/>
            <a:r>
              <a:rPr lang="cs-CZ" altLang="cs-CZ" sz="1800" dirty="0">
                <a:latin typeface="Arial" charset="0"/>
                <a:cs typeface="Arial" charset="0"/>
              </a:rPr>
              <a:t>metodika určení významnosti vlivů </a:t>
            </a:r>
            <a:r>
              <a:rPr lang="cs-CZ" altLang="cs-CZ" sz="1600" dirty="0">
                <a:latin typeface="Arial" charset="0"/>
                <a:cs typeface="Arial" charset="0"/>
              </a:rPr>
              <a:t>(T: 12/2017)</a:t>
            </a:r>
          </a:p>
          <a:p>
            <a:pPr marL="741600" lvl="2" indent="-180000"/>
            <a:r>
              <a:rPr lang="cs-CZ" altLang="cs-CZ" sz="1800" dirty="0" smtClean="0">
                <a:latin typeface="Arial" charset="0"/>
                <a:cs typeface="Arial" charset="0"/>
              </a:rPr>
              <a:t>metodika </a:t>
            </a:r>
            <a:r>
              <a:rPr lang="cs-CZ" altLang="cs-CZ" sz="1800" dirty="0">
                <a:latin typeface="Arial" charset="0"/>
                <a:cs typeface="Arial" charset="0"/>
              </a:rPr>
              <a:t>návrhu opatření a aktualizace Katalogu opatření </a:t>
            </a:r>
            <a:r>
              <a:rPr lang="cs-CZ" altLang="cs-CZ" sz="1600" dirty="0">
                <a:latin typeface="Arial" charset="0"/>
                <a:cs typeface="Arial" charset="0"/>
              </a:rPr>
              <a:t>(T: 12/2017)</a:t>
            </a:r>
          </a:p>
          <a:p>
            <a:pPr marL="741600" lvl="2" indent="-180000"/>
            <a:r>
              <a:rPr lang="cs-CZ" altLang="cs-CZ" sz="1800" dirty="0">
                <a:latin typeface="Arial" charset="0"/>
                <a:cs typeface="Arial" charset="0"/>
              </a:rPr>
              <a:t>revize maket plánů povodí </a:t>
            </a:r>
            <a:r>
              <a:rPr lang="cs-CZ" altLang="cs-CZ" sz="1600" dirty="0">
                <a:latin typeface="Arial" charset="0"/>
                <a:cs typeface="Arial" charset="0"/>
              </a:rPr>
              <a:t>(T: 2/2018)</a:t>
            </a:r>
          </a:p>
          <a:p>
            <a:pPr marL="741600" lvl="2" indent="-180000"/>
            <a:r>
              <a:rPr lang="cs-CZ" altLang="cs-CZ" sz="1800" dirty="0">
                <a:latin typeface="Arial" charset="0"/>
                <a:cs typeface="Arial" charset="0"/>
              </a:rPr>
              <a:t>metodika stanovení účinnosti opatření a návrhu výjimek </a:t>
            </a:r>
            <a:r>
              <a:rPr lang="cs-CZ" altLang="cs-CZ" sz="1600" dirty="0">
                <a:latin typeface="Arial" charset="0"/>
                <a:cs typeface="Arial" charset="0"/>
              </a:rPr>
              <a:t>(T: 9/2018)</a:t>
            </a:r>
          </a:p>
          <a:p>
            <a:r>
              <a:rPr lang="cs-CZ" altLang="cs-CZ" sz="2000" dirty="0">
                <a:latin typeface="Arial" charset="0"/>
                <a:cs typeface="Arial" charset="0"/>
              </a:rPr>
              <a:t>zadání veřejné zakázky </a:t>
            </a:r>
            <a:r>
              <a:rPr lang="cs-CZ" altLang="cs-CZ" sz="2000" dirty="0" smtClean="0">
                <a:latin typeface="Arial" charset="0"/>
                <a:cs typeface="Arial" charset="0"/>
              </a:rPr>
              <a:t> na </a:t>
            </a:r>
            <a:r>
              <a:rPr lang="cs-CZ" altLang="cs-CZ" sz="2000" dirty="0">
                <a:latin typeface="Arial" charset="0"/>
                <a:cs typeface="Arial" charset="0"/>
              </a:rPr>
              <a:t>pořízení </a:t>
            </a:r>
            <a:r>
              <a:rPr lang="cs-CZ" altLang="cs-CZ" sz="2000" dirty="0" smtClean="0">
                <a:latin typeface="Arial" charset="0"/>
                <a:cs typeface="Arial" charset="0"/>
              </a:rPr>
              <a:t> národních </a:t>
            </a:r>
            <a:r>
              <a:rPr lang="cs-CZ" altLang="cs-CZ" sz="2000" dirty="0">
                <a:latin typeface="Arial" charset="0"/>
                <a:cs typeface="Arial" charset="0"/>
              </a:rPr>
              <a:t>plánů povodí </a:t>
            </a:r>
            <a:r>
              <a:rPr lang="cs-CZ" altLang="cs-CZ" sz="2000" dirty="0" smtClean="0">
                <a:latin typeface="Arial" charset="0"/>
                <a:cs typeface="Arial" charset="0"/>
              </a:rPr>
              <a:t> </a:t>
            </a:r>
            <a:r>
              <a:rPr lang="cs-CZ" altLang="cs-CZ" sz="2000" dirty="0" err="1" smtClean="0">
                <a:latin typeface="Arial" charset="0"/>
                <a:cs typeface="Arial" charset="0"/>
              </a:rPr>
              <a:t>MZe</a:t>
            </a:r>
            <a:r>
              <a:rPr lang="cs-CZ" altLang="cs-CZ" sz="2000" dirty="0" smtClean="0">
                <a:latin typeface="Arial" charset="0"/>
                <a:cs typeface="Arial" charset="0"/>
              </a:rPr>
              <a:t> </a:t>
            </a:r>
            <a:r>
              <a:rPr lang="cs-CZ" altLang="cs-CZ" sz="2000" dirty="0">
                <a:latin typeface="Arial" charset="0"/>
                <a:cs typeface="Arial" charset="0"/>
              </a:rPr>
              <a:t>a plánů dílčích povodí podniky Povodí v první polovině roku 2018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467544" y="1196752"/>
            <a:ext cx="8208144" cy="216024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5369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Příprava 3. plánů povodí</a:t>
            </a:r>
            <a:endParaRPr lang="cs-CZ" sz="2800" dirty="0"/>
          </a:p>
        </p:txBody>
      </p:sp>
      <p:sp>
        <p:nvSpPr>
          <p:cNvPr id="5" name="Zástupný symbol pro obsah 5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51387"/>
          </a:xfrm>
        </p:spPr>
        <p:txBody>
          <a:bodyPr/>
          <a:lstStyle/>
          <a:p>
            <a:r>
              <a:rPr altLang="cs-CZ" dirty="0">
                <a:latin typeface="Arial" charset="0"/>
                <a:cs typeface="Arial" charset="0"/>
              </a:rPr>
              <a:t>hlavní změna </a:t>
            </a:r>
            <a:r>
              <a:rPr altLang="cs-CZ" dirty="0" smtClean="0">
                <a:latin typeface="Arial" charset="0"/>
                <a:cs typeface="Arial" charset="0"/>
              </a:rPr>
              <a:t>– </a:t>
            </a:r>
            <a:r>
              <a:rPr altLang="cs-CZ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dvoukolový návrh </a:t>
            </a:r>
            <a:r>
              <a:rPr altLang="cs-CZ" b="1" dirty="0">
                <a:solidFill>
                  <a:srgbClr val="0070C0"/>
                </a:solidFill>
                <a:latin typeface="Arial" charset="0"/>
                <a:cs typeface="Arial" charset="0"/>
              </a:rPr>
              <a:t>opatření</a:t>
            </a: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  <a:p>
            <a:r>
              <a:rPr altLang="cs-CZ" dirty="0" smtClean="0">
                <a:latin typeface="Arial" charset="0"/>
                <a:cs typeface="Arial" charset="0"/>
              </a:rPr>
              <a:t>cílem </a:t>
            </a:r>
            <a:r>
              <a:rPr altLang="cs-CZ" dirty="0">
                <a:latin typeface="Arial" charset="0"/>
                <a:cs typeface="Arial" charset="0"/>
              </a:rPr>
              <a:t>je poskytnout co nejvíce časového prostoru pro zpracovatele NPP a PDP pro návrh </a:t>
            </a:r>
            <a:r>
              <a:rPr altLang="cs-CZ" dirty="0" smtClean="0">
                <a:latin typeface="Arial" charset="0"/>
                <a:cs typeface="Arial" charset="0"/>
              </a:rPr>
              <a:t>opatření</a:t>
            </a:r>
            <a:endParaRPr altLang="cs-CZ" dirty="0">
              <a:latin typeface="Arial" charset="0"/>
              <a:cs typeface="Arial" charset="0"/>
            </a:endParaRPr>
          </a:p>
          <a:p>
            <a:endParaRPr altLang="cs-CZ" dirty="0">
              <a:latin typeface="Arial" charset="0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91503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3528" y="2564904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325488" y="2565484"/>
            <a:ext cx="936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do 28. 2. 2018</a:t>
            </a:r>
            <a:endParaRPr lang="cs-CZ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77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Evropské aktivity</a:t>
            </a:r>
            <a:endParaRPr lang="cs-CZ" sz="2800" dirty="0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467544" y="980728"/>
            <a:ext cx="8208144" cy="432048"/>
          </a:xfrm>
        </p:spPr>
        <p:txBody>
          <a:bodyPr/>
          <a:lstStyle/>
          <a:p>
            <a:r>
              <a:rPr lang="cs-CZ" sz="2000" dirty="0" smtClean="0"/>
              <a:t>stav schválení plánů povodí – termín daný RSV = 22. 12. 2015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0869" t="18900" r="50782" b="34901"/>
          <a:stretch/>
        </p:blipFill>
        <p:spPr>
          <a:xfrm>
            <a:off x="460997" y="1628800"/>
            <a:ext cx="4399035" cy="403244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/>
          <a:srcRect l="35057" t="16196" r="33142" b="16196"/>
          <a:stretch/>
        </p:blipFill>
        <p:spPr>
          <a:xfrm>
            <a:off x="4506539" y="1638482"/>
            <a:ext cx="3593853" cy="4048291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652120" y="585856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21. 9. 2017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1115616" y="5818038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3. 10. 2016</a:t>
            </a:r>
          </a:p>
          <a:p>
            <a:pPr algn="ctr"/>
            <a:r>
              <a:rPr lang="cs-CZ" dirty="0" smtClean="0"/>
              <a:t>(informace podaná při minulém školení)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966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2320" y="6525344"/>
            <a:ext cx="15841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Evropské aktivity</a:t>
            </a:r>
            <a:endParaRPr lang="cs-CZ" sz="28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412776"/>
            <a:ext cx="8003232" cy="4680520"/>
          </a:xfrm>
        </p:spPr>
        <p:txBody>
          <a:bodyPr/>
          <a:lstStyle/>
          <a:p>
            <a:r>
              <a:rPr lang="cs-CZ" sz="2000" dirty="0" smtClean="0"/>
              <a:t>státy, které </a:t>
            </a:r>
            <a:r>
              <a:rPr lang="cs-CZ" sz="2000" dirty="0" err="1" smtClean="0"/>
              <a:t>neodreportovaly</a:t>
            </a:r>
            <a:r>
              <a:rPr lang="cs-CZ" sz="2000" dirty="0" smtClean="0"/>
              <a:t> do 31. 3. 2016 → EU Pilot</a:t>
            </a:r>
          </a:p>
          <a:p>
            <a:r>
              <a:rPr lang="cs-CZ" sz="2000" dirty="0" smtClean="0"/>
              <a:t>plány povodí </a:t>
            </a:r>
            <a:r>
              <a:rPr lang="cs-CZ" sz="2000" dirty="0" err="1" smtClean="0"/>
              <a:t>odreportované</a:t>
            </a:r>
            <a:r>
              <a:rPr lang="cs-CZ" sz="2000" dirty="0" smtClean="0"/>
              <a:t> do 31. 5. 2017 budou vyhodnoceny</a:t>
            </a:r>
          </a:p>
          <a:p>
            <a:r>
              <a:rPr lang="cs-CZ" sz="2000" dirty="0" smtClean="0"/>
              <a:t>do konce r. 2018 EK zpracuje implementační zprávy</a:t>
            </a:r>
          </a:p>
          <a:p>
            <a:r>
              <a:rPr lang="cs-CZ" sz="2000" dirty="0" smtClean="0"/>
              <a:t>první zpětná vazba členským státům stále posouvána (původně 2.Q/2017, následně 3.Q/2017)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>
                <a:solidFill>
                  <a:schemeClr val="accent1"/>
                </a:solidFill>
              </a:rPr>
              <a:t>revize </a:t>
            </a:r>
            <a:r>
              <a:rPr lang="cs-CZ" sz="2000" dirty="0">
                <a:solidFill>
                  <a:schemeClr val="accent1"/>
                </a:solidFill>
              </a:rPr>
              <a:t>směrnice 2000/60/ES</a:t>
            </a:r>
          </a:p>
          <a:p>
            <a:r>
              <a:rPr lang="cs-CZ" sz="2000" dirty="0" smtClean="0"/>
              <a:t>plány povodí podkladem pro revizi směrnice</a:t>
            </a:r>
          </a:p>
          <a:p>
            <a:r>
              <a:rPr lang="cs-CZ" sz="2000" dirty="0"/>
              <a:t>„Komise přezkoumá tuto směrnici nejpozději do 19 let ode dne jejího vstupu v platnost a navrhne veškeré její nezbytné změny.“ </a:t>
            </a:r>
            <a:r>
              <a:rPr lang="cs-CZ" sz="1400" dirty="0"/>
              <a:t>(čl. 19 odst. 2 RSV)</a:t>
            </a:r>
            <a:endParaRPr lang="cs-CZ" sz="2000" dirty="0"/>
          </a:p>
          <a:p>
            <a:r>
              <a:rPr lang="cs-CZ" sz="2000" dirty="0"/>
              <a:t>schválení revidované směrnice cca 2022-2023, transpozice cca 2024-2025</a:t>
            </a:r>
          </a:p>
          <a:p>
            <a:endParaRPr lang="cs-CZ" sz="2000" dirty="0" smtClean="0"/>
          </a:p>
          <a:p>
            <a:endParaRPr lang="cs-CZ" sz="2000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980728"/>
            <a:ext cx="8208144" cy="432048"/>
          </a:xfrm>
        </p:spPr>
        <p:txBody>
          <a:bodyPr/>
          <a:lstStyle/>
          <a:p>
            <a:r>
              <a:rPr lang="cs-CZ" sz="2000" dirty="0" smtClean="0">
                <a:solidFill>
                  <a:schemeClr val="accent1"/>
                </a:solidFill>
              </a:rPr>
              <a:t>hodnocení plánů povodí</a:t>
            </a:r>
            <a:endParaRPr lang="cs-CZ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200" b="1" dirty="0">
                <a:solidFill>
                  <a:srgbClr val="0070C0"/>
                </a:solidFill>
              </a:rPr>
              <a:t>Děkuji Vám za pozornost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000" b="1" dirty="0"/>
              <a:t>Ing. Alena Binhacková </a:t>
            </a:r>
          </a:p>
          <a:p>
            <a:pPr marL="0" indent="0" algn="ctr">
              <a:buNone/>
            </a:pPr>
            <a:r>
              <a:rPr lang="cs-CZ" sz="2000" dirty="0"/>
              <a:t>ředitelka odboru</a:t>
            </a:r>
          </a:p>
          <a:p>
            <a:pPr marL="0" indent="0" algn="ctr">
              <a:buNone/>
            </a:pPr>
            <a:r>
              <a:rPr lang="cs-CZ" sz="2000" dirty="0"/>
              <a:t>vodohospodářské politiky</a:t>
            </a:r>
          </a:p>
          <a:p>
            <a:pPr marL="0" indent="0" algn="ctr">
              <a:buNone/>
            </a:pPr>
            <a:r>
              <a:rPr lang="cs-CZ" sz="2000" dirty="0"/>
              <a:t>a protipovodňových opatření</a:t>
            </a:r>
          </a:p>
          <a:p>
            <a:pPr marL="0" indent="0" algn="ctr">
              <a:buNone/>
            </a:pPr>
            <a:r>
              <a:rPr lang="cs-CZ" sz="2000" dirty="0"/>
              <a:t>Ministerstvo zemědělství</a:t>
            </a:r>
          </a:p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577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Obsah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plánování v oblasti vod – proč, jak, kdy?</a:t>
            </a:r>
          </a:p>
          <a:p>
            <a:r>
              <a:rPr lang="cs-CZ" dirty="0" smtClean="0"/>
              <a:t>hodnocení stavu povrchových vod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k r. 2015</a:t>
            </a:r>
          </a:p>
          <a:p>
            <a:r>
              <a:rPr lang="cs-CZ" dirty="0" smtClean="0"/>
              <a:t>milníky v plánování v oblasti vod</a:t>
            </a:r>
          </a:p>
          <a:p>
            <a:r>
              <a:rPr lang="cs-CZ" dirty="0" smtClean="0"/>
              <a:t>příprava 3. plánů povodí</a:t>
            </a:r>
          </a:p>
          <a:p>
            <a:r>
              <a:rPr lang="cs-CZ" dirty="0" smtClean="0"/>
              <a:t>evropské aktivity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319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67544" y="6336704"/>
            <a:ext cx="363589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0" y="6597352"/>
            <a:ext cx="3635896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316416" y="6597352"/>
            <a:ext cx="648072" cy="173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Plánování v oblasti vod – proč, jak, kdy?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52527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0070C0"/>
                </a:solidFill>
                <a:latin typeface="Arial" charset="0"/>
                <a:cs typeface="Arial" charset="0"/>
              </a:rPr>
              <a:t>Směrnice </a:t>
            </a:r>
            <a:r>
              <a:rPr lang="cs-CZ" altLang="cs-CZ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2000/60/ES </a:t>
            </a:r>
            <a:r>
              <a:rPr lang="cs-CZ" altLang="cs-CZ" dirty="0" smtClean="0">
                <a:latin typeface="Arial" charset="0"/>
                <a:cs typeface="Arial" charset="0"/>
              </a:rPr>
              <a:t>(</a:t>
            </a:r>
            <a:r>
              <a:rPr lang="cs-CZ" altLang="cs-CZ" dirty="0">
                <a:latin typeface="Arial" charset="0"/>
                <a:cs typeface="Arial" charset="0"/>
              </a:rPr>
              <a:t>tzv. </a:t>
            </a:r>
            <a:r>
              <a:rPr lang="cs-CZ" altLang="cs-CZ" b="1" dirty="0">
                <a:solidFill>
                  <a:srgbClr val="0070C0"/>
                </a:solidFill>
                <a:latin typeface="Arial" charset="0"/>
                <a:cs typeface="Arial" charset="0"/>
              </a:rPr>
              <a:t>Rámcová směrnice o vodách</a:t>
            </a:r>
            <a:r>
              <a:rPr lang="cs-CZ" altLang="cs-CZ" dirty="0">
                <a:latin typeface="Arial" charset="0"/>
                <a:cs typeface="Arial" charset="0"/>
              </a:rPr>
              <a:t>)</a:t>
            </a:r>
          </a:p>
          <a:p>
            <a:pPr lvl="1" eaLnBrk="1" hangingPunct="1"/>
            <a:r>
              <a:rPr lang="cs-CZ" altLang="cs-CZ" sz="1800" dirty="0">
                <a:latin typeface="Arial" charset="0"/>
                <a:cs typeface="Arial" charset="0"/>
              </a:rPr>
              <a:t>účelem (čl.1):</a:t>
            </a:r>
          </a:p>
          <a:p>
            <a:pPr lvl="2" eaLnBrk="1" hangingPunct="1"/>
            <a:r>
              <a:rPr lang="cs-CZ" altLang="cs-CZ" sz="1600" dirty="0">
                <a:latin typeface="Arial" charset="0"/>
                <a:cs typeface="Arial" charset="0"/>
              </a:rPr>
              <a:t>zabránění zhoršování, zajištění ochrany a zlepšení stavu vodních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ekosystémů,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cs-CZ" altLang="cs-CZ" sz="1600" dirty="0">
                <a:latin typeface="Arial" charset="0"/>
                <a:cs typeface="Arial" charset="0"/>
              </a:rPr>
              <a:t>podpora udržitelného užívání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vod,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cs-CZ" altLang="cs-CZ" sz="1600" dirty="0">
                <a:latin typeface="Arial" charset="0"/>
                <a:cs typeface="Arial" charset="0"/>
              </a:rPr>
              <a:t>zamezení vstupu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znečištění,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cs-CZ" altLang="cs-CZ" sz="1600" dirty="0">
                <a:latin typeface="Arial" charset="0"/>
                <a:cs typeface="Arial" charset="0"/>
              </a:rPr>
              <a:t>zmírnění účinků povodní a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sucha,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lvl="2" eaLnBrk="1" hangingPunct="1"/>
            <a:r>
              <a:rPr lang="cs-CZ" altLang="cs-CZ" sz="1600" dirty="0">
                <a:latin typeface="Arial" charset="0"/>
                <a:cs typeface="Arial" charset="0"/>
              </a:rPr>
              <a:t>zajištění dostatečných zásob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vod.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lvl="1" eaLnBrk="1" hangingPunct="1"/>
            <a:r>
              <a:rPr lang="cs-CZ" altLang="cs-CZ" sz="1800" dirty="0">
                <a:latin typeface="Arial" charset="0"/>
                <a:cs typeface="Arial" charset="0"/>
              </a:rPr>
              <a:t>hlavním cílem je </a:t>
            </a:r>
            <a:r>
              <a:rPr lang="cs-CZ" altLang="cs-CZ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dosažení </a:t>
            </a:r>
            <a:r>
              <a:rPr lang="cs-CZ" altLang="cs-CZ" sz="1800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tzv. dobrého </a:t>
            </a:r>
            <a:r>
              <a:rPr lang="cs-CZ" altLang="cs-CZ" sz="1800" b="1" dirty="0">
                <a:solidFill>
                  <a:srgbClr val="0070C0"/>
                </a:solidFill>
                <a:latin typeface="Arial" charset="0"/>
                <a:cs typeface="Arial" charset="0"/>
              </a:rPr>
              <a:t>stavu vod do roku 2015</a:t>
            </a:r>
            <a:r>
              <a:rPr lang="cs-CZ" altLang="cs-CZ" sz="1800" dirty="0">
                <a:latin typeface="Arial" charset="0"/>
                <a:cs typeface="Arial" charset="0"/>
              </a:rPr>
              <a:t>,              s </a:t>
            </a:r>
            <a:r>
              <a:rPr lang="cs-CZ" altLang="cs-CZ" sz="1800" dirty="0" smtClean="0">
                <a:latin typeface="Arial" charset="0"/>
                <a:cs typeface="Arial" charset="0"/>
              </a:rPr>
              <a:t>možností prodloužení lhůty </a:t>
            </a:r>
            <a:r>
              <a:rPr lang="cs-CZ" altLang="cs-CZ" sz="1800" dirty="0">
                <a:latin typeface="Arial" charset="0"/>
                <a:cs typeface="Arial" charset="0"/>
              </a:rPr>
              <a:t>až do roku 2021 a </a:t>
            </a:r>
            <a:r>
              <a:rPr lang="cs-CZ" altLang="cs-CZ" sz="1800" dirty="0" smtClean="0">
                <a:latin typeface="Arial" charset="0"/>
                <a:cs typeface="Arial" charset="0"/>
              </a:rPr>
              <a:t>2027</a:t>
            </a:r>
          </a:p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Plánování v oblasti vod </a:t>
            </a:r>
            <a:r>
              <a:rPr lang="cs-CZ" altLang="cs-CZ" dirty="0">
                <a:latin typeface="Arial" charset="0"/>
                <a:cs typeface="Arial" charset="0"/>
              </a:rPr>
              <a:t>= soustavná koncepční činnost, kterou zajišťuje stát, a jeho účelem je vymezit a vzájemně harmonizovat veřejné </a:t>
            </a:r>
            <a:r>
              <a:rPr lang="cs-CZ" altLang="cs-CZ" dirty="0" smtClean="0">
                <a:latin typeface="Arial" charset="0"/>
                <a:cs typeface="Arial" charset="0"/>
              </a:rPr>
              <a:t>zájmy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(§ 23 odst. 1 VZ)</a:t>
            </a:r>
            <a:endParaRPr lang="cs-CZ" altLang="cs-CZ" sz="1600" dirty="0">
              <a:latin typeface="Arial" charset="0"/>
              <a:cs typeface="Arial" charset="0"/>
            </a:endParaRPr>
          </a:p>
          <a:p>
            <a:pPr eaLnBrk="1" hangingPunct="1"/>
            <a:endParaRPr lang="cs-CZ" altLang="cs-CZ" dirty="0" smtClean="0">
              <a:latin typeface="Arial" charset="0"/>
              <a:cs typeface="Arial" charset="0"/>
            </a:endParaRPr>
          </a:p>
          <a:p>
            <a:endParaRPr lang="cs-CZ" dirty="0"/>
          </a:p>
        </p:txBody>
      </p:sp>
      <p:pic>
        <p:nvPicPr>
          <p:cNvPr id="4" name="Obrázek 4" descr="planova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297884"/>
            <a:ext cx="7416824" cy="14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61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Plánování v oblasti vod – proč, jak, kdy?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752527"/>
          </a:xfrm>
        </p:spPr>
        <p:txBody>
          <a:bodyPr/>
          <a:lstStyle/>
          <a:p>
            <a:pPr eaLnBrk="1" hangingPunct="1"/>
            <a:r>
              <a:rPr lang="cs-CZ" altLang="cs-CZ" b="1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plány povodí </a:t>
            </a:r>
            <a:r>
              <a:rPr lang="cs-CZ" altLang="cs-CZ" dirty="0" smtClean="0">
                <a:latin typeface="Arial" charset="0"/>
                <a:cs typeface="Arial" charset="0"/>
              </a:rPr>
              <a:t>= podklad pro výkon veřejné správy, zejména pro územní plánování a vodoprávní řízení </a:t>
            </a:r>
            <a:r>
              <a:rPr lang="cs-CZ" altLang="cs-CZ" sz="1600" dirty="0" smtClean="0">
                <a:latin typeface="Arial" charset="0"/>
                <a:cs typeface="Arial" charset="0"/>
              </a:rPr>
              <a:t>(§ 23 odst. 2 VZ)</a:t>
            </a:r>
            <a:r>
              <a:rPr lang="cs-CZ" altLang="cs-CZ" dirty="0" smtClean="0">
                <a:latin typeface="Arial" charset="0"/>
                <a:cs typeface="Arial" charset="0"/>
              </a:rPr>
              <a:t>, pořizovaný v šestiletých cyklech</a:t>
            </a:r>
          </a:p>
          <a:p>
            <a:endParaRPr lang="cs-CZ" dirty="0"/>
          </a:p>
        </p:txBody>
      </p:sp>
      <p:pic>
        <p:nvPicPr>
          <p:cNvPr id="8" name="Obrázek 7" descr="sešit [režim kompatibility] - Microsoft Wor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6" t="21748" r="20927" b="41406"/>
          <a:stretch/>
        </p:blipFill>
        <p:spPr>
          <a:xfrm>
            <a:off x="467544" y="2348880"/>
            <a:ext cx="8496944" cy="296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47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Plánování v oblasti vod – proč, jak, kdy?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000" b="1" dirty="0">
                <a:solidFill>
                  <a:srgbClr val="0070C0"/>
                </a:solidFill>
              </a:rPr>
              <a:t>Úrovně plánů povodí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pPr algn="just"/>
            <a:r>
              <a:rPr lang="cs-CZ" sz="1800" b="1" dirty="0" smtClean="0"/>
              <a:t>Mezinárodní úroveň</a:t>
            </a:r>
          </a:p>
          <a:p>
            <a:pPr marL="0" indent="0" algn="just">
              <a:buNone/>
            </a:pPr>
            <a:r>
              <a:rPr lang="cs-CZ" sz="1800" dirty="0" smtClean="0"/>
              <a:t>MŽP </a:t>
            </a:r>
            <a:r>
              <a:rPr lang="cs-CZ" sz="1800" dirty="0"/>
              <a:t>a MZe spolupracují v rámci mezinárodních komisí na </a:t>
            </a:r>
            <a:r>
              <a:rPr lang="cs-CZ" sz="1800" dirty="0" smtClean="0"/>
              <a:t>zpracování mezinárodních </a:t>
            </a:r>
            <a:r>
              <a:rPr lang="cs-CZ" sz="1800" dirty="0"/>
              <a:t>plánů povodí. </a:t>
            </a:r>
            <a:endParaRPr lang="cs-CZ" sz="1800" dirty="0" smtClean="0"/>
          </a:p>
          <a:p>
            <a:pPr algn="just"/>
            <a:r>
              <a:rPr lang="cs-CZ" sz="1800" b="1" dirty="0" smtClean="0"/>
              <a:t>Národní úroveň</a:t>
            </a:r>
          </a:p>
          <a:p>
            <a:pPr marL="0" indent="0" algn="just">
              <a:buNone/>
            </a:pPr>
            <a:r>
              <a:rPr lang="cs-CZ" sz="1800" b="1" dirty="0"/>
              <a:t>Národní plány povodí</a:t>
            </a:r>
            <a:r>
              <a:rPr lang="cs-CZ" sz="1800" dirty="0"/>
              <a:t> pořizuje </a:t>
            </a:r>
            <a:r>
              <a:rPr lang="cs-CZ" sz="1800" dirty="0" err="1"/>
              <a:t>MZe</a:t>
            </a:r>
            <a:r>
              <a:rPr lang="cs-CZ" sz="1800" dirty="0"/>
              <a:t> a MŽP ve spolupráci s příslušnými </a:t>
            </a:r>
            <a:r>
              <a:rPr lang="cs-CZ" sz="1800" dirty="0" smtClean="0"/>
              <a:t>správci povodí </a:t>
            </a:r>
            <a:r>
              <a:rPr lang="cs-CZ" sz="1800" dirty="0"/>
              <a:t>a místně příslušnými krajskými úřady. Národní plány povodí </a:t>
            </a:r>
            <a:r>
              <a:rPr lang="cs-CZ" sz="1800" dirty="0" smtClean="0"/>
              <a:t>schvaluje vláda. </a:t>
            </a:r>
          </a:p>
          <a:p>
            <a:pPr algn="just"/>
            <a:r>
              <a:rPr lang="cs-CZ" sz="1800" b="1" dirty="0" smtClean="0"/>
              <a:t>Dílčí úroveň</a:t>
            </a:r>
          </a:p>
          <a:p>
            <a:pPr marL="0" indent="0" algn="just">
              <a:buNone/>
            </a:pPr>
            <a:r>
              <a:rPr lang="cs-CZ" sz="1800" b="1" dirty="0" smtClean="0"/>
              <a:t>Plány </a:t>
            </a:r>
            <a:r>
              <a:rPr lang="cs-CZ" sz="1800" b="1" dirty="0"/>
              <a:t>dílčích povodí </a:t>
            </a:r>
            <a:r>
              <a:rPr lang="cs-CZ" sz="1800" dirty="0"/>
              <a:t>pořizují správci povodí podle své působnosti ve </a:t>
            </a:r>
            <a:r>
              <a:rPr lang="cs-CZ" sz="1800" dirty="0" smtClean="0"/>
              <a:t>spolupráci s </a:t>
            </a:r>
            <a:r>
              <a:rPr lang="cs-CZ" sz="1800" dirty="0"/>
              <a:t>příslušnými krajskými úřady a ve spolupráci s ústředními vodoprávními úřady</a:t>
            </a:r>
            <a:r>
              <a:rPr lang="cs-CZ" sz="1800" dirty="0" smtClean="0"/>
              <a:t>. Plány </a:t>
            </a:r>
            <a:r>
              <a:rPr lang="cs-CZ" sz="1800" dirty="0"/>
              <a:t>dílčích povodí </a:t>
            </a:r>
            <a:r>
              <a:rPr lang="cs-CZ" sz="1800" b="1" dirty="0"/>
              <a:t>schvalují podle své územní působnosti kraje</a:t>
            </a:r>
            <a:r>
              <a:rPr lang="cs-CZ" sz="1800" b="1" dirty="0" smtClean="0"/>
              <a:t>. 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79218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689252" cy="54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368152"/>
          </a:xfrm>
        </p:spPr>
        <p:txBody>
          <a:bodyPr/>
          <a:lstStyle/>
          <a:p>
            <a:r>
              <a:rPr lang="cs-CZ" sz="2800" dirty="0"/>
              <a:t>Plánování v oblasti vod – proč, jak, kdy?</a:t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000" dirty="0" smtClean="0"/>
              <a:t>Vymezení oblasti povodí ČR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b="0" dirty="0" smtClean="0">
                <a:solidFill>
                  <a:schemeClr val="tx1"/>
                </a:solidFill>
              </a:rPr>
              <a:t>vyhláška č. 393/2010 Sb., o oblastech povodí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5749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6588224" y="6093296"/>
            <a:ext cx="255577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Plánování v oblasti vod – proč, jak, kdy?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2122"/>
          <a:stretch>
            <a:fillRect/>
          </a:stretch>
        </p:blipFill>
        <p:spPr bwMode="auto">
          <a:xfrm>
            <a:off x="3347864" y="2817050"/>
            <a:ext cx="5771728" cy="3303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95627"/>
              </p:ext>
            </p:extLst>
          </p:nvPr>
        </p:nvGraphicFramePr>
        <p:xfrm>
          <a:off x="107504" y="1124744"/>
          <a:ext cx="3600400" cy="3345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Zástupný symbol pro obsah 2"/>
          <p:cNvSpPr txBox="1">
            <a:spLocks/>
          </p:cNvSpPr>
          <p:nvPr/>
        </p:nvSpPr>
        <p:spPr bwMode="auto">
          <a:xfrm>
            <a:off x="3851920" y="1196753"/>
            <a:ext cx="4834880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SzPct val="120000"/>
              <a:buFont typeface="Arial" charset="0"/>
              <a:buChar char="•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–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2BC00"/>
              </a:buClr>
              <a:buFont typeface="Arial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cs-CZ" altLang="cs-CZ" sz="1800" dirty="0">
                <a:latin typeface="Arial" charset="0"/>
                <a:cs typeface="Arial" charset="0"/>
              </a:rPr>
              <a:t>k</a:t>
            </a:r>
            <a:r>
              <a:rPr lang="cs-CZ" altLang="cs-CZ" sz="1800" dirty="0" smtClean="0">
                <a:latin typeface="Arial" charset="0"/>
                <a:cs typeface="Arial" charset="0"/>
              </a:rPr>
              <a:t>ontinuální proces</a:t>
            </a:r>
          </a:p>
          <a:p>
            <a:pPr eaLnBrk="1" hangingPunct="1"/>
            <a:r>
              <a:rPr lang="cs-CZ" altLang="cs-CZ" sz="1800" dirty="0" smtClean="0">
                <a:latin typeface="Arial" charset="0"/>
                <a:cs typeface="Arial" charset="0"/>
              </a:rPr>
              <a:t>hodnocení stavu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1800" dirty="0" smtClean="0">
                <a:latin typeface="Arial" charset="0"/>
                <a:cs typeface="Arial" charset="0"/>
              </a:rPr>
              <a:t>     (níže principy u povrchových vod)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4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Hodnocení stavu povrchových vod</a:t>
            </a:r>
            <a:r>
              <a:rPr lang="cs-CZ" sz="28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/>
              <a:t>k r. 2015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hodnocení stavu útvarů povrchových vod dle § 4 odst. 2 vyhlášky č. 98/2011 Sb., v platném znění</a:t>
            </a:r>
          </a:p>
          <a:p>
            <a:r>
              <a:rPr lang="cs-CZ" dirty="0" smtClean="0"/>
              <a:t>aktuálně tříletí 2013-2015, předtím 2010-2012</a:t>
            </a:r>
          </a:p>
          <a:p>
            <a:r>
              <a:rPr lang="cs-CZ" dirty="0" smtClean="0"/>
              <a:t>nárůst počtu reprezentativních profilů a sledovaných látek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podrobnější a rozsáhlejší monitoring → dílčí zhoršení stavu</a:t>
            </a:r>
          </a:p>
          <a:p>
            <a:pPr lvl="1"/>
            <a:r>
              <a:rPr lang="cs-CZ" dirty="0" smtClean="0"/>
              <a:t>státy s horším monitoringem a metodikami mají zpravidla lepší stav VÚ (např. Rumunsko cca 60 % v dobrém stavu vs. Německo cca 1 % v dobrém stavu)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415169"/>
              </p:ext>
            </p:extLst>
          </p:nvPr>
        </p:nvGraphicFramePr>
        <p:xfrm>
          <a:off x="971600" y="3000112"/>
          <a:ext cx="7032104" cy="107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512168"/>
                <a:gridCol w="1529662"/>
                <a:gridCol w="1758026"/>
              </a:tblGrid>
              <a:tr h="139040">
                <a:tc>
                  <a:txBody>
                    <a:bodyPr/>
                    <a:lstStyle/>
                    <a:p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počet útvarů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RP 2010-2012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RP 2013-2015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tekoucí vody – řeka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1044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996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1012</a:t>
                      </a:r>
                      <a:endParaRPr lang="cs-CZ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stojaté vody - jezero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77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69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72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71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Hodnocení stavu povrchových vod k r. 2015</a:t>
            </a:r>
            <a:endParaRPr lang="cs-CZ" sz="28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438175"/>
              </p:ext>
            </p:extLst>
          </p:nvPr>
        </p:nvGraphicFramePr>
        <p:xfrm>
          <a:off x="323527" y="2780928"/>
          <a:ext cx="8496945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%</a:t>
                      </a:r>
                      <a:r>
                        <a:rPr lang="cs-CZ" sz="1400" baseline="0" dirty="0" smtClean="0"/>
                        <a:t> VÚ v dobrém a velmi dobrém stavu/dobrém a lepším potenciálu (2010-2012)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%</a:t>
                      </a:r>
                      <a:r>
                        <a:rPr lang="cs-CZ" sz="1400" baseline="0" dirty="0" smtClean="0"/>
                        <a:t> VÚ v dobrém a velmi dobrém stavu/dobrém a lepším potenciálu (2013-2015)</a:t>
                      </a:r>
                      <a:endParaRPr lang="cs-CZ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ekologický stav</a:t>
                      </a:r>
                      <a:r>
                        <a:rPr lang="cs-CZ" sz="1400" baseline="0" dirty="0" smtClean="0"/>
                        <a:t>, kategorie „řeka“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20,8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13,1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ekologický stav</a:t>
                      </a:r>
                      <a:r>
                        <a:rPr lang="cs-CZ" sz="1400" baseline="0" dirty="0" smtClean="0"/>
                        <a:t>, kategorie „jezero“</a:t>
                      </a:r>
                      <a:endParaRPr lang="cs-C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14,3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20,8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06967"/>
              </p:ext>
            </p:extLst>
          </p:nvPr>
        </p:nvGraphicFramePr>
        <p:xfrm>
          <a:off x="323528" y="1412776"/>
          <a:ext cx="84969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%</a:t>
                      </a:r>
                      <a:r>
                        <a:rPr lang="cs-CZ" sz="1400" baseline="0" dirty="0" smtClean="0"/>
                        <a:t> VÚ v dobrém stavu (2010-2012)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%</a:t>
                      </a:r>
                      <a:r>
                        <a:rPr lang="cs-CZ" sz="1400" baseline="0" dirty="0" smtClean="0"/>
                        <a:t> VÚ v dobrém stavu (2013-2015)</a:t>
                      </a:r>
                      <a:endParaRPr lang="cs-CZ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chemický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stav</a:t>
                      </a:r>
                      <a:r>
                        <a:rPr lang="cs-CZ" sz="1400" baseline="0" dirty="0" smtClean="0"/>
                        <a:t>, kategorie „řeka“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60,6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63,6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chemický stav</a:t>
                      </a:r>
                      <a:r>
                        <a:rPr lang="cs-CZ" sz="1400" baseline="0" dirty="0" smtClean="0"/>
                        <a:t>, kategorie „jezero“</a:t>
                      </a:r>
                      <a:endParaRPr lang="cs-C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67,5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74,0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78738"/>
              </p:ext>
            </p:extLst>
          </p:nvPr>
        </p:nvGraphicFramePr>
        <p:xfrm>
          <a:off x="323528" y="4548728"/>
          <a:ext cx="84969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5"/>
                <a:gridCol w="2880320"/>
                <a:gridCol w="2880320"/>
              </a:tblGrid>
              <a:tr h="370840">
                <a:tc>
                  <a:txBody>
                    <a:bodyPr/>
                    <a:lstStyle/>
                    <a:p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%</a:t>
                      </a:r>
                      <a:r>
                        <a:rPr lang="cs-CZ" sz="1400" baseline="0" dirty="0" smtClean="0"/>
                        <a:t> VÚ v dobrém stavu (2010-2012)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%</a:t>
                      </a:r>
                      <a:r>
                        <a:rPr lang="cs-CZ" sz="1400" baseline="0" dirty="0" smtClean="0"/>
                        <a:t> VÚ v dobrém stavu (2013-2015)</a:t>
                      </a:r>
                      <a:endParaRPr lang="cs-CZ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celkový stav</a:t>
                      </a:r>
                      <a:r>
                        <a:rPr lang="cs-CZ" sz="1400" baseline="0" dirty="0" smtClean="0"/>
                        <a:t>, kategorie „řeka“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14,4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9,0</a:t>
                      </a:r>
                      <a:endParaRPr lang="cs-CZ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smtClean="0"/>
                        <a:t>celkový stav</a:t>
                      </a:r>
                      <a:r>
                        <a:rPr lang="cs-CZ" sz="1400" baseline="0" dirty="0" smtClean="0"/>
                        <a:t>, kategorie „jezero“</a:t>
                      </a:r>
                      <a:endParaRPr lang="cs-CZ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10,4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/>
                        <a:t>9,1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9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4769</TotalTime>
  <Words>962</Words>
  <Application>Microsoft Office PowerPoint</Application>
  <PresentationFormat>Předvádění na obrazovce (4:3)</PresentationFormat>
  <Paragraphs>151</Paragraphs>
  <Slides>15</Slides>
  <Notes>14</Notes>
  <HiddenSlides>0</HiddenSlides>
  <MMClips>0</MMClips>
  <ScaleCrop>false</ScaleCrop>
  <HeadingPairs>
    <vt:vector size="4" baseType="variant">
      <vt:variant>
        <vt:lpstr>Motiv</vt:lpstr>
      </vt:variant>
      <vt:variant>
        <vt:i4>4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Prezentace_mze</vt:lpstr>
      <vt:lpstr>2_Vlastní návrh</vt:lpstr>
      <vt:lpstr>1_Vlastní návrh</vt:lpstr>
      <vt:lpstr>Vlastní návrh</vt:lpstr>
      <vt:lpstr>Plánování v oblasti vod   Roční seminář pro vodoprávní úřady Hotel Skalský Dvůr, Lísek, 2. a 3. října 2017</vt:lpstr>
      <vt:lpstr>Obsah</vt:lpstr>
      <vt:lpstr>Plánování v oblasti vod – proč, jak, kdy?</vt:lpstr>
      <vt:lpstr>Plánování v oblasti vod – proč, jak, kdy?</vt:lpstr>
      <vt:lpstr>Plánování v oblasti vod – proč, jak, kdy?</vt:lpstr>
      <vt:lpstr>Plánování v oblasti vod – proč, jak, kdy?  Vymezení oblasti povodí ČR vyhláška č. 393/2010 Sb., o oblastech povodí</vt:lpstr>
      <vt:lpstr>Plánování v oblasti vod – proč, jak, kdy?</vt:lpstr>
      <vt:lpstr>Hodnocení stavu povrchových vod k r. 2015</vt:lpstr>
      <vt:lpstr>Hodnocení stavu povrchových vod k r. 2015</vt:lpstr>
      <vt:lpstr>Milníky v plánování v oblasti vod</vt:lpstr>
      <vt:lpstr>Příprava 3. plánů povodí</vt:lpstr>
      <vt:lpstr>Příprava 3. plánů povodí</vt:lpstr>
      <vt:lpstr>Evropské aktivity</vt:lpstr>
      <vt:lpstr>Evropské aktivity</vt:lpstr>
      <vt:lpstr>Prezentace aplikace PowerPoint</vt:lpstr>
    </vt:vector>
  </TitlesOfParts>
  <Company>MZe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Faigl Ladislav</dc:creator>
  <cp:lastModifiedBy>Binhacková Alena</cp:lastModifiedBy>
  <cp:revision>324</cp:revision>
  <cp:lastPrinted>2017-09-27T07:45:51Z</cp:lastPrinted>
  <dcterms:created xsi:type="dcterms:W3CDTF">2015-04-30T07:17:15Z</dcterms:created>
  <dcterms:modified xsi:type="dcterms:W3CDTF">2017-09-27T14:05:56Z</dcterms:modified>
</cp:coreProperties>
</file>