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6" r:id="rId2"/>
  </p:sldMasterIdLst>
  <p:notesMasterIdLst>
    <p:notesMasterId r:id="rId16"/>
  </p:notesMasterIdLst>
  <p:handoutMasterIdLst>
    <p:handoutMasterId r:id="rId17"/>
  </p:handoutMasterIdLst>
  <p:sldIdLst>
    <p:sldId id="256" r:id="rId3"/>
    <p:sldId id="271" r:id="rId4"/>
    <p:sldId id="257" r:id="rId5"/>
    <p:sldId id="265" r:id="rId6"/>
    <p:sldId id="275" r:id="rId7"/>
    <p:sldId id="258" r:id="rId8"/>
    <p:sldId id="267" r:id="rId9"/>
    <p:sldId id="259" r:id="rId10"/>
    <p:sldId id="260" r:id="rId11"/>
    <p:sldId id="269" r:id="rId12"/>
    <p:sldId id="272" r:id="rId13"/>
    <p:sldId id="274" r:id="rId14"/>
    <p:sldId id="263" r:id="rId15"/>
  </p:sldIdLst>
  <p:sldSz cx="9144000" cy="6858000" type="screen4x3"/>
  <p:notesSz cx="6645275" cy="97758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29" autoAdjust="0"/>
  </p:normalViewPr>
  <p:slideViewPr>
    <p:cSldViewPr>
      <p:cViewPr>
        <p:scale>
          <a:sx n="60" d="100"/>
          <a:sy n="60" d="100"/>
        </p:scale>
        <p:origin x="-2532" y="-11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9619" cy="4887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64118" y="0"/>
            <a:ext cx="2879619" cy="4887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73A37-4533-4A97-B602-4832621C6F16}" type="datetimeFigureOut">
              <a:rPr lang="cs-CZ" smtClean="0"/>
              <a:t>18.10.2016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285337"/>
            <a:ext cx="2879619" cy="4887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64118" y="9285337"/>
            <a:ext cx="2879619" cy="4887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7320C-8EB3-4424-A53E-A1FA82C7FE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5900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9619" cy="4887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64118" y="0"/>
            <a:ext cx="2879619" cy="4887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464F6C-ECF1-4EB6-A50D-12185B718BFA}" type="datetimeFigureOut">
              <a:rPr lang="cs-CZ" smtClean="0"/>
              <a:t>18.10.2016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79475" y="733425"/>
            <a:ext cx="488632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4528" y="4643517"/>
            <a:ext cx="5316220" cy="439912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285337"/>
            <a:ext cx="2879619" cy="4887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64118" y="9285337"/>
            <a:ext cx="2879619" cy="4887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FB94F-5694-4E38-A391-5E01FA8D0C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5658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B94F-5694-4E38-A391-5E01FA8D0CD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615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B94F-5694-4E38-A391-5E01FA8D0CD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6308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B94F-5694-4E38-A391-5E01FA8D0CD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5334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B94F-5694-4E38-A391-5E01FA8D0CD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9322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B94F-5694-4E38-A391-5E01FA8D0CD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1998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B94F-5694-4E38-A391-5E01FA8D0CD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1952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B94F-5694-4E38-A391-5E01FA8D0CD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743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B94F-5694-4E38-A391-5E01FA8D0CD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5422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B94F-5694-4E38-A391-5E01FA8D0CD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3040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B94F-5694-4E38-A391-5E01FA8D0CD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226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B94F-5694-4E38-A391-5E01FA8D0CD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3401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B94F-5694-4E38-A391-5E01FA8D0CD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2869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7FB94F-5694-4E38-A391-5E01FA8D0CD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569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132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cs-CZ" smtClean="0"/>
              <a:t>Klepnutím na ikonu přidáte graf.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8638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/>
          <a:lstStyle/>
          <a:p>
            <a:r>
              <a:rPr lang="cs-CZ" smtClean="0"/>
              <a:t>Klepnutím na ikonu přidáte graf.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0121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cs-CZ" smtClean="0"/>
              <a:t>Klepnutím na ikonu přidáte tabulku.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0897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/>
          <a:lstStyle/>
          <a:p>
            <a:r>
              <a:rPr lang="cs-CZ" smtClean="0"/>
              <a:t>Klepnutím na ikonu přidáte tabulku.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40370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8549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587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3150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FC19-6612-4B25-AC96-CE8B63CC9CF1}" type="datetimeFigureOut">
              <a:rPr lang="cs-CZ" smtClean="0"/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8A70-E61F-48ED-A918-5E2920EBD9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1601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0728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FC19-6612-4B25-AC96-CE8B63CC9CF1}" type="datetimeFigureOut">
              <a:rPr lang="cs-CZ" smtClean="0"/>
              <a:t>18.10.2016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F8A70-E61F-48ED-A918-5E2920EBD9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8949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3145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18.10.2016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2157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18.10.2016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167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18.10.2016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3635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18.10.2016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8823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468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18.10.2016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54866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18.10.2016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59307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2253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56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34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Druhá úroveň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Třetí úroveň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Čtvrtá úroveň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019019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Druhá úroveň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Třetí úroveň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Čtvrtá úroveň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054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868914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953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cs-CZ" smtClean="0"/>
              <a:t>Klepnutím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9611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18.10.2016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cs-CZ" smtClean="0"/>
              <a:t>Klepnutím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2970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tif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493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</a:pPr>
            <a:r>
              <a:rPr lang="cs-CZ" dirty="0" smtClean="0"/>
              <a:t>Klepnutím lze upravit styly předlohy textu.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–"/>
            </a:pPr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888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18.10.2016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7544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373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lang="cs-CZ" sz="3200" b="1" kern="1200" dirty="0" smtClean="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cs-CZ" sz="22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AAA47E2-A260-4352-9328-8A215358A879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18.10.2016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fld id="{A7F66FD0-77ED-4855-BDD6-57F58BD46DD3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algn="ct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8737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4"/>
          <a:stretch/>
        </p:blipFill>
        <p:spPr>
          <a:xfrm>
            <a:off x="0" y="0"/>
            <a:ext cx="3585391" cy="1865723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03548" y="1089036"/>
            <a:ext cx="8136904" cy="1943621"/>
          </a:xfrm>
          <a:noFill/>
          <a:ln w="28575">
            <a:noFill/>
          </a:ln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32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Metodický pokyn </a:t>
            </a:r>
            <a:r>
              <a:rPr lang="cs-CZ" sz="32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§ 23</a:t>
            </a:r>
            <a:r>
              <a:rPr lang="cs-CZ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sz="32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vodního zákona</a:t>
            </a:r>
            <a:endParaRPr lang="cs-CZ" sz="3200" b="1" u="sng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Skupina 11"/>
          <p:cNvGrpSpPr/>
          <p:nvPr/>
        </p:nvGrpSpPr>
        <p:grpSpPr>
          <a:xfrm>
            <a:off x="3491880" y="2708920"/>
            <a:ext cx="3056116" cy="2634732"/>
            <a:chOff x="3491880" y="2985753"/>
            <a:chExt cx="3056116" cy="2634732"/>
          </a:xfrm>
        </p:grpSpPr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1880" y="2985753"/>
              <a:ext cx="1865588" cy="263473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perspectiveContrastingRightFacing" fov="4800000">
                <a:rot lat="0" lon="18963666" rev="0"/>
              </a:camera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16" y="3000263"/>
              <a:ext cx="1831980" cy="259462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perspectiveHeroicExtremeLeftFacing" fov="4800000">
                <a:rot lat="0" lon="2067641" rev="21594000"/>
              </a:camera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5" b="30183"/>
          <a:stretch/>
        </p:blipFill>
        <p:spPr bwMode="auto">
          <a:xfrm flipH="1">
            <a:off x="0" y="4366488"/>
            <a:ext cx="9144000" cy="2507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ovéPole 1"/>
          <p:cNvSpPr txBox="1">
            <a:spLocks noChangeArrowheads="1"/>
          </p:cNvSpPr>
          <p:nvPr/>
        </p:nvSpPr>
        <p:spPr bwMode="auto">
          <a:xfrm>
            <a:off x="539552" y="371025"/>
            <a:ext cx="8064895" cy="5847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cs-CZ" altLang="cs-CZ" sz="3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Koncept Metodického pokynu k § 23a VZ</a:t>
            </a:r>
            <a:endParaRPr lang="cs-CZ" altLang="cs-CZ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1" name="TextovéPole 2"/>
          <p:cNvSpPr txBox="1">
            <a:spLocks noChangeArrowheads="1"/>
          </p:cNvSpPr>
          <p:nvPr/>
        </p:nvSpPr>
        <p:spPr bwMode="auto">
          <a:xfrm>
            <a:off x="1802075" y="1122949"/>
            <a:ext cx="581772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STANOVISKO SPRÁVCE </a:t>
            </a:r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POVODÍ (§ 54 odst. 4 VZ) </a:t>
            </a: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3" name="TextovéPole 4"/>
          <p:cNvSpPr txBox="1">
            <a:spLocks noChangeArrowheads="1"/>
          </p:cNvSpPr>
          <p:nvPr/>
        </p:nvSpPr>
        <p:spPr bwMode="auto">
          <a:xfrm>
            <a:off x="107504" y="2112617"/>
            <a:ext cx="4321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NELZE </a:t>
            </a: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BEZ UDĚLENÍ VÝJIMKY</a:t>
            </a:r>
          </a:p>
        </p:txBody>
      </p:sp>
      <p:sp>
        <p:nvSpPr>
          <p:cNvPr id="7" name="Šipka doprava 6"/>
          <p:cNvSpPr/>
          <p:nvPr/>
        </p:nvSpPr>
        <p:spPr>
          <a:xfrm rot="8106472">
            <a:off x="1481932" y="3182849"/>
            <a:ext cx="720000" cy="28800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sp>
        <p:nvSpPr>
          <p:cNvPr id="12296" name="TextovéPole 7"/>
          <p:cNvSpPr txBox="1">
            <a:spLocks noChangeArrowheads="1"/>
          </p:cNvSpPr>
          <p:nvPr/>
        </p:nvSpPr>
        <p:spPr bwMode="auto">
          <a:xfrm>
            <a:off x="2128346" y="5261697"/>
            <a:ext cx="5209181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VODOPRÁVNÍ ÚŘAD POUČÍ O MOŽNOSTI ZAŽÁDAT SI O VÝJIMKU</a:t>
            </a:r>
          </a:p>
        </p:txBody>
      </p:sp>
      <p:sp>
        <p:nvSpPr>
          <p:cNvPr id="12297" name="TextovéPole 8"/>
          <p:cNvSpPr txBox="1">
            <a:spLocks noChangeArrowheads="1"/>
          </p:cNvSpPr>
          <p:nvPr/>
        </p:nvSpPr>
        <p:spPr bwMode="auto">
          <a:xfrm>
            <a:off x="1369186" y="2482504"/>
            <a:ext cx="28082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altLang="cs-CZ" dirty="0"/>
              <a:t>INVESTOR MÁ NA VÝBĚR</a:t>
            </a:r>
          </a:p>
        </p:txBody>
      </p:sp>
      <p:sp>
        <p:nvSpPr>
          <p:cNvPr id="12298" name="TextovéPole 9"/>
          <p:cNvSpPr txBox="1">
            <a:spLocks noChangeArrowheads="1"/>
          </p:cNvSpPr>
          <p:nvPr/>
        </p:nvSpPr>
        <p:spPr bwMode="auto">
          <a:xfrm>
            <a:off x="6141280" y="2029044"/>
            <a:ext cx="10080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LZE</a:t>
            </a: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Šipka doprava 12"/>
          <p:cNvSpPr/>
          <p:nvPr/>
        </p:nvSpPr>
        <p:spPr>
          <a:xfrm rot="2788632">
            <a:off x="5687997" y="1716014"/>
            <a:ext cx="720000" cy="28800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tint val="66000"/>
                  <a:satMod val="160000"/>
                </a:schemeClr>
              </a:gs>
              <a:gs pos="50000">
                <a:schemeClr val="accent1">
                  <a:tint val="66000"/>
                  <a:satMod val="160000"/>
                  <a:tint val="44500"/>
                  <a:satMod val="160000"/>
                </a:schemeClr>
              </a:gs>
              <a:gs pos="100000">
                <a:schemeClr val="accent1">
                  <a:tint val="66000"/>
                  <a:satMod val="160000"/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4" name="Šipka doprava 13"/>
          <p:cNvSpPr/>
          <p:nvPr/>
        </p:nvSpPr>
        <p:spPr>
          <a:xfrm rot="2858248">
            <a:off x="6636357" y="2701536"/>
            <a:ext cx="720000" cy="28800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6472996" y="3297041"/>
            <a:ext cx="3050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KLASICKÝ POSTUP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Šipka doprava 15"/>
          <p:cNvSpPr/>
          <p:nvPr/>
        </p:nvSpPr>
        <p:spPr>
          <a:xfrm rot="2779252">
            <a:off x="2835862" y="3222977"/>
            <a:ext cx="720000" cy="28800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2937491" y="3786279"/>
            <a:ext cx="2808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POKRAČUJE V REALIZACI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28317" y="3766821"/>
            <a:ext cx="2482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USTOUPÍ OD REALIZACE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3547962" y="4892365"/>
            <a:ext cx="2609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ŽÁDOST O POVOLENÍ </a:t>
            </a:r>
            <a:endParaRPr lang="cs-CZ" dirty="0"/>
          </a:p>
        </p:txBody>
      </p:sp>
      <p:sp>
        <p:nvSpPr>
          <p:cNvPr id="21" name="Šipka doprava 20"/>
          <p:cNvSpPr/>
          <p:nvPr/>
        </p:nvSpPr>
        <p:spPr>
          <a:xfrm rot="2779252">
            <a:off x="3973163" y="4371417"/>
            <a:ext cx="720000" cy="28800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pic>
        <p:nvPicPr>
          <p:cNvPr id="22" name="Obrázek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61" b="38828"/>
          <a:stretch/>
        </p:blipFill>
        <p:spPr bwMode="auto">
          <a:xfrm>
            <a:off x="0" y="5371316"/>
            <a:ext cx="9149360" cy="1516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Šipka doprava 22"/>
          <p:cNvSpPr/>
          <p:nvPr/>
        </p:nvSpPr>
        <p:spPr>
          <a:xfrm rot="8106472">
            <a:off x="2468729" y="1704376"/>
            <a:ext cx="720000" cy="28800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/>
      <p:bldP spid="12293" grpId="0"/>
      <p:bldP spid="7" grpId="0" animBg="1"/>
      <p:bldP spid="12296" grpId="0"/>
      <p:bldP spid="12297" grpId="0"/>
      <p:bldP spid="12298" grpId="0"/>
      <p:bldP spid="13" grpId="0" animBg="1"/>
      <p:bldP spid="14" grpId="0" animBg="1"/>
      <p:bldP spid="2" grpId="0"/>
      <p:bldP spid="16" grpId="0" animBg="1"/>
      <p:bldP spid="3" grpId="0"/>
      <p:bldP spid="5" grpId="0"/>
      <p:bldP spid="6" grpId="0"/>
      <p:bldP spid="21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30880" y="476672"/>
            <a:ext cx="8352928" cy="584775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cs-CZ" altLang="cs-CZ" sz="3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Koncept Metodického pokynu k § 23a VZ</a:t>
            </a:r>
            <a:endParaRPr lang="cs-CZ" altLang="cs-CZ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627784" y="1949385"/>
            <a:ext cx="3601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VÝJIMKU UDĚLUJE ORP / KÚ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043608" y="3852815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PODKLADY </a:t>
            </a:r>
          </a:p>
          <a:p>
            <a:pPr algn="ctr"/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§ 23a odst. 8 VZ</a:t>
            </a:r>
            <a:endParaRPr lang="cs-CZ" b="1" dirty="0"/>
          </a:p>
        </p:txBody>
      </p:sp>
      <p:sp>
        <p:nvSpPr>
          <p:cNvPr id="6" name="Šipka doprava 5"/>
          <p:cNvSpPr/>
          <p:nvPr/>
        </p:nvSpPr>
        <p:spPr>
          <a:xfrm rot="18745943">
            <a:off x="2400943" y="3051972"/>
            <a:ext cx="720000" cy="28800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7" name="Šipka doprava 6"/>
          <p:cNvSpPr/>
          <p:nvPr/>
        </p:nvSpPr>
        <p:spPr>
          <a:xfrm rot="13481182">
            <a:off x="5511631" y="3122285"/>
            <a:ext cx="720000" cy="28800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4607344" y="3849773"/>
            <a:ext cx="3661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STANOVISKO </a:t>
            </a:r>
          </a:p>
          <a:p>
            <a:pPr algn="ctr"/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SPRÁVCE POVODÍ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29" b="30183"/>
          <a:stretch/>
        </p:blipFill>
        <p:spPr bwMode="auto">
          <a:xfrm>
            <a:off x="0" y="5044966"/>
            <a:ext cx="9144000" cy="1813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Šipka doprava 9"/>
          <p:cNvSpPr/>
          <p:nvPr/>
        </p:nvSpPr>
        <p:spPr>
          <a:xfrm rot="2682004">
            <a:off x="6078104" y="3038808"/>
            <a:ext cx="720000" cy="28800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618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 animBg="1"/>
      <p:bldP spid="7" grpId="0" animBg="1"/>
      <p:bldP spid="8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„Poplatková“ novela vodního zákona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1600" y="1844824"/>
            <a:ext cx="6120680" cy="2620888"/>
          </a:xfrm>
        </p:spPr>
        <p:txBody>
          <a:bodyPr/>
          <a:lstStyle/>
          <a:p>
            <a:r>
              <a:rPr lang="cs-CZ" alt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Poslanecká sněmovna, Sněmovní tisk č. 930</a:t>
            </a:r>
          </a:p>
          <a:p>
            <a:endParaRPr lang="cs-CZ" altLang="cs-CZ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Stejný koncept jako u metodického pokynu</a:t>
            </a:r>
          </a:p>
          <a:p>
            <a:endParaRPr lang="cs-CZ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Předpokládaná účinnost 1.1.2018</a:t>
            </a:r>
            <a:endParaRPr lang="cs-CZ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4800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29" b="30183"/>
          <a:stretch/>
        </p:blipFill>
        <p:spPr bwMode="auto">
          <a:xfrm>
            <a:off x="0" y="5044966"/>
            <a:ext cx="9144000" cy="1813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994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ovéPole 1"/>
          <p:cNvSpPr txBox="1">
            <a:spLocks noChangeArrowheads="1"/>
          </p:cNvSpPr>
          <p:nvPr/>
        </p:nvSpPr>
        <p:spPr bwMode="auto">
          <a:xfrm>
            <a:off x="971600" y="1763373"/>
            <a:ext cx="596368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alt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</a:p>
          <a:p>
            <a:endParaRPr lang="cs-CZ" altLang="cs-CZ" dirty="0"/>
          </a:p>
        </p:txBody>
      </p:sp>
      <p:sp>
        <p:nvSpPr>
          <p:cNvPr id="14339" name="TextovéPole 2"/>
          <p:cNvSpPr txBox="1">
            <a:spLocks noChangeArrowheads="1"/>
          </p:cNvSpPr>
          <p:nvPr/>
        </p:nvSpPr>
        <p:spPr bwMode="auto">
          <a:xfrm>
            <a:off x="971600" y="2763646"/>
            <a:ext cx="648072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altLang="cs-CZ" i="1" dirty="0">
                <a:latin typeface="Arial" panose="020B0604020202020204" pitchFamily="34" charset="0"/>
                <a:cs typeface="Arial" panose="020B0604020202020204" pitchFamily="34" charset="0"/>
              </a:rPr>
              <a:t>Mgr. Blanka Bednářová</a:t>
            </a:r>
          </a:p>
          <a:p>
            <a:r>
              <a:rPr lang="cs-CZ" alt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Roční seminář pro vodoprávní úřady</a:t>
            </a:r>
          </a:p>
          <a:p>
            <a:r>
              <a:rPr lang="cs-CZ" alt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cs-CZ" altLang="cs-CZ" i="1" dirty="0">
                <a:latin typeface="Arial" panose="020B0604020202020204" pitchFamily="34" charset="0"/>
                <a:cs typeface="Arial" panose="020B0604020202020204" pitchFamily="34" charset="0"/>
              </a:rPr>
              <a:t>. a 20. </a:t>
            </a:r>
            <a:r>
              <a:rPr lang="cs-CZ" alt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října 2016</a:t>
            </a:r>
            <a:endParaRPr lang="cs-CZ" alt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alt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altLang="cs-CZ" i="1" dirty="0">
                <a:latin typeface="Arial" panose="020B0604020202020204" pitchFamily="34" charset="0"/>
                <a:cs typeface="Arial" panose="020B0604020202020204" pitchFamily="34" charset="0"/>
              </a:rPr>
              <a:t>Odbor vodohospodářské politiky a protipovodňových </a:t>
            </a:r>
            <a:r>
              <a:rPr lang="cs-CZ" alt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opatření</a:t>
            </a:r>
            <a:endParaRPr lang="cs-CZ" alt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alt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Ministerstvo zemědělství</a:t>
            </a:r>
            <a:endParaRPr lang="cs-CZ" alt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altLang="cs-CZ" i="1" dirty="0">
                <a:latin typeface="Arial" panose="020B0604020202020204" pitchFamily="34" charset="0"/>
                <a:cs typeface="Arial" panose="020B0604020202020204" pitchFamily="34" charset="0"/>
              </a:rPr>
              <a:t>Těšnov 17, 117 05 Praha 1</a:t>
            </a:r>
          </a:p>
          <a:p>
            <a:r>
              <a:rPr lang="cs-CZ" altLang="cs-CZ" i="1" dirty="0">
                <a:latin typeface="Arial" panose="020B0604020202020204" pitchFamily="34" charset="0"/>
                <a:cs typeface="Arial" panose="020B0604020202020204" pitchFamily="34" charset="0"/>
              </a:rPr>
              <a:t>Tel.: +420 221 812 854</a:t>
            </a:r>
          </a:p>
          <a:p>
            <a:r>
              <a:rPr lang="cs-CZ" altLang="cs-CZ" i="1" dirty="0">
                <a:latin typeface="Arial" panose="020B0604020202020204" pitchFamily="34" charset="0"/>
                <a:cs typeface="Arial" panose="020B0604020202020204" pitchFamily="34" charset="0"/>
              </a:rPr>
              <a:t>blanka.bednarova@mze.cz</a:t>
            </a:r>
          </a:p>
          <a:p>
            <a:r>
              <a:rPr lang="cs-CZ" altLang="cs-CZ" i="1" dirty="0">
                <a:latin typeface="Arial" panose="020B0604020202020204" pitchFamily="34" charset="0"/>
                <a:cs typeface="Arial" panose="020B0604020202020204" pitchFamily="34" charset="0"/>
              </a:rPr>
              <a:t>www.eagri.cz</a:t>
            </a:r>
          </a:p>
          <a:p>
            <a:endParaRPr lang="cs-CZ" alt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4"/>
          <a:stretch/>
        </p:blipFill>
        <p:spPr>
          <a:xfrm>
            <a:off x="0" y="0"/>
            <a:ext cx="3585391" cy="186572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29" b="30183"/>
          <a:stretch/>
        </p:blipFill>
        <p:spPr bwMode="auto">
          <a:xfrm>
            <a:off x="0" y="5044966"/>
            <a:ext cx="9144000" cy="1813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Obrázek 5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05" b="42209"/>
          <a:stretch/>
        </p:blipFill>
        <p:spPr bwMode="auto">
          <a:xfrm flipH="1">
            <a:off x="0" y="5334462"/>
            <a:ext cx="9144000" cy="156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dpis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404664"/>
            <a:ext cx="8229600" cy="5847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cs-CZ" altLang="cs-CZ" sz="3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cs-CZ" altLang="cs-CZ" sz="32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obsah 3"/>
          <p:cNvSpPr txBox="1">
            <a:spLocks noGrp="1"/>
          </p:cNvSpPr>
          <p:nvPr>
            <p:ph idx="1"/>
          </p:nvPr>
        </p:nvSpPr>
        <p:spPr>
          <a:xfrm>
            <a:off x="411701" y="1180228"/>
            <a:ext cx="8229600" cy="2839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Rámcová směrnice o vodách (RSV)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Transpozice do právního řádu ČR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Rozsudek Soudního dvora EU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Metodický pokyn </a:t>
            </a:r>
            <a:r>
              <a:rPr lang="cs-CZ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MZe</a:t>
            </a:r>
            <a:endParaRPr lang="cs-CZ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„Poplatková“ novela vodního zákona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636587" y="4682223"/>
            <a:ext cx="777557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868362" y="4231373"/>
            <a:ext cx="0" cy="900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4476749" y="4198035"/>
            <a:ext cx="0" cy="9001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5892526" y="4198034"/>
            <a:ext cx="0" cy="9001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6756399" y="4198035"/>
            <a:ext cx="0" cy="9001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7619999" y="4198035"/>
            <a:ext cx="0" cy="9001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bdélník 41"/>
          <p:cNvSpPr/>
          <p:nvPr/>
        </p:nvSpPr>
        <p:spPr>
          <a:xfrm>
            <a:off x="297870" y="5149796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2000 RSV</a:t>
            </a: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délník 42"/>
          <p:cNvSpPr/>
          <p:nvPr/>
        </p:nvSpPr>
        <p:spPr>
          <a:xfrm>
            <a:off x="3998151" y="5149796"/>
            <a:ext cx="1056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2010 VZ</a:t>
            </a: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délník 43"/>
          <p:cNvSpPr/>
          <p:nvPr/>
        </p:nvSpPr>
        <p:spPr>
          <a:xfrm>
            <a:off x="5501728" y="5149796"/>
            <a:ext cx="12961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2015 </a:t>
            </a:r>
          </a:p>
          <a:p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Rozsudek </a:t>
            </a:r>
          </a:p>
          <a:p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SDEU</a:t>
            </a: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délník 44"/>
          <p:cNvSpPr/>
          <p:nvPr/>
        </p:nvSpPr>
        <p:spPr>
          <a:xfrm>
            <a:off x="6416757" y="3356992"/>
            <a:ext cx="2430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</a:p>
          <a:p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Metodický pokyn</a:t>
            </a: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délník 45"/>
          <p:cNvSpPr/>
          <p:nvPr/>
        </p:nvSpPr>
        <p:spPr>
          <a:xfrm>
            <a:off x="7285061" y="5149796"/>
            <a:ext cx="17636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  <a:p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Účinnost n</a:t>
            </a:r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ovely VZ</a:t>
            </a:r>
          </a:p>
          <a:p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(?)</a:t>
            </a: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07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 uiExpand="1" build="p"/>
      <p:bldP spid="42" grpId="0" uiExpand="1"/>
      <p:bldP spid="43" grpId="0" uiExpand="1"/>
      <p:bldP spid="44" grpId="0" uiExpand="1"/>
      <p:bldP spid="45" grpId="0" uiExpand="1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>
            <a:spLocks noChangeArrowheads="1"/>
          </p:cNvSpPr>
          <p:nvPr/>
        </p:nvSpPr>
        <p:spPr bwMode="auto">
          <a:xfrm>
            <a:off x="588162" y="756962"/>
            <a:ext cx="7993062" cy="12003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cs-CZ" altLang="cs-CZ" sz="3200" b="1" u="sng" dirty="0" smtClean="0">
                <a:latin typeface="Arial" charset="0"/>
              </a:rPr>
              <a:t>Směrnice </a:t>
            </a:r>
            <a:r>
              <a:rPr lang="cs-CZ" altLang="cs-CZ" sz="3200" b="1" u="sng" dirty="0" smtClean="0">
                <a:latin typeface="Arial" charset="0"/>
              </a:rPr>
              <a:t>2000/60/ES</a:t>
            </a:r>
          </a:p>
          <a:p>
            <a:pPr algn="ctr"/>
            <a:r>
              <a:rPr lang="cs-CZ" altLang="cs-CZ" sz="2400" b="1" dirty="0">
                <a:latin typeface="Arial" charset="0"/>
              </a:rPr>
              <a:t/>
            </a:r>
            <a:br>
              <a:rPr lang="cs-CZ" altLang="cs-CZ" sz="2400" b="1" dirty="0">
                <a:latin typeface="Arial" charset="0"/>
              </a:rPr>
            </a:br>
            <a:endParaRPr lang="cs-CZ" altLang="cs-CZ" sz="1600" dirty="0">
              <a:latin typeface="Arial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-756592" y="1513304"/>
            <a:ext cx="7993062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50719" y="-94083"/>
            <a:ext cx="2268760" cy="1811359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  <a:sp3d/>
        </p:spPr>
      </p:pic>
      <p:sp>
        <p:nvSpPr>
          <p:cNvPr id="8" name="TextovéPole 7"/>
          <p:cNvSpPr txBox="1">
            <a:spLocks noChangeArrowheads="1"/>
          </p:cNvSpPr>
          <p:nvPr/>
        </p:nvSpPr>
        <p:spPr bwMode="auto">
          <a:xfrm>
            <a:off x="129431" y="4197450"/>
            <a:ext cx="473060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cs-CZ" altLang="cs-CZ" sz="2200" b="1" dirty="0" smtClean="0">
                <a:latin typeface="Arial" charset="0"/>
              </a:rPr>
              <a:t>Účel směrnice 			</a:t>
            </a:r>
            <a:endParaRPr lang="cs-CZ" altLang="cs-CZ" sz="2200" b="1" dirty="0">
              <a:latin typeface="Arial" charset="0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00" b="30183"/>
          <a:stretch/>
        </p:blipFill>
        <p:spPr bwMode="auto">
          <a:xfrm flipH="1">
            <a:off x="-1159" y="4997669"/>
            <a:ext cx="9145159" cy="1860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1049108" y="1976566"/>
            <a:ext cx="707116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b="1" dirty="0" smtClean="0">
                <a:latin typeface="Arial" charset="0"/>
              </a:rPr>
              <a:t>EVROPSKÉHO PARLAMENTU  A RADY 2000/60/ES</a:t>
            </a:r>
          </a:p>
          <a:p>
            <a:pPr algn="ctr"/>
            <a:r>
              <a:rPr lang="cs-CZ" altLang="cs-CZ" b="1" dirty="0" smtClean="0">
                <a:latin typeface="Arial" charset="0"/>
              </a:rPr>
              <a:t>(RSV)</a:t>
            </a:r>
          </a:p>
          <a:p>
            <a:pPr algn="ctr"/>
            <a:r>
              <a:rPr lang="pl-PL" altLang="cs-CZ" b="1" dirty="0" smtClean="0">
                <a:latin typeface="Arial" charset="0"/>
              </a:rPr>
              <a:t>ze dne 23. října 2000, </a:t>
            </a:r>
          </a:p>
          <a:p>
            <a:pPr algn="ctr"/>
            <a:r>
              <a:rPr lang="cs-CZ" altLang="cs-CZ" b="1" dirty="0" smtClean="0">
                <a:latin typeface="Arial" charset="0"/>
              </a:rPr>
              <a:t>kterou se stanoví rámec pro činnost Společenství </a:t>
            </a:r>
          </a:p>
          <a:p>
            <a:pPr algn="ctr"/>
            <a:r>
              <a:rPr lang="cs-CZ" altLang="cs-CZ" b="1" dirty="0" smtClean="0">
                <a:latin typeface="Arial" charset="0"/>
              </a:rPr>
              <a:t>v oblasti vodní politiky</a:t>
            </a:r>
            <a:endParaRPr lang="cs-CZ" altLang="cs-CZ" dirty="0">
              <a:latin typeface="Arial" charset="0"/>
            </a:endParaRPr>
          </a:p>
        </p:txBody>
      </p:sp>
      <p:sp>
        <p:nvSpPr>
          <p:cNvPr id="5" name="Šipka doprava 4"/>
          <p:cNvSpPr/>
          <p:nvPr/>
        </p:nvSpPr>
        <p:spPr>
          <a:xfrm>
            <a:off x="3059832" y="4049361"/>
            <a:ext cx="1296144" cy="77754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6" y="-130361"/>
            <a:ext cx="2222775" cy="1774645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  <a:sp3d/>
        </p:spPr>
      </p:pic>
      <p:sp>
        <p:nvSpPr>
          <p:cNvPr id="7" name="TextovéPole 6"/>
          <p:cNvSpPr txBox="1"/>
          <p:nvPr/>
        </p:nvSpPr>
        <p:spPr>
          <a:xfrm>
            <a:off x="4860032" y="4197450"/>
            <a:ext cx="41594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2200" b="1" dirty="0" smtClean="0">
                <a:latin typeface="Arial" charset="0"/>
              </a:rPr>
              <a:t>dosažení dobrého stavu vod</a:t>
            </a:r>
            <a:endParaRPr lang="cs-CZ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4" grpId="0"/>
      <p:bldP spid="5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11188" y="1196975"/>
            <a:ext cx="7921252" cy="4586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Článek 4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7. Členské státy neporuší tuto směrnici, pokud: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nedosažení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dobrého stavu podzemních vod, dobrého ekologického stavu nebo případně dobrého ekologického potenciálu </a:t>
            </a:r>
            <a:r>
              <a:rPr 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nebo neúspěch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při předcházení zhoršování stavu útvaru povrchové nebo podzemní vody jsou důsledkem </a:t>
            </a:r>
            <a:r>
              <a:rPr 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nových změn fyzikálních poměrů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v útvaru povrchové vody nebo </a:t>
            </a:r>
            <a:r>
              <a:rPr 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změn hladin útvarů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podzemních vod, </a:t>
            </a: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NEBO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neúspěch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 při zamezení zhoršování stavu útvaru povrchové vody z velmi dobrého na dobrý je důsledkem </a:t>
            </a:r>
            <a:r>
              <a:rPr 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nových trvalých činností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, které souvisejí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cs-CZ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lidským </a:t>
            </a:r>
            <a:r>
              <a:rPr 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rozvojem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</p:txBody>
      </p:sp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611188" y="509588"/>
            <a:ext cx="8064500" cy="5847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cs-CZ" altLang="cs-CZ" sz="3200" b="1" u="sng" dirty="0" smtClean="0">
                <a:latin typeface="Arial" charset="0"/>
              </a:rPr>
              <a:t>Znění čl. 4 odstavec 7 RSV</a:t>
            </a:r>
            <a:endParaRPr lang="cs-CZ" altLang="cs-CZ" sz="3200" b="1" u="sng" dirty="0">
              <a:latin typeface="Arial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53" b="30183"/>
          <a:stretch/>
        </p:blipFill>
        <p:spPr bwMode="auto">
          <a:xfrm>
            <a:off x="0" y="5029200"/>
            <a:ext cx="9144000" cy="1828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256584"/>
          </a:xfrm>
        </p:spPr>
        <p:txBody>
          <a:bodyPr>
            <a:normAutofit fontScale="62500" lnSpcReduction="20000"/>
          </a:bodyPr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ZÁROVEŇ</a:t>
            </a:r>
            <a:endParaRPr 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spcBef>
                <a:spcPts val="0"/>
              </a:spcBef>
              <a:defRPr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jsou-li </a:t>
            </a:r>
            <a:r>
              <a:rPr 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splněny všechny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následující </a:t>
            </a:r>
            <a:r>
              <a:rPr 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podmínky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endParaRPr 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jsou učiněny všechny </a:t>
            </a:r>
            <a:r>
              <a:rPr 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schůdné kroky k omezení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nepříznivých vlivů na stav vodního útvaru;</a:t>
            </a: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endParaRPr 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důvody těchto změn nebo úprav jsou </a:t>
            </a:r>
            <a:r>
              <a:rPr 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výslovně uvedeny a vysvětleny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v plánu povodí požadovaném podle článku 13 a dané cíle se každých šest let přezkoumávají;</a:t>
            </a: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endParaRPr 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důvody těchto změn nebo úprav </a:t>
            </a:r>
            <a:r>
              <a:rPr 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vyplývají z nadřazeného veřejného zájmu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nebo pokud jsou přínosy pro životní prostředí a společnost při dosahování cílů stanovených v odstavci 1 převáženy </a:t>
            </a:r>
            <a:r>
              <a:rPr 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přínosy nových změn pro lidské zdraví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udržení ochrany obyvatel nebo udržitelný rozvoj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, a</a:t>
            </a: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endParaRPr lang="cs-CZ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  <a:defRPr/>
            </a:pP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prospěšné cíle, které z těchto změn nebo úprav vodního útvaru vyplývají, </a:t>
            </a:r>
            <a:r>
              <a:rPr 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nelze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z důvodů technické neproveditelnosti nebo pro neúměrné náklady </a:t>
            </a:r>
            <a:r>
              <a:rPr lang="cs-CZ" b="1" i="1" dirty="0">
                <a:latin typeface="Arial" panose="020B0604020202020204" pitchFamily="34" charset="0"/>
                <a:cs typeface="Arial" panose="020B0604020202020204" pitchFamily="34" charset="0"/>
              </a:rPr>
              <a:t>dosáhnout jinými prostředky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, jež by byly </a:t>
            </a:r>
            <a:r>
              <a:rPr lang="cs-CZ" i="1" dirty="0" smtClean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cs-CZ" i="1" dirty="0">
                <a:latin typeface="Arial" panose="020B0604020202020204" pitchFamily="34" charset="0"/>
                <a:cs typeface="Arial" panose="020B0604020202020204" pitchFamily="34" charset="0"/>
              </a:rPr>
              <a:t>hlediska životního prostředí významně lepší.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06" b="34700"/>
          <a:stretch/>
        </p:blipFill>
        <p:spPr bwMode="auto">
          <a:xfrm>
            <a:off x="0" y="5249917"/>
            <a:ext cx="9144000" cy="1608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834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>
            <a:spLocks noChangeArrowheads="1"/>
          </p:cNvSpPr>
          <p:nvPr/>
        </p:nvSpPr>
        <p:spPr bwMode="auto">
          <a:xfrm>
            <a:off x="544322" y="1619074"/>
            <a:ext cx="74056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Povinnost udělování výjimky</a:t>
            </a:r>
          </a:p>
        </p:txBody>
      </p:sp>
      <p:sp>
        <p:nvSpPr>
          <p:cNvPr id="5" name="TextovéPole 4"/>
          <p:cNvSpPr txBox="1">
            <a:spLocks noChangeArrowheads="1"/>
          </p:cNvSpPr>
          <p:nvPr/>
        </p:nvSpPr>
        <p:spPr bwMode="auto">
          <a:xfrm>
            <a:off x="539552" y="549275"/>
            <a:ext cx="8064896" cy="5847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cs-CZ" altLang="cs-CZ" sz="3200" b="1" u="sng" dirty="0" smtClean="0">
                <a:latin typeface="Arial" charset="0"/>
              </a:rPr>
              <a:t>Právní řád ČR</a:t>
            </a:r>
            <a:endParaRPr lang="cs-CZ" altLang="cs-CZ" sz="3200" b="1" u="sng" dirty="0">
              <a:latin typeface="Arial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569534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59" b="30183"/>
          <a:stretch/>
        </p:blipFill>
        <p:spPr bwMode="auto">
          <a:xfrm>
            <a:off x="0" y="5092262"/>
            <a:ext cx="9144000" cy="176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5540093" y="1522312"/>
            <a:ext cx="25602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zákon č. 150/2010 Sb. s účinností </a:t>
            </a:r>
          </a:p>
          <a:p>
            <a:pPr algn="ctr"/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od 1.8.2010</a:t>
            </a: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Šipka doprava 3"/>
          <p:cNvSpPr/>
          <p:nvPr/>
        </p:nvSpPr>
        <p:spPr>
          <a:xfrm>
            <a:off x="3977535" y="1438837"/>
            <a:ext cx="1188930" cy="729806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331640" y="3967163"/>
            <a:ext cx="22326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. července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611188" y="620713"/>
            <a:ext cx="7921252" cy="107721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cs-CZ" altLang="cs-CZ" sz="3200" b="1" u="sng" dirty="0" smtClean="0">
                <a:latin typeface="Arial" charset="0"/>
              </a:rPr>
              <a:t>Soudní dvůr EU </a:t>
            </a:r>
          </a:p>
          <a:p>
            <a:pPr algn="ctr"/>
            <a:r>
              <a:rPr lang="cs-CZ" altLang="cs-CZ" sz="3200" b="1" u="sng" dirty="0" smtClean="0">
                <a:latin typeface="Arial" charset="0"/>
              </a:rPr>
              <a:t>v rámci řízení o předběžné otázce</a:t>
            </a:r>
            <a:endParaRPr lang="cs-CZ" altLang="cs-CZ" sz="3200" u="sng" dirty="0">
              <a:latin typeface="Arial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00" b="35453"/>
          <a:stretch/>
        </p:blipFill>
        <p:spPr bwMode="auto">
          <a:xfrm>
            <a:off x="-4693" y="5218386"/>
            <a:ext cx="9144000" cy="163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/>
          <p:cNvSpPr txBox="1">
            <a:spLocks noChangeArrowheads="1"/>
          </p:cNvSpPr>
          <p:nvPr/>
        </p:nvSpPr>
        <p:spPr bwMode="auto">
          <a:xfrm>
            <a:off x="1331640" y="2779869"/>
            <a:ext cx="1944687" cy="4619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cs-CZ" altLang="cs-CZ" sz="2400" b="1" dirty="0">
                <a:latin typeface="Arial" charset="0"/>
              </a:rPr>
              <a:t>Německo</a:t>
            </a:r>
          </a:p>
        </p:txBody>
      </p:sp>
      <p:sp>
        <p:nvSpPr>
          <p:cNvPr id="10" name="TextovéPole 9"/>
          <p:cNvSpPr txBox="1">
            <a:spLocks noChangeArrowheads="1"/>
          </p:cNvSpPr>
          <p:nvPr/>
        </p:nvSpPr>
        <p:spPr bwMode="auto">
          <a:xfrm>
            <a:off x="4499769" y="2730683"/>
            <a:ext cx="3384550" cy="4616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cs-CZ" altLang="cs-CZ" sz="2400" b="1" dirty="0">
                <a:latin typeface="Arial" charset="0"/>
              </a:rPr>
              <a:t>Spolek pro </a:t>
            </a:r>
            <a:r>
              <a:rPr lang="cs-CZ" altLang="cs-CZ" sz="2400" b="1" dirty="0" smtClean="0">
                <a:latin typeface="Arial" charset="0"/>
              </a:rPr>
              <a:t>ŽP</a:t>
            </a:r>
            <a:endParaRPr lang="cs-CZ" altLang="cs-CZ" sz="2400" b="1" dirty="0">
              <a:latin typeface="Arial" charset="0"/>
            </a:endParaRPr>
          </a:p>
        </p:txBody>
      </p:sp>
      <p:cxnSp>
        <p:nvCxnSpPr>
          <p:cNvPr id="12" name="Přímá spojnice 11"/>
          <p:cNvCxnSpPr/>
          <p:nvPr/>
        </p:nvCxnSpPr>
        <p:spPr>
          <a:xfrm rot="1140000" flipV="1">
            <a:off x="3656624" y="2592421"/>
            <a:ext cx="504825" cy="7381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 rot="5640000" flipV="1">
            <a:off x="3657418" y="2591626"/>
            <a:ext cx="503237" cy="73977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Šipka doprava 2"/>
          <p:cNvSpPr/>
          <p:nvPr/>
        </p:nvSpPr>
        <p:spPr>
          <a:xfrm>
            <a:off x="2684069" y="4509120"/>
            <a:ext cx="900286" cy="488549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 doprava 13"/>
          <p:cNvSpPr/>
          <p:nvPr/>
        </p:nvSpPr>
        <p:spPr>
          <a:xfrm>
            <a:off x="2684069" y="5202438"/>
            <a:ext cx="900286" cy="488549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3890704" y="4568728"/>
            <a:ext cx="2823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onkrétní projekt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886010" y="5262046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horšení i jedné složky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 animBg="1"/>
      <p:bldP spid="10" grpId="0" animBg="1"/>
      <p:bldP spid="3" grpId="0" animBg="1"/>
      <p:bldP spid="14" grpId="0" animBg="1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77"/>
          <a:stretch/>
        </p:blipFill>
        <p:spPr bwMode="auto">
          <a:xfrm>
            <a:off x="0" y="4138777"/>
            <a:ext cx="9144000" cy="2719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539552" y="1809750"/>
            <a:ext cx="799288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dirty="0">
                <a:latin typeface="+mn-lt"/>
                <a:cs typeface="+mn-cs"/>
              </a:rPr>
              <a:t>RSV musí být vykládána v tom smyslu, že členské státy jsou povinny – s výhradou udělení výjimky – odmítnout schválení </a:t>
            </a:r>
            <a:r>
              <a:rPr lang="cs-CZ" b="1" dirty="0">
                <a:latin typeface="+mn-lt"/>
                <a:cs typeface="+mn-cs"/>
              </a:rPr>
              <a:t>konkrétního projektu</a:t>
            </a:r>
            <a:r>
              <a:rPr lang="cs-CZ" dirty="0">
                <a:latin typeface="+mn-lt"/>
                <a:cs typeface="+mn-cs"/>
              </a:rPr>
              <a:t>, pokud může vést ke zhoršení stavu útvaru povrchové vody nebo pokud ohrožuje dosažení dobrého stavu povrchových vod či dobrého ekologického potenciálu a dobrého chemického stavu takových vod ke dni stanovenému touto směrnicí.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cs-CZ" dirty="0">
              <a:latin typeface="+mn-lt"/>
              <a:cs typeface="+mn-cs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cs-CZ" dirty="0">
                <a:latin typeface="+mn-lt"/>
                <a:cs typeface="+mn-cs"/>
              </a:rPr>
              <a:t>Pojem „zhoršení stavu“ útvaru povrchové vody dle RSV musí být vykládán v tom smyslu, že o zhoršení se jedná tehdy, jakmile se stav </a:t>
            </a:r>
            <a:r>
              <a:rPr lang="cs-CZ" b="1" dirty="0">
                <a:latin typeface="+mn-lt"/>
                <a:cs typeface="+mn-cs"/>
              </a:rPr>
              <a:t>alespoň jedné z kvalitativních složek </a:t>
            </a:r>
            <a:r>
              <a:rPr lang="cs-CZ" dirty="0">
                <a:latin typeface="+mn-lt"/>
                <a:cs typeface="+mn-cs"/>
              </a:rPr>
              <a:t>ve smyslu přílohy V této směrnice zhorší o jednu třídu, i když toto zhoršení nevede k celkově horšímu zařazení útvaru povrchové vody. Pokud se však dotyčná kvalitativní složka ve smyslu této přílohy již nachází v nejnižší třídě, jakékoli zhoršení této složky představuje „zhoršení stavu“ útvaru povrchové vody ve smyslu RSV.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</p:txBody>
      </p:sp>
      <p:sp>
        <p:nvSpPr>
          <p:cNvPr id="3" name="TextovéPole 2"/>
          <p:cNvSpPr txBox="1">
            <a:spLocks noChangeArrowheads="1"/>
          </p:cNvSpPr>
          <p:nvPr/>
        </p:nvSpPr>
        <p:spPr bwMode="auto">
          <a:xfrm>
            <a:off x="539552" y="333375"/>
            <a:ext cx="7992888" cy="5847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cs-CZ" altLang="cs-CZ" sz="3200" b="1" u="sng" dirty="0" smtClean="0">
                <a:latin typeface="Arial" charset="0"/>
              </a:rPr>
              <a:t>Soudní dvůr EU</a:t>
            </a:r>
            <a:endParaRPr lang="cs-CZ" altLang="cs-CZ" sz="3200" b="1" u="sng" dirty="0">
              <a:latin typeface="Arial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455653" y="1100350"/>
            <a:ext cx="2088232" cy="52322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ZÁVĚRY</a:t>
            </a:r>
            <a:endParaRPr lang="cs-C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ovéPole 5"/>
          <p:cNvSpPr txBox="1">
            <a:spLocks noChangeArrowheads="1"/>
          </p:cNvSpPr>
          <p:nvPr/>
        </p:nvSpPr>
        <p:spPr bwMode="auto">
          <a:xfrm>
            <a:off x="584200" y="260350"/>
            <a:ext cx="8004175" cy="5847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cs-CZ" altLang="cs-CZ" sz="3200" b="1" u="sng" dirty="0" smtClean="0">
                <a:latin typeface="Arial" charset="0"/>
              </a:rPr>
              <a:t>Metodický pokyn</a:t>
            </a:r>
            <a:endParaRPr lang="cs-CZ" altLang="cs-CZ" sz="3200" b="1" u="sng" dirty="0">
              <a:latin typeface="Arial" charset="0"/>
            </a:endParaRPr>
          </a:p>
        </p:txBody>
      </p:sp>
      <p:sp>
        <p:nvSpPr>
          <p:cNvPr id="10245" name="TextovéPole 6"/>
          <p:cNvSpPr txBox="1">
            <a:spLocks noChangeArrowheads="1"/>
          </p:cNvSpPr>
          <p:nvPr/>
        </p:nvSpPr>
        <p:spPr bwMode="auto">
          <a:xfrm>
            <a:off x="700760" y="1813466"/>
            <a:ext cx="45431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Proč právě metodický pokyn?</a:t>
            </a: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6" name="TextovéPole 7"/>
          <p:cNvSpPr txBox="1">
            <a:spLocks noChangeArrowheads="1"/>
          </p:cNvSpPr>
          <p:nvPr/>
        </p:nvSpPr>
        <p:spPr bwMode="auto">
          <a:xfrm>
            <a:off x="2353158" y="2452434"/>
            <a:ext cx="623521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Má zajistit jednotný postup dotčených subjektů </a:t>
            </a:r>
          </a:p>
          <a:p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do doby účinnosti „poplatkové“ novely vodního zákona</a:t>
            </a: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Šipka doprava 8"/>
          <p:cNvSpPr/>
          <p:nvPr/>
        </p:nvSpPr>
        <p:spPr>
          <a:xfrm>
            <a:off x="775147" y="2452652"/>
            <a:ext cx="1368425" cy="646113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0248" name="TextovéPole 9"/>
          <p:cNvSpPr txBox="1">
            <a:spLocks noChangeArrowheads="1"/>
          </p:cNvSpPr>
          <p:nvPr/>
        </p:nvSpPr>
        <p:spPr bwMode="auto">
          <a:xfrm>
            <a:off x="681037" y="3355032"/>
            <a:ext cx="3905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Jakou má závaznost?</a:t>
            </a: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Šipka doprava 10"/>
          <p:cNvSpPr/>
          <p:nvPr/>
        </p:nvSpPr>
        <p:spPr>
          <a:xfrm>
            <a:off x="758687" y="4208044"/>
            <a:ext cx="1366837" cy="646112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10250" name="TextovéPole 12"/>
          <p:cNvSpPr txBox="1">
            <a:spLocks noChangeArrowheads="1"/>
          </p:cNvSpPr>
          <p:nvPr/>
        </p:nvSpPr>
        <p:spPr bwMode="auto">
          <a:xfrm>
            <a:off x="2310481" y="3967787"/>
            <a:ext cx="619283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Přestože metodický pokyn není obecně závazný právní předpis, správní orgány a správci povodí mají povinnost se jím řídit, neboť vytváří tzv. </a:t>
            </a: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správní </a:t>
            </a:r>
            <a:r>
              <a:rPr lang="cs-CZ" alt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praxi. V obdobně stejných případech nesmí být rozhodováno rozdílně, a to z důvodu právní jistoty.</a:t>
            </a:r>
            <a:endParaRPr lang="cs-CZ" alt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altLang="cs-CZ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69" b="30183"/>
          <a:stretch/>
        </p:blipFill>
        <p:spPr bwMode="auto">
          <a:xfrm>
            <a:off x="0" y="4941888"/>
            <a:ext cx="9167026" cy="191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3146862" y="1052736"/>
            <a:ext cx="2786773" cy="6463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vydán dne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11.4.2016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platnost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od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1.5.2016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45" grpId="0"/>
      <p:bldP spid="10246" grpId="0"/>
      <p:bldP spid="9" grpId="0" animBg="1"/>
      <p:bldP spid="10248" grpId="0"/>
      <p:bldP spid="11" grpId="0" animBg="1"/>
      <p:bldP spid="10250" grpId="0"/>
      <p:bldP spid="2" grpId="0" animBg="1"/>
    </p:bldLst>
  </p:timing>
</p:sld>
</file>

<file path=ppt/theme/theme1.xml><?xml version="1.0" encoding="utf-8"?>
<a:theme xmlns:a="http://schemas.openxmlformats.org/drawingml/2006/main" name="Prezentace_mz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Prezentace_mze</Template>
  <TotalTime>1001</TotalTime>
  <Words>561</Words>
  <Application>Microsoft Office PowerPoint</Application>
  <PresentationFormat>Předvádění na obrazovce (4:3)</PresentationFormat>
  <Paragraphs>117</Paragraphs>
  <Slides>13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Calibri</vt:lpstr>
      <vt:lpstr>Arial</vt:lpstr>
      <vt:lpstr>Prezentace_mze</vt:lpstr>
      <vt:lpstr>Motiv systému Office</vt:lpstr>
      <vt:lpstr>Metodický pokyn k § 23a vodního zákona</vt:lpstr>
      <vt:lpstr>Agenda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„Poplatková“ novela vodního zákona</vt:lpstr>
      <vt:lpstr>Prezentace aplikace PowerPoint</vt:lpstr>
    </vt:vector>
  </TitlesOfParts>
  <Company>MZe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Metodický pokyn k čl. 4 odst. 7 RSV</dc:title>
  <dc:creator>Bednářová Blanka</dc:creator>
  <cp:lastModifiedBy>Bednářová Blanka</cp:lastModifiedBy>
  <cp:revision>58</cp:revision>
  <cp:lastPrinted>2016-10-18T15:26:43Z</cp:lastPrinted>
  <dcterms:created xsi:type="dcterms:W3CDTF">2016-10-17T08:12:44Z</dcterms:created>
  <dcterms:modified xsi:type="dcterms:W3CDTF">2016-10-18T16:01:21Z</dcterms:modified>
</cp:coreProperties>
</file>