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72" r:id="rId3"/>
    <p:sldMasterId id="2147483660" r:id="rId4"/>
  </p:sldMasterIdLst>
  <p:notesMasterIdLst>
    <p:notesMasterId r:id="rId14"/>
  </p:notesMasterIdLst>
  <p:sldIdLst>
    <p:sldId id="256" r:id="rId5"/>
    <p:sldId id="266" r:id="rId6"/>
    <p:sldId id="268" r:id="rId7"/>
    <p:sldId id="259" r:id="rId8"/>
    <p:sldId id="265" r:id="rId9"/>
    <p:sldId id="270" r:id="rId10"/>
    <p:sldId id="267" r:id="rId11"/>
    <p:sldId id="264" r:id="rId12"/>
    <p:sldId id="258" r:id="rId1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E9DF17"/>
    <a:srgbClr val="B2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8" autoAdjust="0"/>
    <p:restoredTop sz="92343" autoAdjust="0"/>
  </p:normalViewPr>
  <p:slideViewPr>
    <p:cSldViewPr>
      <p:cViewPr>
        <p:scale>
          <a:sx n="70" d="100"/>
          <a:sy n="70" d="100"/>
        </p:scale>
        <p:origin x="-1566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0003933\Documents\Prezentace\opat&#345;en&#237;-NPP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0003933\Documents\Prezentace\2016-10%20-%20Medlov\opat&#345;en&#237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8625883385086568E-2"/>
          <c:y val="4.0257137906442163E-2"/>
          <c:w val="0.50322457758128469"/>
          <c:h val="0.76450283493568827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  <c:explosion val="19"/>
          </c:dPt>
          <c:dPt>
            <c:idx val="5"/>
            <c:bubble3D val="0"/>
            <c:explosion val="23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Pt>
            <c:idx val="9"/>
            <c:bubble3D val="0"/>
          </c:dPt>
          <c:dPt>
            <c:idx val="10"/>
            <c:bubble3D val="0"/>
          </c:dPt>
          <c:dPt>
            <c:idx val="11"/>
            <c:bubble3D val="0"/>
          </c:dPt>
          <c:dPt>
            <c:idx val="12"/>
            <c:bubble3D val="0"/>
          </c:dPt>
          <c:dPt>
            <c:idx val="13"/>
            <c:bubble3D val="0"/>
          </c:dPt>
          <c:dPt>
            <c:idx val="14"/>
            <c:bubble3D val="0"/>
          </c:dPt>
          <c:dPt>
            <c:idx val="15"/>
            <c:bubble3D val="0"/>
          </c:dPt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'opatř. NPP'!$A$1:$A$16</c:f>
              <c:strCache>
                <c:ptCount val="16"/>
                <c:pt idx="0">
                  <c:v>Opatření k aplikaci principu "znečišťovatel platí" (V.1.2)</c:v>
                </c:pt>
                <c:pt idx="1">
                  <c:v>Opatření pro vody užívané nebo uvažované pro odběr vody pro lidskou spotřebu (V.1.3)</c:v>
                </c:pt>
                <c:pt idx="2">
                  <c:v>Opatření ke zlepšení jakosti vod využívaných ke koupání (V.1.4)</c:v>
                </c:pt>
                <c:pt idx="3">
                  <c:v>Opatření pro omezování odběrů a vzdouvání vod, včetně odůvodněných případných výjimek (V.1.5)</c:v>
                </c:pt>
                <c:pt idx="4">
                  <c:v>Opatření k regulaci umělých infiltrací nebo doplňování podzemních vod (V.1.6)</c:v>
                </c:pt>
                <c:pt idx="5">
                  <c:v>Opatření k zabránění a regulaci znečištění z bodových zdrojů, včetně opatření směřujících ke snižování rozsahu mísících zón (V.1.7)</c:v>
                </c:pt>
                <c:pt idx="6">
                  <c:v>Opatření k zabránění nebo regulaci znečištění z plošných zdrojů (V.1.8)</c:v>
                </c:pt>
                <c:pt idx="7">
                  <c:v>Opatření k zamezení přímého vypouštění do podzemních vod s uvedením případů povoleného vypouštění (V.1.9)</c:v>
                </c:pt>
                <c:pt idx="8">
                  <c:v>Opatření k omezování, případně zastavení vnosu NL a ZNL do vod (V.1.10)</c:v>
                </c:pt>
                <c:pt idx="9">
                  <c:v>Opatření k prevenci a snížení dopadů případů havarijního znečištění (V.1.11)</c:v>
                </c:pt>
                <c:pt idx="10">
                  <c:v>Opatření k zajištění odpovídajících hydromorf. podmínek VÚ umožňujících dosažení GES nebo GEP (V.1.12)</c:v>
                </c:pt>
                <c:pt idx="11">
                  <c:v>Opatření prováděná v souvislosti s přeshraničním znečištěním (V.1.14)</c:v>
                </c:pt>
                <c:pt idx="12">
                  <c:v>Opatření pro zlepšování vodních poměrů a pro ochranu ekologické stability krajiny (V.1.15)</c:v>
                </c:pt>
                <c:pt idx="13">
                  <c:v>Opatření pro hospodaření s vodami a udržitelné užívání vody a pro zajištění VHS (V.1.16)</c:v>
                </c:pt>
                <c:pt idx="14">
                  <c:v>Opatření ke snížení nepříznivých účinků sucha (V.1.17)</c:v>
                </c:pt>
                <c:pt idx="15">
                  <c:v>Doplňková a dodatečná opatření</c:v>
                </c:pt>
              </c:strCache>
            </c:strRef>
          </c:cat>
          <c:val>
            <c:numRef>
              <c:f>'opatř. NPP'!$B$1:$B$16</c:f>
              <c:numCache>
                <c:formatCode>General</c:formatCode>
                <c:ptCount val="16"/>
                <c:pt idx="0">
                  <c:v>11</c:v>
                </c:pt>
                <c:pt idx="1">
                  <c:v>199</c:v>
                </c:pt>
                <c:pt idx="2">
                  <c:v>162</c:v>
                </c:pt>
                <c:pt idx="3">
                  <c:v>291</c:v>
                </c:pt>
                <c:pt idx="4">
                  <c:v>4</c:v>
                </c:pt>
                <c:pt idx="5">
                  <c:v>1975</c:v>
                </c:pt>
                <c:pt idx="6">
                  <c:v>39</c:v>
                </c:pt>
                <c:pt idx="7">
                  <c:v>2</c:v>
                </c:pt>
                <c:pt idx="8">
                  <c:v>448</c:v>
                </c:pt>
                <c:pt idx="9">
                  <c:v>45</c:v>
                </c:pt>
                <c:pt idx="10">
                  <c:v>939</c:v>
                </c:pt>
                <c:pt idx="11">
                  <c:v>2</c:v>
                </c:pt>
                <c:pt idx="12">
                  <c:v>98</c:v>
                </c:pt>
                <c:pt idx="13">
                  <c:v>82</c:v>
                </c:pt>
                <c:pt idx="14">
                  <c:v>4</c:v>
                </c:pt>
                <c:pt idx="15">
                  <c:v>390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7151042800872598"/>
          <c:y val="3.9298733365705343E-2"/>
          <c:w val="0.42161079210076902"/>
          <c:h val="0.91219440979792876"/>
        </c:manualLayout>
      </c:layout>
      <c:overlay val="0"/>
      <c:txPr>
        <a:bodyPr/>
        <a:lstStyle/>
        <a:p>
          <a:pPr>
            <a:defRPr sz="800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200"/>
              <a:t>Opatření typu A</a:t>
            </a:r>
          </a:p>
        </c:rich>
      </c:tx>
      <c:layout/>
      <c:overlay val="0"/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realizováno 2009-2012</c:v>
                </c:pt>
              </c:strCache>
            </c:strRef>
          </c:tx>
          <c:invertIfNegative val="0"/>
          <c:cat>
            <c:strRef>
              <c:f>List1!$A$2:$A$9</c:f>
              <c:strCache>
                <c:ptCount val="8"/>
                <c:pt idx="0">
                  <c:v>POP Berounky</c:v>
                </c:pt>
                <c:pt idx="1">
                  <c:v>POP Dolní Vltavy</c:v>
                </c:pt>
                <c:pt idx="2">
                  <c:v>POP Dyje</c:v>
                </c:pt>
                <c:pt idx="3">
                  <c:v>POP Horní a Střední labe</c:v>
                </c:pt>
                <c:pt idx="4">
                  <c:v>POP Horní Vltavy</c:v>
                </c:pt>
                <c:pt idx="5">
                  <c:v>POP Moravy</c:v>
                </c:pt>
                <c:pt idx="6">
                  <c:v>POP Odry</c:v>
                </c:pt>
                <c:pt idx="7">
                  <c:v>POP Ohře a Dolního Labe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34</c:v>
                </c:pt>
                <c:pt idx="1">
                  <c:v>37</c:v>
                </c:pt>
                <c:pt idx="2">
                  <c:v>92</c:v>
                </c:pt>
                <c:pt idx="3">
                  <c:v>81</c:v>
                </c:pt>
                <c:pt idx="4">
                  <c:v>42</c:v>
                </c:pt>
                <c:pt idx="5">
                  <c:v>51</c:v>
                </c:pt>
                <c:pt idx="6">
                  <c:v>102</c:v>
                </c:pt>
                <c:pt idx="7">
                  <c:v>58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realizováno 2012-2015</c:v>
                </c:pt>
              </c:strCache>
            </c:strRef>
          </c:tx>
          <c:invertIfNegative val="0"/>
          <c:cat>
            <c:strRef>
              <c:f>List1!$A$2:$A$9</c:f>
              <c:strCache>
                <c:ptCount val="8"/>
                <c:pt idx="0">
                  <c:v>POP Berounky</c:v>
                </c:pt>
                <c:pt idx="1">
                  <c:v>POP Dolní Vltavy</c:v>
                </c:pt>
                <c:pt idx="2">
                  <c:v>POP Dyje</c:v>
                </c:pt>
                <c:pt idx="3">
                  <c:v>POP Horní a Střední labe</c:v>
                </c:pt>
                <c:pt idx="4">
                  <c:v>POP Horní Vltavy</c:v>
                </c:pt>
                <c:pt idx="5">
                  <c:v>POP Moravy</c:v>
                </c:pt>
                <c:pt idx="6">
                  <c:v>POP Odry</c:v>
                </c:pt>
                <c:pt idx="7">
                  <c:v>POP Ohře a Dolního Labe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>
                  <c:v>33</c:v>
                </c:pt>
                <c:pt idx="1">
                  <c:v>31</c:v>
                </c:pt>
                <c:pt idx="2">
                  <c:v>79</c:v>
                </c:pt>
                <c:pt idx="3">
                  <c:v>76</c:v>
                </c:pt>
                <c:pt idx="4">
                  <c:v>25</c:v>
                </c:pt>
                <c:pt idx="5">
                  <c:v>50</c:v>
                </c:pt>
                <c:pt idx="6">
                  <c:v>44</c:v>
                </c:pt>
                <c:pt idx="7">
                  <c:v>38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probíhá</c:v>
                </c:pt>
              </c:strCache>
            </c:strRef>
          </c:tx>
          <c:invertIfNegative val="0"/>
          <c:cat>
            <c:strRef>
              <c:f>List1!$A$2:$A$9</c:f>
              <c:strCache>
                <c:ptCount val="8"/>
                <c:pt idx="0">
                  <c:v>POP Berounky</c:v>
                </c:pt>
                <c:pt idx="1">
                  <c:v>POP Dolní Vltavy</c:v>
                </c:pt>
                <c:pt idx="2">
                  <c:v>POP Dyje</c:v>
                </c:pt>
                <c:pt idx="3">
                  <c:v>POP Horní a Střední labe</c:v>
                </c:pt>
                <c:pt idx="4">
                  <c:v>POP Horní Vltavy</c:v>
                </c:pt>
                <c:pt idx="5">
                  <c:v>POP Moravy</c:v>
                </c:pt>
                <c:pt idx="6">
                  <c:v>POP Odry</c:v>
                </c:pt>
                <c:pt idx="7">
                  <c:v>POP Ohře a Dolního Labe</c:v>
                </c:pt>
              </c:strCache>
            </c:strRef>
          </c:cat>
          <c:val>
            <c:numRef>
              <c:f>List1!$D$2:$D$9</c:f>
              <c:numCache>
                <c:formatCode>General</c:formatCode>
                <c:ptCount val="8"/>
                <c:pt idx="0">
                  <c:v>16</c:v>
                </c:pt>
                <c:pt idx="1">
                  <c:v>13</c:v>
                </c:pt>
                <c:pt idx="2">
                  <c:v>106</c:v>
                </c:pt>
                <c:pt idx="3">
                  <c:v>68</c:v>
                </c:pt>
                <c:pt idx="4">
                  <c:v>10</c:v>
                </c:pt>
                <c:pt idx="5">
                  <c:v>88</c:v>
                </c:pt>
                <c:pt idx="6">
                  <c:v>113</c:v>
                </c:pt>
                <c:pt idx="7">
                  <c:v>71</c:v>
                </c:pt>
              </c:numCache>
            </c:numRef>
          </c:val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nerealizováno</c:v>
                </c:pt>
              </c:strCache>
            </c:strRef>
          </c:tx>
          <c:invertIfNegative val="0"/>
          <c:cat>
            <c:strRef>
              <c:f>List1!$A$2:$A$9</c:f>
              <c:strCache>
                <c:ptCount val="8"/>
                <c:pt idx="0">
                  <c:v>POP Berounky</c:v>
                </c:pt>
                <c:pt idx="1">
                  <c:v>POP Dolní Vltavy</c:v>
                </c:pt>
                <c:pt idx="2">
                  <c:v>POP Dyje</c:v>
                </c:pt>
                <c:pt idx="3">
                  <c:v>POP Horní a Střední labe</c:v>
                </c:pt>
                <c:pt idx="4">
                  <c:v>POP Horní Vltavy</c:v>
                </c:pt>
                <c:pt idx="5">
                  <c:v>POP Moravy</c:v>
                </c:pt>
                <c:pt idx="6">
                  <c:v>POP Odry</c:v>
                </c:pt>
                <c:pt idx="7">
                  <c:v>POP Ohře a Dolního Labe</c:v>
                </c:pt>
              </c:strCache>
            </c:strRef>
          </c:cat>
          <c:val>
            <c:numRef>
              <c:f>List1!$E$2:$E$9</c:f>
              <c:numCache>
                <c:formatCode>General</c:formatCode>
                <c:ptCount val="8"/>
                <c:pt idx="0">
                  <c:v>95</c:v>
                </c:pt>
                <c:pt idx="1">
                  <c:v>127</c:v>
                </c:pt>
                <c:pt idx="2">
                  <c:v>84</c:v>
                </c:pt>
                <c:pt idx="3">
                  <c:v>50</c:v>
                </c:pt>
                <c:pt idx="4">
                  <c:v>120</c:v>
                </c:pt>
                <c:pt idx="5">
                  <c:v>62</c:v>
                </c:pt>
                <c:pt idx="6">
                  <c:v>18</c:v>
                </c:pt>
                <c:pt idx="7">
                  <c:v>41</c:v>
                </c:pt>
              </c:numCache>
            </c:numRef>
          </c:val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stav není znám</c:v>
                </c:pt>
              </c:strCache>
            </c:strRef>
          </c:tx>
          <c:invertIfNegative val="0"/>
          <c:cat>
            <c:strRef>
              <c:f>List1!$A$2:$A$9</c:f>
              <c:strCache>
                <c:ptCount val="8"/>
                <c:pt idx="0">
                  <c:v>POP Berounky</c:v>
                </c:pt>
                <c:pt idx="1">
                  <c:v>POP Dolní Vltavy</c:v>
                </c:pt>
                <c:pt idx="2">
                  <c:v>POP Dyje</c:v>
                </c:pt>
                <c:pt idx="3">
                  <c:v>POP Horní a Střední labe</c:v>
                </c:pt>
                <c:pt idx="4">
                  <c:v>POP Horní Vltavy</c:v>
                </c:pt>
                <c:pt idx="5">
                  <c:v>POP Moravy</c:v>
                </c:pt>
                <c:pt idx="6">
                  <c:v>POP Odry</c:v>
                </c:pt>
                <c:pt idx="7">
                  <c:v>POP Ohře a Dolního Labe</c:v>
                </c:pt>
              </c:strCache>
            </c:strRef>
          </c:cat>
          <c:val>
            <c:numRef>
              <c:f>List1!$F$2:$F$9</c:f>
              <c:numCache>
                <c:formatCode>General</c:formatCode>
                <c:ptCount val="8"/>
                <c:pt idx="0">
                  <c:v>15</c:v>
                </c:pt>
                <c:pt idx="1">
                  <c:v>22</c:v>
                </c:pt>
                <c:pt idx="2">
                  <c:v>3</c:v>
                </c:pt>
                <c:pt idx="3">
                  <c:v>12</c:v>
                </c:pt>
                <c:pt idx="4">
                  <c:v>23</c:v>
                </c:pt>
                <c:pt idx="5">
                  <c:v>5</c:v>
                </c:pt>
                <c:pt idx="6">
                  <c:v>0</c:v>
                </c:pt>
                <c:pt idx="7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8479232"/>
        <c:axId val="88480768"/>
      </c:barChart>
      <c:catAx>
        <c:axId val="88479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480768"/>
        <c:crosses val="autoZero"/>
        <c:auto val="1"/>
        <c:lblAlgn val="ctr"/>
        <c:lblOffset val="100"/>
        <c:noMultiLvlLbl val="0"/>
      </c:catAx>
      <c:valAx>
        <c:axId val="884807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884792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/>
    </a:solidFill>
    <a:ln>
      <a:solidFill>
        <a:srgbClr val="0070C0"/>
      </a:solidFill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16F7FA8-D949-4A9E-AA7E-1920EEA6BFBB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35F0490-68DE-4855-910D-42C9A06851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860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0070C0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F3751-555B-4209-9891-386F1087DFE6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485DA-0E6A-4453-98AF-E61A0A30846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645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1139C-C1F6-4F64-8EFB-FFD75B432D3B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D6F60-1EFB-4354-8120-65EF290C2D9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885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21B02-118B-4955-8BDE-ADDA28A1FB99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C2DBD-0218-4470-A3E3-2D05ED0033E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6328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4D0C1-33B0-46CA-9ADD-4ED282ABB7C1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3D35B-6791-4381-9697-BBB4FEF21BF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857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C2E88-F8ED-4E2E-B15A-C22A34752E34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60CE5-B38F-487B-9700-DBE23FEBA07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585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22089-0879-491A-ACA2-F7C382A90BEF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3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CF9DE-2424-40D9-8CDC-35EC530DB64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75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95327-83A5-43A4-887C-A0986E73A49E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0F5C4F62-9383-4972-86A5-E861D5163E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421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3B224-3996-48C6-8B5B-74FC9B28530B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28BB178-FD3A-454B-B11A-A318D654010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217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E409B-45AF-4042-9C39-85D5398DB9E4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6ED94-9369-4A17-ADCF-5E1266D5AC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9038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7C302-233E-4B44-AD28-FD77517DB6BD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51734-6400-40CA-A7C2-18764A4365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283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90D71-7474-462C-BB4E-FAA93E413C59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F3CF9-C8F7-4DEE-AD59-FBD5FAEE63A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810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01033-0373-47F7-9FE1-7E3020041842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2CF26-8157-4745-8DE7-CB549F0C83A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4411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7D122-105D-479D-B7F1-A7CC0F2FAAA9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48FB5-E1E2-4AED-B864-BE6B65098C2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748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DB1F5-22E3-4FD0-A197-37DD4F85FF73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62EF-54C4-4E2E-88C0-C3B6B35A970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979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D11FC-3C04-4EEC-8A99-8BF77C41544B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8932F-20C2-4B21-95F8-4C1CCF3724A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79900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7BEA1-AE7D-4344-B2FF-F4B6487D1817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F851D-3A8D-48A3-884F-736EADA2B3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516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474AB-8706-4E45-9DDF-AEDB08C5F438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25128-C517-43F9-A697-D82A24A3AD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112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B06E-0D67-46E2-AE3B-7F63AB7A9B2A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AA95B-5E58-4CF2-97E7-1D63FD934C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6312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F992D-ED3E-4C56-AA98-BC3BD8E63D7C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7898F-179F-4B18-ABF5-7046928126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3294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50E07-ED1C-4BE5-8F29-5FF92E5EB5F6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E6CF9-2E33-4CD8-BBF2-4F840ADBB3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1960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870AC-0811-4D3E-A7E4-CDE8A238AEBB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E7F67-0251-4323-B30B-D99AE5BB25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868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A2A0B-BD09-4E56-B669-C11221AB2F04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85910-DE33-4938-9207-83644BA9BB3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68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D2F95-6143-4D74-AB57-7A83BF120A92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A67BB-9B6E-4859-AE6A-59926EFCDF9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14871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5A822-AF3C-42FC-9101-A368D605E9FB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10CC5-8A31-42CD-9EC4-B9629799A79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0718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5A7C2-127C-47A8-AEE7-DABEAD553E88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42386-51F7-4F09-AB0E-4E9550EC7B9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1294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84734-9DDF-4294-87C8-75737172F980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D2790-50DE-4C33-82A5-7159B0C2ACE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35849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A5970-59E4-4698-82AF-408A3B8C4618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D2824-4664-4493-9343-640BFC0918A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93454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3D659-50BE-4D2F-A47C-4471E8AF1DF1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CA8D0-68B9-469C-995F-0B8CFEF104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988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94EB8-42B8-4F64-84A4-BE89E88FA1A6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912D7-6D8F-4615-A290-70B477D5896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0126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F70C0-690D-4105-9B50-8CBFF9131B25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51BD0-9BD0-48A7-A208-8975DEF5CF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0095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AC929-2E4C-4D3C-9B2C-41CEA26A910D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A8968-0C78-46FC-BDCE-C39102E7AB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7500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33BC6-0BE7-4250-AFB8-21CBE1F359ED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567B3-490B-4FD9-ADE3-94B503F96A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52845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r">
              <a:defRPr sz="50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B4AA0-5CD1-43D9-AE2A-B6B2A4727B13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76FEA-D6DD-40AC-8F97-0AF6F651EC3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769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96B37-3FC8-47B7-BC0E-98ED24196A2C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98A0B-C65F-4A94-BA63-A7BE360AEFF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00917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400">
                <a:latin typeface="Arial" pitchFamily="34" charset="0"/>
                <a:cs typeface="Arial" pitchFamily="34" charset="0"/>
              </a:defRPr>
            </a:lvl1pPr>
            <a:lvl2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575394"/>
          </a:xfrm>
        </p:spPr>
        <p:txBody>
          <a:bodyPr>
            <a:normAutofit/>
          </a:bodyPr>
          <a:lstStyle>
            <a:lvl1pPr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54979-4C41-47FF-8CA1-A2008FD8CE78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54017-A7B0-4CF2-A78D-8169941293D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851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E3672-81F2-41EB-A57F-2A2603F9B210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CE454-4A34-42FF-8863-456913F6FBF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9722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FE8B0-A728-4E4D-92A1-2F6C22AB2C08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C8F09-4E20-4F43-919B-E18970F156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01221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659DA-88E2-4F35-B298-E4913B7F294A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D2326-5E41-4F14-8B6F-FEB19D9F1D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4614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06D14-5F29-4BE8-B478-B68A3AD60C92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92E96-6E76-468E-8EBF-EA2C55D011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3701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0F04D-CA2C-4C8C-9BFB-504BEEFD530D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156F2-EE90-4AFD-9E69-A5DAAF91A1B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4016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7D896-641D-4468-A596-BC21EFF094D0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5AB74-D5B1-4428-9CC4-B79B75AC85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6590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81035-C54E-4A5A-AC56-E5B4AC04DB1B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32A01-4C57-49A3-8595-663C18DE56A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15587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4F170-9F5C-4BB2-84F4-139E4A961921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F31EA-8AF0-488F-ACDE-0DB72A48C22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029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5C632-E1D7-4DA3-98E9-E1972522CF34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168F8-7058-4FF4-AFE8-64EF2A9954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146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538E0-4F01-4E59-9822-AD56CE52E500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192B0-1774-4227-B187-EED8C5EABF5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0012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495D4-8C20-4987-8000-4B15D024A5F8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F0048-E61A-4A32-983C-18D3864EF75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382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DB171-C0D9-4FAE-BE12-E60BC701996A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C3D27-5702-4665-8210-99900A12C09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4595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0E5AC-A324-4456-8546-3FF2E735F29D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48359-8D6C-4700-BD93-E48C338C95E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90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EF932-C95E-4B1D-9B03-CA9A817B19D7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C7CBC-D3FB-4DC1-9E40-ADC1E99E01C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637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9437E5-4B25-4A43-AA26-7A2F2A1C8BAC}" type="datetimeFigureOut">
              <a:rPr lang="cs-CZ"/>
              <a:pPr>
                <a:defRPr/>
              </a:pPr>
              <a:t>31.10.2016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E1E4CD-E08A-4A15-BB0D-0AE2F126E95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  <p:sldLayoutId id="2147484167" r:id="rId2"/>
    <p:sldLayoutId id="2147484168" r:id="rId3"/>
    <p:sldLayoutId id="2147484169" r:id="rId4"/>
    <p:sldLayoutId id="2147484170" r:id="rId5"/>
    <p:sldLayoutId id="2147484171" r:id="rId6"/>
    <p:sldLayoutId id="2147484172" r:id="rId7"/>
    <p:sldLayoutId id="2147484173" r:id="rId8"/>
    <p:sldLayoutId id="2147484174" r:id="rId9"/>
    <p:sldLayoutId id="2147484175" r:id="rId10"/>
    <p:sldLayoutId id="2147484176" r:id="rId11"/>
    <p:sldLayoutId id="2147484177" r:id="rId12"/>
    <p:sldLayoutId id="2147484178" r:id="rId13"/>
    <p:sldLayoutId id="2147484179" r:id="rId14"/>
    <p:sldLayoutId id="2147484213" r:id="rId15"/>
    <p:sldLayoutId id="2147484214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cs-CZ" sz="3200" b="1" kern="1200" dirty="0">
          <a:solidFill>
            <a:srgbClr val="0070C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cs-CZ" sz="22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9B0E7E-D44D-40DE-BF18-FD252B50A95E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41F8BB-A05A-4609-A23A-CCAF226423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3075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87312D-6DAA-4C04-B13A-B8F025368164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AF2570-1A07-4396-B855-A8BD85677EC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200" r:id="rId10"/>
    <p:sldLayoutId id="21474842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409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ABA375-0859-4C47-BE4E-BDE11FAA3BC5}" type="datetimeFigureOut">
              <a:rPr lang="cs-CZ"/>
              <a:pPr>
                <a:defRPr/>
              </a:pPr>
              <a:t>31.10.2016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3C922F-5455-43E4-B337-AC9D541E8D7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4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ladislav.faigl@mze.cz" TargetMode="Externa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80000"/>
            <a:ext cx="24479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Podnadpis 2"/>
          <p:cNvSpPr>
            <a:spLocks noGrp="1"/>
          </p:cNvSpPr>
          <p:nvPr>
            <p:ph type="subTitle" idx="1"/>
          </p:nvPr>
        </p:nvSpPr>
        <p:spPr>
          <a:xfrm>
            <a:off x="330622" y="6148393"/>
            <a:ext cx="2728491" cy="520967"/>
          </a:xfrm>
        </p:spPr>
        <p:txBody>
          <a:bodyPr>
            <a:normAutofit/>
          </a:bodyPr>
          <a:lstStyle/>
          <a:p>
            <a:pPr algn="ctr" eaLnBrk="1" hangingPunct="1"/>
            <a:r>
              <a:rPr altLang="cs-CZ" sz="1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Mgr. Ladislav Faigl</a:t>
            </a:r>
            <a:endParaRPr altLang="cs-CZ" sz="12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79388" y="188913"/>
            <a:ext cx="2879725" cy="1439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7174" name="Nadpis 1"/>
          <p:cNvSpPr>
            <a:spLocks noGrp="1"/>
          </p:cNvSpPr>
          <p:nvPr>
            <p:ph type="ctrTitle"/>
          </p:nvPr>
        </p:nvSpPr>
        <p:spPr>
          <a:xfrm>
            <a:off x="107950" y="2708920"/>
            <a:ext cx="8712522" cy="12207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2200" dirty="0" smtClean="0">
                <a:latin typeface="Arial" charset="0"/>
                <a:cs typeface="Arial" charset="0"/>
              </a:rPr>
              <a:t>Plánování v oblasti vod</a:t>
            </a:r>
            <a:br>
              <a:rPr lang="cs-CZ" altLang="cs-CZ" sz="2200" dirty="0" smtClean="0">
                <a:latin typeface="Arial" charset="0"/>
                <a:cs typeface="Arial" charset="0"/>
              </a:rPr>
            </a:br>
            <a:r>
              <a:rPr lang="cs-CZ" altLang="cs-CZ" sz="2200" dirty="0" smtClean="0">
                <a:latin typeface="Arial" charset="0"/>
                <a:cs typeface="Arial" charset="0"/>
              </a:rPr>
              <a:t> </a:t>
            </a:r>
            <a:r>
              <a:rPr lang="cs-CZ" altLang="cs-CZ" sz="1800" u="sng" dirty="0" smtClean="0">
                <a:latin typeface="Arial" charset="0"/>
                <a:cs typeface="Arial" charset="0"/>
              </a:rPr>
              <a:t/>
            </a:r>
            <a:br>
              <a:rPr lang="cs-CZ" altLang="cs-CZ" sz="1800" u="sng" dirty="0" smtClean="0">
                <a:latin typeface="Arial" charset="0"/>
                <a:cs typeface="Arial" charset="0"/>
              </a:rPr>
            </a:br>
            <a:r>
              <a:rPr lang="cs-CZ" altLang="cs-CZ" sz="1800" dirty="0">
                <a:latin typeface="Arial" charset="0"/>
                <a:cs typeface="Arial" charset="0"/>
              </a:rPr>
              <a:t>Roční seminář pro vodoprávní </a:t>
            </a:r>
            <a:r>
              <a:rPr lang="cs-CZ" altLang="cs-CZ" sz="1800" dirty="0" smtClean="0">
                <a:latin typeface="Arial" charset="0"/>
                <a:cs typeface="Arial" charset="0"/>
              </a:rPr>
              <a:t>úřady</a:t>
            </a:r>
            <a:br>
              <a:rPr lang="cs-CZ" altLang="cs-CZ" sz="1800" dirty="0" smtClean="0">
                <a:latin typeface="Arial" charset="0"/>
                <a:cs typeface="Arial" charset="0"/>
              </a:rPr>
            </a:br>
            <a:r>
              <a:rPr lang="cs-CZ" altLang="cs-CZ" sz="1800" dirty="0" smtClean="0">
                <a:latin typeface="Arial" charset="0"/>
                <a:cs typeface="Arial" charset="0"/>
              </a:rPr>
              <a:t>Hotel Skalský Dvůr, Lísek, 19. a 20. října 2016</a:t>
            </a:r>
            <a:endParaRPr altLang="cs-CZ" sz="1800" dirty="0" smtClean="0">
              <a:latin typeface="Arial" charset="0"/>
              <a:cs typeface="Arial" charset="0"/>
            </a:endParaRPr>
          </a:p>
        </p:txBody>
      </p:sp>
      <p:cxnSp>
        <p:nvCxnSpPr>
          <p:cNvPr id="4" name="Přímá spojnice 3"/>
          <p:cNvCxnSpPr/>
          <p:nvPr/>
        </p:nvCxnSpPr>
        <p:spPr>
          <a:xfrm>
            <a:off x="395536" y="3212976"/>
            <a:ext cx="83530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Schválení plánů povodí</a:t>
            </a:r>
            <a:endParaRPr lang="cs-CZ" sz="2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340768"/>
            <a:ext cx="5554960" cy="4752527"/>
          </a:xfrm>
        </p:spPr>
        <p:txBody>
          <a:bodyPr/>
          <a:lstStyle/>
          <a:p>
            <a:r>
              <a:rPr lang="cs-CZ" sz="2000" dirty="0" smtClean="0"/>
              <a:t>Národní plány povodí (NPP) schváleny usnesením vlády č. 1083 ze dne 21.12.2015</a:t>
            </a:r>
          </a:p>
          <a:p>
            <a:r>
              <a:rPr lang="cs-CZ" sz="2000" dirty="0"/>
              <a:t>Závazné části NPP (tj. kapitoly IV a V) byly MZe 12.1.2016 vydány opatřením obecné </a:t>
            </a:r>
            <a:r>
              <a:rPr lang="cs-CZ" sz="2000" dirty="0" smtClean="0"/>
              <a:t>povahy (účinnost od 28.1.2016)</a:t>
            </a:r>
          </a:p>
          <a:p>
            <a:r>
              <a:rPr lang="cs-CZ" sz="2000" dirty="0" smtClean="0"/>
              <a:t>Dne 21.3.2016 bylo nařízením vlády č. 99/2016 Sb. zrušeno nařízení </a:t>
            </a:r>
            <a:r>
              <a:rPr lang="cs-CZ" sz="2000" dirty="0"/>
              <a:t>vlády č.262/2007 Sb., o vyhlášení závazné části Plánu hlavních povodí </a:t>
            </a:r>
            <a:r>
              <a:rPr lang="cs-CZ" sz="2000" dirty="0" smtClean="0"/>
              <a:t>ČR</a:t>
            </a:r>
          </a:p>
          <a:p>
            <a:r>
              <a:rPr lang="cs-CZ" sz="2000" dirty="0"/>
              <a:t>Plány dílčích povodí schváleny kraji do </a:t>
            </a:r>
            <a:r>
              <a:rPr lang="cs-CZ" sz="2000" dirty="0" smtClean="0"/>
              <a:t>30.6.2016.</a:t>
            </a:r>
            <a:endParaRPr lang="cs-CZ" sz="2000" dirty="0"/>
          </a:p>
        </p:txBody>
      </p:sp>
      <p:pic>
        <p:nvPicPr>
          <p:cNvPr id="7" name="Obrázek 6" descr="usnesení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0" t="9920" r="32021" b="1924"/>
          <a:stretch/>
        </p:blipFill>
        <p:spPr>
          <a:xfrm>
            <a:off x="6012160" y="1628800"/>
            <a:ext cx="2685520" cy="3799234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59196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Opatření plánů povodí (typ A </a:t>
            </a:r>
            <a:r>
              <a:rPr lang="cs-CZ" sz="2800" dirty="0" err="1" smtClean="0"/>
              <a:t>a</a:t>
            </a:r>
            <a:r>
              <a:rPr lang="cs-CZ" sz="2800" dirty="0" smtClean="0"/>
              <a:t> B)</a:t>
            </a:r>
            <a:endParaRPr lang="cs-CZ" sz="2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152128"/>
            <a:ext cx="4762872" cy="5517232"/>
          </a:xfrm>
        </p:spPr>
        <p:txBody>
          <a:bodyPr/>
          <a:lstStyle/>
          <a:p>
            <a:r>
              <a:rPr lang="cs-CZ" sz="1800" dirty="0" smtClean="0"/>
              <a:t>celkem </a:t>
            </a:r>
            <a:r>
              <a:rPr lang="cs-CZ" sz="1800" dirty="0"/>
              <a:t>4691 </a:t>
            </a:r>
            <a:r>
              <a:rPr lang="cs-CZ" sz="1800" dirty="0" smtClean="0"/>
              <a:t>opatření</a:t>
            </a:r>
          </a:p>
          <a:p>
            <a:pPr lvl="1"/>
            <a:r>
              <a:rPr lang="cs-CZ" sz="1600" dirty="0" smtClean="0"/>
              <a:t>NPP </a:t>
            </a:r>
            <a:r>
              <a:rPr lang="cs-CZ" sz="1600" dirty="0"/>
              <a:t>Labe – 3278, NPP Odry – 330, NPP Dunaje – </a:t>
            </a:r>
            <a:r>
              <a:rPr lang="cs-CZ" sz="1600" dirty="0" smtClean="0"/>
              <a:t>1083</a:t>
            </a:r>
          </a:p>
          <a:p>
            <a:pPr lvl="1"/>
            <a:endParaRPr lang="cs-CZ" sz="1800" dirty="0" smtClean="0"/>
          </a:p>
          <a:p>
            <a:pPr lvl="1"/>
            <a:endParaRPr lang="cs-CZ" sz="1800" dirty="0" smtClean="0"/>
          </a:p>
          <a:p>
            <a:pPr lvl="1"/>
            <a:endParaRPr lang="cs-CZ" sz="1800" dirty="0" smtClean="0"/>
          </a:p>
          <a:p>
            <a:pPr lvl="1"/>
            <a:endParaRPr lang="cs-CZ" sz="1800" dirty="0" smtClean="0"/>
          </a:p>
          <a:p>
            <a:pPr lvl="1"/>
            <a:endParaRPr lang="cs-CZ" sz="1800" dirty="0" smtClean="0"/>
          </a:p>
          <a:p>
            <a:pPr lvl="1"/>
            <a:endParaRPr lang="cs-CZ" sz="1800" dirty="0" smtClean="0"/>
          </a:p>
          <a:p>
            <a:pPr lvl="1"/>
            <a:endParaRPr lang="cs-CZ" sz="1800" dirty="0" smtClean="0"/>
          </a:p>
          <a:p>
            <a:pPr lvl="1"/>
            <a:r>
              <a:rPr lang="cs-CZ" sz="1600" dirty="0" smtClean="0"/>
              <a:t>2468 </a:t>
            </a:r>
            <a:r>
              <a:rPr lang="cs-CZ" sz="1600" dirty="0"/>
              <a:t>v programu opatření, 2223 ostatní </a:t>
            </a:r>
            <a:r>
              <a:rPr lang="cs-CZ" sz="1600" dirty="0" smtClean="0"/>
              <a:t>opatření</a:t>
            </a:r>
          </a:p>
          <a:p>
            <a:pPr lvl="1"/>
            <a:r>
              <a:rPr lang="cs-CZ" sz="1600" dirty="0" smtClean="0"/>
              <a:t>Nejvíce </a:t>
            </a:r>
            <a:r>
              <a:rPr lang="cs-CZ" sz="1600" dirty="0"/>
              <a:t>zastoupená opatření:</a:t>
            </a:r>
          </a:p>
          <a:p>
            <a:pPr lvl="2"/>
            <a:r>
              <a:rPr lang="cs-CZ" sz="1050" dirty="0" smtClean="0"/>
              <a:t>Opatření </a:t>
            </a:r>
            <a:r>
              <a:rPr lang="cs-CZ" sz="1050" dirty="0"/>
              <a:t>k zabránění a regulaci znečištění z bodových zdrojů, včetně opatření směřujících ke snižování rozsahu mísících zón (výstavba kanalizace a ČOV, zajištění přiměřeného čištění) – 1975 </a:t>
            </a:r>
            <a:r>
              <a:rPr lang="cs-CZ" sz="1050" dirty="0" smtClean="0"/>
              <a:t>opatření</a:t>
            </a:r>
            <a:endParaRPr lang="cs-CZ" sz="1050" dirty="0"/>
          </a:p>
          <a:p>
            <a:pPr lvl="2"/>
            <a:r>
              <a:rPr lang="cs-CZ" sz="1050" dirty="0" smtClean="0"/>
              <a:t>Opatření </a:t>
            </a:r>
            <a:r>
              <a:rPr lang="cs-CZ" sz="1050" dirty="0"/>
              <a:t>k zajištění odpovídajících </a:t>
            </a:r>
            <a:r>
              <a:rPr lang="cs-CZ" sz="1050" dirty="0" err="1"/>
              <a:t>hydromorfologických</a:t>
            </a:r>
            <a:r>
              <a:rPr lang="cs-CZ" sz="1050" dirty="0"/>
              <a:t> podmínek vodních útvarů, umožňujících dosažení dobrého ekologického stavu nebo dobrého ekologického potenciálu (revitalizace a migrační průchodnost) – 939 </a:t>
            </a:r>
            <a:r>
              <a:rPr lang="cs-CZ" sz="1050" dirty="0" smtClean="0"/>
              <a:t>opatření</a:t>
            </a:r>
            <a:endParaRPr lang="cs-CZ" sz="1050" dirty="0"/>
          </a:p>
          <a:p>
            <a:endParaRPr lang="cs-CZ" dirty="0"/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986831"/>
              </p:ext>
            </p:extLst>
          </p:nvPr>
        </p:nvGraphicFramePr>
        <p:xfrm>
          <a:off x="971600" y="1124744"/>
          <a:ext cx="7609507" cy="5378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417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Reporting plánů povodí</a:t>
            </a:r>
            <a:endParaRPr lang="cs-CZ" sz="2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4752527"/>
          </a:xfrm>
        </p:spPr>
        <p:txBody>
          <a:bodyPr/>
          <a:lstStyle/>
          <a:p>
            <a:r>
              <a:rPr lang="cs-CZ" dirty="0"/>
              <a:t>Povinnost vyplývá z </a:t>
            </a:r>
            <a:r>
              <a:rPr lang="cs-CZ" dirty="0" smtClean="0"/>
              <a:t>čl. 15 </a:t>
            </a:r>
            <a:r>
              <a:rPr lang="cs-CZ" dirty="0"/>
              <a:t>směrnice </a:t>
            </a:r>
            <a:r>
              <a:rPr lang="cs-CZ" dirty="0" smtClean="0"/>
              <a:t>2000/60/ES</a:t>
            </a:r>
          </a:p>
          <a:p>
            <a:r>
              <a:rPr lang="cs-CZ" dirty="0" smtClean="0"/>
              <a:t>Proces upravují směrné dokumenty EK</a:t>
            </a:r>
          </a:p>
          <a:p>
            <a:r>
              <a:rPr lang="cs-CZ" dirty="0" smtClean="0"/>
              <a:t>Reporting obsahuje:</a:t>
            </a:r>
          </a:p>
          <a:p>
            <a:pPr lvl="1"/>
            <a:r>
              <a:rPr lang="cs-CZ" dirty="0" smtClean="0"/>
              <a:t>kopie </a:t>
            </a:r>
            <a:r>
              <a:rPr lang="cs-CZ" dirty="0"/>
              <a:t>plánů povodí </a:t>
            </a:r>
          </a:p>
          <a:p>
            <a:pPr lvl="1"/>
            <a:r>
              <a:rPr lang="cs-CZ" dirty="0" smtClean="0"/>
              <a:t>geografické </a:t>
            </a:r>
            <a:r>
              <a:rPr lang="cs-CZ" dirty="0"/>
              <a:t>údaje – mapové </a:t>
            </a:r>
            <a:r>
              <a:rPr lang="cs-CZ" dirty="0" smtClean="0"/>
              <a:t>výstupy a datové vrstvy</a:t>
            </a:r>
            <a:endParaRPr lang="cs-CZ" dirty="0"/>
          </a:p>
          <a:p>
            <a:pPr lvl="1"/>
            <a:r>
              <a:rPr lang="cs-CZ" dirty="0" smtClean="0"/>
              <a:t>popisné/atributové </a:t>
            </a:r>
            <a:r>
              <a:rPr lang="cs-CZ" dirty="0"/>
              <a:t>údaje – strukturovaná </a:t>
            </a:r>
            <a:r>
              <a:rPr lang="cs-CZ" dirty="0" smtClean="0"/>
              <a:t>data, </a:t>
            </a:r>
            <a:r>
              <a:rPr lang="cs-CZ" dirty="0"/>
              <a:t>cca 130 </a:t>
            </a:r>
            <a:r>
              <a:rPr lang="cs-CZ" dirty="0" smtClean="0"/>
              <a:t>tabulek</a:t>
            </a:r>
            <a:endParaRPr lang="cs-CZ" dirty="0"/>
          </a:p>
          <a:p>
            <a:pPr lvl="1"/>
            <a:r>
              <a:rPr lang="cs-CZ" dirty="0" smtClean="0"/>
              <a:t>background </a:t>
            </a:r>
            <a:r>
              <a:rPr lang="cs-CZ" dirty="0"/>
              <a:t>dokumenty – podpůrné dokumenty – možnost objasnit/upřesnit reportované informace </a:t>
            </a:r>
            <a:endParaRPr lang="cs-CZ" dirty="0" smtClean="0"/>
          </a:p>
          <a:p>
            <a:r>
              <a:rPr lang="cs-CZ" dirty="0" smtClean="0"/>
              <a:t>K 21.3.2016 byly EK zaslány kopie plánů povodí</a:t>
            </a:r>
          </a:p>
          <a:p>
            <a:r>
              <a:rPr lang="cs-CZ" dirty="0" smtClean="0"/>
              <a:t>18.8.2016 byla dokončena zbývající část reportingu</a:t>
            </a:r>
          </a:p>
          <a:p>
            <a:r>
              <a:rPr lang="cs-CZ" dirty="0" smtClean="0"/>
              <a:t>ČR byla první členský stát, který reporting dokončil</a:t>
            </a:r>
          </a:p>
          <a:p>
            <a:r>
              <a:rPr lang="cs-CZ" dirty="0" smtClean="0"/>
              <a:t>Do 6-8 měsíců od reportingu se </a:t>
            </a:r>
            <a:r>
              <a:rPr lang="cs-CZ" smtClean="0"/>
              <a:t>očekávají výstupy EK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456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Stav schválení plánů povodí</a:t>
            </a:r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l="20869" t="18900" r="50782" b="34901"/>
          <a:stretch/>
        </p:blipFill>
        <p:spPr>
          <a:xfrm>
            <a:off x="1259632" y="1052735"/>
            <a:ext cx="5544616" cy="508256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203848" y="630932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Stav k 3.10.2016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6084168" y="1916832"/>
            <a:ext cx="2592288" cy="17543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B050"/>
                </a:solidFill>
              </a:rPr>
              <a:t>zelená</a:t>
            </a:r>
            <a:r>
              <a:rPr lang="cs-CZ" dirty="0" smtClean="0">
                <a:solidFill>
                  <a:srgbClr val="00B050"/>
                </a:solidFill>
              </a:rPr>
              <a:t> </a:t>
            </a:r>
            <a:r>
              <a:rPr lang="cs-CZ" dirty="0" smtClean="0"/>
              <a:t>= všechny plány povodí byly schváleny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červená</a:t>
            </a:r>
            <a:r>
              <a:rPr lang="cs-CZ" dirty="0" smtClean="0"/>
              <a:t> = plány povodí nebyly schváleny</a:t>
            </a:r>
          </a:p>
          <a:p>
            <a:r>
              <a:rPr lang="cs-CZ" b="1" dirty="0" smtClean="0">
                <a:solidFill>
                  <a:srgbClr val="E9DF17"/>
                </a:solidFill>
              </a:rPr>
              <a:t>žlutá</a:t>
            </a:r>
            <a:r>
              <a:rPr lang="cs-CZ" dirty="0" smtClean="0">
                <a:solidFill>
                  <a:srgbClr val="E9DF17"/>
                </a:solidFill>
              </a:rPr>
              <a:t> </a:t>
            </a:r>
            <a:r>
              <a:rPr lang="cs-CZ" dirty="0" smtClean="0"/>
              <a:t>= byla schválena pouze část plánů povodí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960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Revize směrnice 2000/60/ES</a:t>
            </a:r>
            <a:endParaRPr lang="cs-CZ" sz="28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Podle čl. 19 odst. 2 „Komise přezkoumá tuto směrnici nejpozději do 19 let ode dne jejího vstupu v platnost a navrhne veškeré její nezbytné změny.“</a:t>
            </a:r>
          </a:p>
          <a:p>
            <a:r>
              <a:rPr lang="cs-CZ" dirty="0" smtClean="0"/>
              <a:t>Reportované plány povodí budou podkladem pro EK při návrhu revize.</a:t>
            </a:r>
          </a:p>
          <a:p>
            <a:r>
              <a:rPr lang="cs-CZ" dirty="0" smtClean="0"/>
              <a:t>EK počítá s plány povodí i po r. 2027, přičemž do roku 2027 se bude postupovat podle stávajícího změní směrnice.</a:t>
            </a:r>
          </a:p>
          <a:p>
            <a:r>
              <a:rPr lang="cs-CZ" dirty="0" smtClean="0"/>
              <a:t>Předběžný předpoklad schválení revidované směrnice je v letech 2022-2023 s transpozicí v letech 2024-2025.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203848" y="630932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Stav k 3.10.2016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050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Zpráva o plnění programu opatření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Podle § 26 odst. 7 vodního zákona předkládá MZe ve spolupráci s MŽP a krajskými úřady každé tři roky vládě zprávu o plnění programu opatření.</a:t>
            </a:r>
          </a:p>
          <a:p>
            <a:r>
              <a:rPr lang="cs-CZ" dirty="0" smtClean="0"/>
              <a:t>Ta dle dohody resortů doplňuje Zprávu o stavu vodního hospodářství ČR (tzv. Modrou zprávu)</a:t>
            </a:r>
            <a:endParaRPr lang="cs-CZ" dirty="0"/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80870"/>
              </p:ext>
            </p:extLst>
          </p:nvPr>
        </p:nvGraphicFramePr>
        <p:xfrm>
          <a:off x="899592" y="3212976"/>
          <a:ext cx="633670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088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Komise pro plánování v oblasti vod (KPOV)</a:t>
            </a:r>
            <a:endParaRPr lang="cs-CZ" sz="2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4752527"/>
          </a:xfrm>
        </p:spPr>
        <p:txBody>
          <a:bodyPr/>
          <a:lstStyle/>
          <a:p>
            <a:r>
              <a:rPr lang="cs-CZ" dirty="0" smtClean="0"/>
              <a:t>Statut KPOV pro přípravu 2. plánovacího období do 30.6.2016</a:t>
            </a:r>
          </a:p>
          <a:p>
            <a:r>
              <a:rPr lang="cs-CZ" dirty="0" smtClean="0"/>
              <a:t>Od 1.7.2016 platí Statut KPOV pro přípravu 3. plánovacího období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8620239" cy="388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14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933056"/>
            <a:ext cx="7772400" cy="6778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755576" y="4725144"/>
            <a:ext cx="806489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Mgr. Ladislav Faigl</a:t>
            </a:r>
          </a:p>
          <a:p>
            <a:r>
              <a:rPr lang="cs-CZ" sz="1600" dirty="0" smtClean="0"/>
              <a:t>Odbor vodohospodářské politiky a protipovodňových opatření</a:t>
            </a:r>
          </a:p>
          <a:p>
            <a:r>
              <a:rPr lang="cs-CZ" sz="1600" dirty="0" smtClean="0"/>
              <a:t>Ministerstvo zemědělství</a:t>
            </a:r>
          </a:p>
          <a:p>
            <a:r>
              <a:rPr lang="cs-CZ" sz="1600" dirty="0" err="1" smtClean="0"/>
              <a:t>Těšnov</a:t>
            </a:r>
            <a:r>
              <a:rPr lang="cs-CZ" sz="1600" dirty="0" smtClean="0"/>
              <a:t> 65/17, 110 00 Praha 1</a:t>
            </a:r>
          </a:p>
          <a:p>
            <a:r>
              <a:rPr lang="cs-CZ" sz="1600" dirty="0" smtClean="0">
                <a:hlinkClick r:id="rId2"/>
              </a:rPr>
              <a:t>ladislav.faigl@mze.cz</a:t>
            </a:r>
            <a:r>
              <a:rPr lang="cs-CZ" sz="1600" dirty="0" smtClean="0"/>
              <a:t>, 221 812 831 </a:t>
            </a:r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Prezentace_mze</Template>
  <TotalTime>3974</TotalTime>
  <Words>479</Words>
  <Application>Microsoft Office PowerPoint</Application>
  <PresentationFormat>Předvádění na obrazovce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Prezentace_mze</vt:lpstr>
      <vt:lpstr>2_Vlastní návrh</vt:lpstr>
      <vt:lpstr>1_Vlastní návrh</vt:lpstr>
      <vt:lpstr>Vlastní návrh</vt:lpstr>
      <vt:lpstr>Plánování v oblasti vod   Roční seminář pro vodoprávní úřady Hotel Skalský Dvůr, Lísek, 19. a 20. října 2016</vt:lpstr>
      <vt:lpstr>Schválení plánů povodí</vt:lpstr>
      <vt:lpstr>Opatření plánů povodí (typ A a B)</vt:lpstr>
      <vt:lpstr>Reporting plánů povodí</vt:lpstr>
      <vt:lpstr>Stav schválení plánů povodí</vt:lpstr>
      <vt:lpstr>Revize směrnice 2000/60/ES</vt:lpstr>
      <vt:lpstr>Zpráva o plnění programu opatření</vt:lpstr>
      <vt:lpstr>Komise pro plánování v oblasti vod (KPOV)</vt:lpstr>
      <vt:lpstr>Děkuji za pozornost</vt:lpstr>
    </vt:vector>
  </TitlesOfParts>
  <Company>MZe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Faigl Ladislav</dc:creator>
  <cp:lastModifiedBy>Faigl Ladislav</cp:lastModifiedBy>
  <cp:revision>270</cp:revision>
  <dcterms:created xsi:type="dcterms:W3CDTF">2015-04-30T07:17:15Z</dcterms:created>
  <dcterms:modified xsi:type="dcterms:W3CDTF">2016-10-31T08:44:02Z</dcterms:modified>
</cp:coreProperties>
</file>