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5" r:id="rId3"/>
    <p:sldId id="286" r:id="rId4"/>
    <p:sldId id="287" r:id="rId5"/>
    <p:sldId id="300" r:id="rId6"/>
    <p:sldId id="291" r:id="rId7"/>
    <p:sldId id="292" r:id="rId8"/>
    <p:sldId id="293" r:id="rId9"/>
    <p:sldId id="294" r:id="rId10"/>
    <p:sldId id="296" r:id="rId11"/>
    <p:sldId id="295" r:id="rId12"/>
    <p:sldId id="304" r:id="rId13"/>
    <p:sldId id="301" r:id="rId14"/>
    <p:sldId id="303" r:id="rId15"/>
    <p:sldId id="305" r:id="rId16"/>
    <p:sldId id="302" r:id="rId17"/>
    <p:sldId id="259" r:id="rId1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F3F5C2"/>
    <a:srgbClr val="DDE170"/>
    <a:srgbClr val="84A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44929-0B1B-4720-83B0-65D60B2D3270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CE34-6C06-4863-BD0F-B1C3C184C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11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pPr/>
              <a:t>1. dubna 2015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pPr algn="r"/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pPr algn="r"/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924944"/>
            <a:ext cx="8928992" cy="1728192"/>
          </a:xfrm>
        </p:spPr>
        <p:txBody>
          <a:bodyPr>
            <a:normAutofit/>
          </a:bodyPr>
          <a:lstStyle/>
          <a:p>
            <a:r>
              <a:rPr lang="cs-CZ" sz="4000" b="0" dirty="0" smtClean="0"/>
              <a:t>Uzavřené provozovny na webu Potraviny na pranýři</a:t>
            </a:r>
            <a:endParaRPr lang="cs-CZ" sz="4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568952" cy="13681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3600" b="0" dirty="0" smtClean="0">
                <a:solidFill>
                  <a:srgbClr val="FFFF99"/>
                </a:solidFill>
              </a:rPr>
              <a:t>Státní </a:t>
            </a:r>
            <a:r>
              <a:rPr lang="cs-CZ" altLang="cs-CZ" sz="3600" b="0" dirty="0">
                <a:solidFill>
                  <a:srgbClr val="FFFF99"/>
                </a:solidFill>
              </a:rPr>
              <a:t>zemědělská </a:t>
            </a:r>
            <a:r>
              <a:rPr lang="cs-CZ" altLang="cs-CZ" sz="3600" b="0">
                <a:solidFill>
                  <a:srgbClr val="FFFF99"/>
                </a:solidFill>
              </a:rPr>
              <a:t>a </a:t>
            </a:r>
            <a:r>
              <a:rPr lang="cs-CZ" altLang="cs-CZ" sz="3600" b="0" smtClean="0">
                <a:solidFill>
                  <a:srgbClr val="FFFF99"/>
                </a:solidFill>
              </a:rPr>
              <a:t>potravinářská </a:t>
            </a:r>
            <a:r>
              <a:rPr lang="cs-CZ" altLang="cs-CZ" sz="3600" b="0" dirty="0" smtClean="0">
                <a:solidFill>
                  <a:srgbClr val="FFFF99"/>
                </a:solidFill>
              </a:rPr>
              <a:t>inspekce</a:t>
            </a:r>
            <a:endParaRPr lang="cs-CZ" altLang="cs-CZ" sz="3600" b="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  <p:pic>
        <p:nvPicPr>
          <p:cNvPr id="5" name="fancybox-img" descr="1_Pivnice na Dvorci_Jevicko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6264696" cy="5040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-180528" y="274637"/>
            <a:ext cx="8928992" cy="1282154"/>
          </a:xfrm>
        </p:spPr>
        <p:txBody>
          <a:bodyPr>
            <a:normAutofit/>
          </a:bodyPr>
          <a:lstStyle/>
          <a:p>
            <a:r>
              <a:rPr lang="cs-CZ" sz="3400" b="0" i="0" dirty="0" smtClean="0">
                <a:cs typeface="Arial" panose="020B0604020202020204" pitchFamily="34" charset="0"/>
              </a:rPr>
              <a:t>Nefunkční a znečištěné ledničky a mrazáky</a:t>
            </a:r>
            <a:endParaRPr lang="cs-CZ" sz="3400" b="0" i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072563" cy="1295400"/>
          </a:xfrm>
        </p:spPr>
        <p:txBody>
          <a:bodyPr>
            <a:normAutofit fontScale="90000"/>
          </a:bodyPr>
          <a:lstStyle/>
          <a:p>
            <a:r>
              <a:rPr lang="cs-CZ" b="0" i="0" dirty="0" smtClean="0"/>
              <a:t>Nevyhovující </a:t>
            </a:r>
            <a:r>
              <a:rPr lang="cs-CZ" b="0" i="0" dirty="0"/>
              <a:t>podmínky úchovy potravin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38147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S</a:t>
            </a:r>
            <a:r>
              <a:rPr lang="cs-CZ" sz="2400" dirty="0" smtClean="0"/>
              <a:t>kladování </a:t>
            </a:r>
            <a:r>
              <a:rPr lang="cs-CZ" sz="2400" dirty="0"/>
              <a:t>potravin </a:t>
            </a:r>
            <a:r>
              <a:rPr lang="cs-CZ" sz="2400" dirty="0" smtClean="0"/>
              <a:t>přímo </a:t>
            </a:r>
            <a:r>
              <a:rPr lang="cs-CZ" sz="2400" dirty="0"/>
              <a:t>na </a:t>
            </a:r>
            <a:r>
              <a:rPr lang="cs-CZ" sz="2400" dirty="0" smtClean="0"/>
              <a:t>zemi, </a:t>
            </a:r>
            <a:r>
              <a:rPr lang="cs-CZ" sz="2400" dirty="0"/>
              <a:t>přerušení </a:t>
            </a:r>
            <a:r>
              <a:rPr lang="cs-CZ" sz="2400" dirty="0" smtClean="0"/>
              <a:t>chladicího řetězce, skladování v otevřených nádobách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  <p:pic>
        <p:nvPicPr>
          <p:cNvPr id="5" name="fancybox-img" descr="Xin Dong_Stepanska_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12879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282154"/>
          </a:xfrm>
        </p:spPr>
        <p:txBody>
          <a:bodyPr>
            <a:normAutofit fontScale="90000"/>
          </a:bodyPr>
          <a:lstStyle/>
          <a:p>
            <a:r>
              <a:rPr lang="cs-CZ" b="0" i="0" dirty="0"/>
              <a:t>Nevyhovující podmínky úchovy potravin </a:t>
            </a:r>
            <a:endParaRPr lang="cs-CZ" dirty="0"/>
          </a:p>
        </p:txBody>
      </p:sp>
      <p:pic>
        <p:nvPicPr>
          <p:cNvPr id="1026" name="Picture 2" descr="C:\Users\pokora\AppData\Local\Microsoft\Windows\Temporary Internet Files\Content.Outlook\12P5EC9R\potraviny na zacho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24736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036496" cy="1282154"/>
          </a:xfrm>
        </p:spPr>
        <p:txBody>
          <a:bodyPr>
            <a:normAutofit/>
          </a:bodyPr>
          <a:lstStyle/>
          <a:p>
            <a:r>
              <a:rPr lang="cs-CZ" sz="3400" b="0" i="0" dirty="0" smtClean="0">
                <a:cs typeface="Arial" panose="020B0604020202020204" pitchFamily="34" charset="0"/>
              </a:rPr>
              <a:t>Výsledky kontrol SZPI  </a:t>
            </a:r>
            <a:endParaRPr lang="cs-CZ" sz="3400" b="0" i="0" dirty="0"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signalizují </a:t>
            </a:r>
            <a:r>
              <a:rPr lang="cs-CZ" sz="2400" dirty="0"/>
              <a:t>závažné problémy se znalostí a splněním základních </a:t>
            </a:r>
            <a:r>
              <a:rPr lang="cs-CZ" sz="2400" dirty="0" smtClean="0"/>
              <a:t> </a:t>
            </a:r>
            <a:r>
              <a:rPr lang="cs-CZ" sz="2400" dirty="0"/>
              <a:t>požadavků </a:t>
            </a:r>
            <a:r>
              <a:rPr lang="cs-CZ" sz="2400" dirty="0" smtClean="0"/>
              <a:t>potravinového práva u významné </a:t>
            </a:r>
            <a:r>
              <a:rPr lang="cs-CZ" sz="2400" dirty="0"/>
              <a:t>části provozovatelů otevřeného </a:t>
            </a:r>
            <a:r>
              <a:rPr lang="cs-CZ" sz="2400" dirty="0" smtClean="0"/>
              <a:t>stravování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neregistrované provozovny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nedostatečná ochrana spotřebitelů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nerovné podmínky pro podnikání 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Vize SZPI:</a:t>
            </a:r>
          </a:p>
          <a:p>
            <a:pPr marL="0" indent="0">
              <a:buNone/>
            </a:pPr>
            <a:r>
              <a:rPr lang="cs-CZ" sz="2400" dirty="0"/>
              <a:t>ú</a:t>
            </a:r>
            <a:r>
              <a:rPr lang="cs-CZ" sz="2400" dirty="0" smtClean="0"/>
              <a:t>činné vymáhání potravinového práva – využití všech </a:t>
            </a:r>
            <a:r>
              <a:rPr lang="cs-CZ" sz="2400" dirty="0" smtClean="0"/>
              <a:t>prostředků</a:t>
            </a:r>
            <a:br>
              <a:rPr lang="cs-CZ" sz="2400" dirty="0" smtClean="0"/>
            </a:br>
            <a:r>
              <a:rPr lang="cs-CZ" sz="2400" dirty="0" smtClean="0"/>
              <a:t>ke </a:t>
            </a:r>
            <a:r>
              <a:rPr lang="cs-CZ" sz="2400" dirty="0" smtClean="0"/>
              <a:t>sjednání nápravy – dialog s PPP a jejich sdruženími, osvěta - zvýšení úrovně </a:t>
            </a:r>
            <a:r>
              <a:rPr lang="cs-CZ" sz="2400" dirty="0"/>
              <a:t>znalosti potravinové </a:t>
            </a:r>
            <a:r>
              <a:rPr lang="cs-CZ" sz="2400" dirty="0" smtClean="0"/>
              <a:t>legislativy, medializace.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060848"/>
            <a:ext cx="9036496" cy="43924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Web spravovaný SZPI, spuštěn 2012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2012</a:t>
            </a:r>
            <a:r>
              <a:rPr lang="cs-CZ" dirty="0" smtClean="0"/>
              <a:t> – sekce „Potraviny“ - informace o falšovaných, nejakostních nebo nebezpečných potravinách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2013</a:t>
            </a:r>
            <a:r>
              <a:rPr lang="cs-CZ" dirty="0" smtClean="0"/>
              <a:t> – přidána sekce „Rizikové weby“, spuštěny mobilní aplikace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2014</a:t>
            </a:r>
            <a:r>
              <a:rPr lang="cs-CZ" dirty="0" smtClean="0"/>
              <a:t> – 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 „Potraviny na pranýři“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Potraviny na pranýři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916832"/>
            <a:ext cx="8640960" cy="4536504"/>
          </a:xfrm>
        </p:spPr>
        <p:txBody>
          <a:bodyPr/>
          <a:lstStyle/>
          <a:p>
            <a:r>
              <a:rPr lang="cs-CZ" b="1" dirty="0"/>
              <a:t>2015</a:t>
            </a:r>
            <a:r>
              <a:rPr lang="cs-CZ" dirty="0"/>
              <a:t> – sekce „Provozovny“ </a:t>
            </a:r>
            <a:endParaRPr lang="cs-CZ" dirty="0" smtClean="0"/>
          </a:p>
          <a:p>
            <a:endParaRPr lang="cs-CZ" dirty="0" smtClean="0"/>
          </a:p>
          <a:p>
            <a:pPr algn="just"/>
            <a:r>
              <a:rPr lang="cs-CZ" dirty="0" smtClean="0"/>
              <a:t>Sekce obsahuje přehled provozoven nebo částí provozoven, jejichž užívání bylo inspektorem zakázáno z důvodů nesplnění podmínek, které umožňují uchovat bezpečnost potravin.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Potraviny na pranýři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8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dirty="0" smtClean="0"/>
              <a:t>1. 4. 2015 spuštěna nová sekce „Provozovny</a:t>
            </a:r>
            <a:r>
              <a:rPr lang="cs-CZ" dirty="0" smtClean="0"/>
              <a:t>“</a:t>
            </a:r>
            <a:endParaRPr lang="cs-CZ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dirty="0" smtClean="0"/>
              <a:t>Zveřejnění přehledu uzavřených </a:t>
            </a:r>
            <a:r>
              <a:rPr lang="cs-CZ" dirty="0" smtClean="0"/>
              <a:t>provozoven</a:t>
            </a:r>
            <a:br>
              <a:rPr lang="cs-CZ" dirty="0" smtClean="0"/>
            </a:br>
            <a:r>
              <a:rPr lang="cs-CZ" dirty="0" smtClean="0"/>
              <a:t>od </a:t>
            </a:r>
            <a:r>
              <a:rPr lang="cs-CZ" dirty="0" smtClean="0"/>
              <a:t>1. 1. 2015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dirty="0" smtClean="0"/>
              <a:t>Cílem úprav </a:t>
            </a:r>
            <a:r>
              <a:rPr lang="cs-CZ" dirty="0" err="1" smtClean="0"/>
              <a:t>PnP</a:t>
            </a:r>
            <a:r>
              <a:rPr lang="cs-CZ" dirty="0" smtClean="0"/>
              <a:t> je zajistit snadný </a:t>
            </a:r>
            <a:r>
              <a:rPr lang="cs-CZ" dirty="0" smtClean="0"/>
              <a:t>přístup</a:t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 smtClean="0"/>
              <a:t>informacím, které provozovny byly </a:t>
            </a:r>
            <a:r>
              <a:rPr lang="cs-CZ" dirty="0" smtClean="0"/>
              <a:t>uzavřeny.</a:t>
            </a:r>
            <a:endParaRPr lang="cs-CZ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dirty="0" smtClean="0"/>
              <a:t>Každý má nyní možnost prohlédnout si na mapě své okolí a rychle získat přehled, které provozovny byly uzavřeny z důvodů nevyhovujících hygienických provozních podmínek.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Potraviny na pranýři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7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6984" cy="792088"/>
          </a:xfrm>
        </p:spPr>
        <p:txBody>
          <a:bodyPr>
            <a:noAutofit/>
          </a:bodyPr>
          <a:lstStyle/>
          <a:p>
            <a:r>
              <a:rPr lang="cs-CZ" sz="2600" b="0" i="0" dirty="0"/>
              <a:t>Novela </a:t>
            </a:r>
            <a:r>
              <a:rPr lang="cs-CZ" sz="2600" b="0" i="0" dirty="0" smtClean="0"/>
              <a:t>zákona č. 110/1997 Sb., </a:t>
            </a:r>
            <a:r>
              <a:rPr lang="cs-CZ" sz="2600" b="0" i="0" dirty="0"/>
              <a:t>o </a:t>
            </a:r>
            <a:r>
              <a:rPr lang="cs-CZ" sz="2600" b="0" i="0" dirty="0" smtClean="0"/>
              <a:t>potravinách a tabákových výrobcích </a:t>
            </a:r>
            <a:endParaRPr lang="cs-CZ" sz="2600" b="0" i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021435"/>
          </a:xfrm>
        </p:spPr>
        <p:txBody>
          <a:bodyPr/>
          <a:lstStyle/>
          <a:p>
            <a:pPr lvl="0" eaLnBrk="1" fontAlgn="auto" hangingPunct="1">
              <a:spcAft>
                <a:spcPts val="120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kumimoji="0" lang="cs-CZ" kern="1200" dirty="0" smtClean="0">
                <a:cs typeface="Arial" panose="020B0604020202020204" pitchFamily="34" charset="0"/>
              </a:rPr>
              <a:t>Výrazné posílení dozoru ve společném stravování </a:t>
            </a:r>
          </a:p>
          <a:p>
            <a:pPr lvl="0" eaLnBrk="1" fontAlgn="auto" hangingPunct="1">
              <a:spcAft>
                <a:spcPts val="120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kumimoji="0" lang="cs-CZ" kern="1200" dirty="0" smtClean="0">
                <a:cs typeface="Arial" panose="020B0604020202020204" pitchFamily="34" charset="0"/>
              </a:rPr>
              <a:t>Větší důraz na případy falšování potravin, klamání spotřebitele</a:t>
            </a:r>
          </a:p>
          <a:p>
            <a:pPr lvl="0" eaLnBrk="1" fontAlgn="auto" hangingPunct="1">
              <a:spcAft>
                <a:spcPts val="120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kumimoji="0" lang="cs-CZ" kern="1200" dirty="0" smtClean="0">
                <a:cs typeface="Arial" panose="020B0604020202020204" pitchFamily="34" charset="0"/>
              </a:rPr>
              <a:t>Zaměření na původ surovin (např. lihoviny)</a:t>
            </a:r>
          </a:p>
          <a:p>
            <a:pPr marL="0" lvl="0" indent="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endParaRPr kumimoji="0" lang="cs-CZ" sz="2400" b="1" kern="1200" dirty="0">
              <a:latin typeface="Franklin Gothic Book"/>
            </a:endParaRPr>
          </a:p>
          <a:p>
            <a:pPr marL="0" lvl="0" indent="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endParaRPr kumimoji="0" lang="cs-CZ" sz="2400" b="1" kern="1200" dirty="0">
              <a:solidFill>
                <a:schemeClr val="accent1">
                  <a:lumMod val="75000"/>
                </a:schemeClr>
              </a:solidFill>
              <a:latin typeface="Franklin Gothic Book"/>
            </a:endParaRPr>
          </a:p>
          <a:p>
            <a:pPr marL="0" indent="0">
              <a:buNone/>
            </a:pPr>
            <a:endParaRPr lang="cs-CZ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76827" cy="1295400"/>
          </a:xfrm>
        </p:spPr>
        <p:txBody>
          <a:bodyPr>
            <a:normAutofit/>
          </a:bodyPr>
          <a:lstStyle/>
          <a:p>
            <a:r>
              <a:rPr lang="cs-CZ" b="0" i="0" dirty="0" smtClean="0"/>
              <a:t>Rozšíření kompetencí SZPI</a:t>
            </a:r>
            <a:endParaRPr lang="cs-CZ" b="0" i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/>
          </a:bodyPr>
          <a:lstStyle/>
          <a:p>
            <a:pPr marL="0" lvl="0" indent="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endParaRPr kumimoji="0" lang="cs-CZ" sz="2600" u="sng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F0A22E"/>
              </a:buClr>
              <a:buSzPct val="70000"/>
              <a:buNone/>
            </a:pPr>
            <a:r>
              <a:rPr kumimoji="0" lang="cs-CZ" sz="3600" u="sng" kern="1200" dirty="0" smtClean="0">
                <a:cs typeface="Arial" panose="020B0604020202020204" pitchFamily="34" charset="0"/>
              </a:rPr>
              <a:t>Zákon o potravinách a tabákových výrobcích: </a:t>
            </a:r>
          </a:p>
          <a:p>
            <a:pPr marL="0" indent="0" algn="just">
              <a:spcAft>
                <a:spcPts val="1200"/>
              </a:spcAft>
              <a:buClr>
                <a:srgbClr val="F0A22E"/>
              </a:buClr>
              <a:buSzPct val="70000"/>
              <a:buNone/>
            </a:pPr>
            <a:r>
              <a:rPr lang="cs-CZ" sz="3600" dirty="0" smtClean="0">
                <a:cs typeface="Arial" panose="020B0604020202020204" pitchFamily="34" charset="0"/>
              </a:rPr>
              <a:t>„Státní </a:t>
            </a:r>
            <a:r>
              <a:rPr lang="cs-CZ" sz="3600" dirty="0">
                <a:cs typeface="Arial" panose="020B0604020202020204" pitchFamily="34" charset="0"/>
              </a:rPr>
              <a:t>zemědělská a potravinářská inspekce vykonává státní </a:t>
            </a:r>
            <a:r>
              <a:rPr lang="cs-CZ" sz="3600" dirty="0" smtClean="0">
                <a:cs typeface="Arial" panose="020B0604020202020204" pitchFamily="34" charset="0"/>
              </a:rPr>
              <a:t>dozor při </a:t>
            </a:r>
            <a:r>
              <a:rPr lang="cs-CZ" sz="3600" dirty="0">
                <a:cs typeface="Arial" panose="020B0604020202020204" pitchFamily="34" charset="0"/>
              </a:rPr>
              <a:t>výrobě a uvádění na trh potravin včetně </a:t>
            </a:r>
            <a:r>
              <a:rPr lang="cs-CZ" sz="3600" dirty="0" smtClean="0">
                <a:cs typeface="Arial" panose="020B0604020202020204" pitchFamily="34" charset="0"/>
              </a:rPr>
              <a:t>pokrmů </a:t>
            </a:r>
            <a:r>
              <a:rPr lang="cs-CZ" sz="3600" dirty="0">
                <a:cs typeface="Arial" panose="020B0604020202020204" pitchFamily="34" charset="0"/>
              </a:rPr>
              <a:t>při poskytování stravovacích </a:t>
            </a:r>
            <a:r>
              <a:rPr lang="cs-CZ" sz="3600" dirty="0" smtClean="0">
                <a:cs typeface="Arial" panose="020B0604020202020204" pitchFamily="34" charset="0"/>
              </a:rPr>
              <a:t>služeb.“</a:t>
            </a:r>
            <a:endParaRPr lang="cs-CZ" sz="3600" dirty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68915" cy="1295400"/>
          </a:xfrm>
        </p:spPr>
        <p:txBody>
          <a:bodyPr>
            <a:normAutofit/>
          </a:bodyPr>
          <a:lstStyle/>
          <a:p>
            <a:r>
              <a:rPr lang="cs-CZ" b="0" i="0" dirty="0" smtClean="0"/>
              <a:t>Rozdělení působnosti</a:t>
            </a:r>
            <a:endParaRPr lang="cs-CZ" b="0" i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68052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70000"/>
            </a:pPr>
            <a:r>
              <a:rPr lang="cs-CZ" sz="3300" dirty="0" smtClean="0">
                <a:cs typeface="Arial" panose="020B0604020202020204" pitchFamily="34" charset="0"/>
              </a:rPr>
              <a:t>Podle zákona orgány </a:t>
            </a:r>
            <a:r>
              <a:rPr lang="cs-CZ" sz="3300" dirty="0">
                <a:cs typeface="Arial" panose="020B0604020202020204" pitchFamily="34" charset="0"/>
              </a:rPr>
              <a:t>dozoru </a:t>
            </a:r>
            <a:r>
              <a:rPr lang="cs-CZ" sz="3300" dirty="0" smtClean="0">
                <a:cs typeface="Arial" panose="020B0604020202020204" pitchFamily="34" charset="0"/>
              </a:rPr>
              <a:t>vzájemně </a:t>
            </a:r>
            <a:r>
              <a:rPr lang="cs-CZ" sz="3300" dirty="0">
                <a:cs typeface="Arial" panose="020B0604020202020204" pitchFamily="34" charset="0"/>
              </a:rPr>
              <a:t>spolupracují a koordinují </a:t>
            </a:r>
            <a:r>
              <a:rPr lang="cs-CZ" sz="3300" dirty="0" smtClean="0">
                <a:cs typeface="Arial" panose="020B0604020202020204" pitchFamily="34" charset="0"/>
              </a:rPr>
              <a:t> své </a:t>
            </a:r>
            <a:r>
              <a:rPr lang="cs-CZ" sz="3300" dirty="0">
                <a:cs typeface="Arial" panose="020B0604020202020204" pitchFamily="34" charset="0"/>
              </a:rPr>
              <a:t>kontroly </a:t>
            </a:r>
            <a:r>
              <a:rPr lang="cs-CZ" sz="3300" dirty="0" smtClean="0">
                <a:cs typeface="Arial" panose="020B0604020202020204" pitchFamily="34" charset="0"/>
              </a:rPr>
              <a:t>v </a:t>
            </a:r>
            <a:r>
              <a:rPr lang="cs-CZ" sz="3300" dirty="0">
                <a:cs typeface="Arial" panose="020B0604020202020204" pitchFamily="34" charset="0"/>
              </a:rPr>
              <a:t>souladu s kontrolním </a:t>
            </a:r>
            <a:r>
              <a:rPr lang="cs-CZ" sz="3300" dirty="0" smtClean="0">
                <a:cs typeface="Arial" panose="020B0604020202020204" pitchFamily="34" charset="0"/>
              </a:rPr>
              <a:t>řádem.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70000"/>
            </a:pPr>
            <a:r>
              <a:rPr lang="cs-CZ" sz="3300" dirty="0" smtClean="0">
                <a:cs typeface="Arial" panose="020B0604020202020204" pitchFamily="34" charset="0"/>
              </a:rPr>
              <a:t>70 000  zařízení společného stravování</a:t>
            </a:r>
          </a:p>
          <a:p>
            <a:pPr lvl="0">
              <a:buClr>
                <a:schemeClr val="tx1"/>
              </a:buClr>
              <a:buSzPct val="70000"/>
            </a:pPr>
            <a:r>
              <a:rPr kumimoji="0" lang="cs-CZ" sz="3300" kern="1200" dirty="0" smtClean="0">
                <a:cs typeface="Arial" panose="020B0604020202020204" pitchFamily="34" charset="0"/>
              </a:rPr>
              <a:t>Mezirezortní </a:t>
            </a:r>
            <a:r>
              <a:rPr kumimoji="0" lang="cs-CZ" sz="3300" kern="1200" dirty="0">
                <a:cs typeface="Arial" panose="020B0604020202020204" pitchFamily="34" charset="0"/>
              </a:rPr>
              <a:t>jednání </a:t>
            </a:r>
            <a:r>
              <a:rPr kumimoji="0" lang="cs-CZ" sz="3300" kern="1200" dirty="0" smtClean="0">
                <a:cs typeface="Arial" panose="020B0604020202020204" pitchFamily="34" charset="0"/>
              </a:rPr>
              <a:t>mezi </a:t>
            </a:r>
            <a:r>
              <a:rPr kumimoji="0" lang="cs-CZ" sz="3300" kern="1200" dirty="0" err="1" smtClean="0">
                <a:cs typeface="Arial" panose="020B0604020202020204" pitchFamily="34" charset="0"/>
              </a:rPr>
              <a:t>MZe</a:t>
            </a:r>
            <a:r>
              <a:rPr kumimoji="0" lang="cs-CZ" sz="3300" kern="1200" dirty="0" smtClean="0">
                <a:cs typeface="Arial" panose="020B0604020202020204" pitchFamily="34" charset="0"/>
              </a:rPr>
              <a:t> </a:t>
            </a:r>
            <a:r>
              <a:rPr lang="cs-CZ" sz="3300" dirty="0">
                <a:cs typeface="Arial" panose="020B0604020202020204" pitchFamily="34" charset="0"/>
              </a:rPr>
              <a:t>a</a:t>
            </a:r>
            <a:r>
              <a:rPr kumimoji="0" lang="cs-CZ" sz="3300" kern="1200" dirty="0" smtClean="0">
                <a:cs typeface="Arial" panose="020B0604020202020204" pitchFamily="34" charset="0"/>
              </a:rPr>
              <a:t> </a:t>
            </a:r>
            <a:r>
              <a:rPr kumimoji="0" lang="cs-CZ" sz="3300" kern="1200" dirty="0" err="1" smtClean="0">
                <a:cs typeface="Arial" panose="020B0604020202020204" pitchFamily="34" charset="0"/>
              </a:rPr>
              <a:t>MZd</a:t>
            </a:r>
            <a:r>
              <a:rPr lang="cs-CZ" sz="3300" dirty="0" smtClean="0">
                <a:cs typeface="Arial" panose="020B0604020202020204" pitchFamily="34" charset="0"/>
              </a:rPr>
              <a:t> </a:t>
            </a:r>
            <a:endParaRPr kumimoji="0" lang="cs-CZ" sz="3300" kern="1200" dirty="0" smtClean="0">
              <a:cs typeface="Arial" panose="020B0604020202020204" pitchFamily="34" charset="0"/>
            </a:endParaRPr>
          </a:p>
          <a:p>
            <a:pPr lvl="0" eaLnBrk="1" fontAlgn="auto" hangingPunct="1">
              <a:spcAft>
                <a:spcPts val="0"/>
              </a:spcAft>
              <a:buSzPct val="70000"/>
            </a:pPr>
            <a:r>
              <a:rPr lang="cs-CZ" sz="3300" dirty="0" err="1" smtClean="0">
                <a:cs typeface="Arial" panose="020B0604020202020204" pitchFamily="34" charset="0"/>
              </a:rPr>
              <a:t>MZd</a:t>
            </a:r>
            <a:r>
              <a:rPr kumimoji="0" lang="cs-CZ" sz="3300" kern="1200" dirty="0" smtClean="0">
                <a:cs typeface="Arial" panose="020B0604020202020204" pitchFamily="34" charset="0"/>
              </a:rPr>
              <a:t>: </a:t>
            </a:r>
            <a:r>
              <a:rPr kumimoji="0" lang="cs-CZ" sz="3300" kern="1200" dirty="0">
                <a:cs typeface="Arial" panose="020B0604020202020204" pitchFamily="34" charset="0"/>
              </a:rPr>
              <a:t>působnost zejména ve společném stravování </a:t>
            </a:r>
            <a:endParaRPr kumimoji="0" lang="cs-CZ" sz="3300" kern="1200" dirty="0" smtClean="0">
              <a:cs typeface="Arial" panose="020B0604020202020204" pitchFamily="34" charset="0"/>
            </a:endParaRPr>
          </a:p>
          <a:p>
            <a:pPr marL="0" lvl="0" indent="0" eaLnBrk="1" fontAlgn="auto" hangingPunct="1">
              <a:spcAft>
                <a:spcPts val="0"/>
              </a:spcAft>
              <a:buSzPct val="70000"/>
              <a:buNone/>
            </a:pPr>
            <a:r>
              <a:rPr lang="cs-CZ" sz="3300" dirty="0">
                <a:cs typeface="Arial" panose="020B0604020202020204" pitchFamily="34" charset="0"/>
              </a:rPr>
              <a:t> </a:t>
            </a:r>
            <a:r>
              <a:rPr lang="cs-CZ" sz="3300" dirty="0" smtClean="0">
                <a:cs typeface="Arial" panose="020B0604020202020204" pitchFamily="34" charset="0"/>
              </a:rPr>
              <a:t>    </a:t>
            </a:r>
            <a:r>
              <a:rPr kumimoji="0" lang="cs-CZ" sz="3300" kern="1200" dirty="0" smtClean="0">
                <a:cs typeface="Arial" panose="020B0604020202020204" pitchFamily="34" charset="0"/>
              </a:rPr>
              <a:t>uzavřeného </a:t>
            </a:r>
            <a:r>
              <a:rPr kumimoji="0" lang="cs-CZ" sz="3300" kern="1200" dirty="0">
                <a:cs typeface="Arial" panose="020B0604020202020204" pitchFamily="34" charset="0"/>
              </a:rPr>
              <a:t>typu</a:t>
            </a:r>
          </a:p>
          <a:p>
            <a:pPr lvl="0" eaLnBrk="1" fontAlgn="auto" hangingPunct="1">
              <a:spcAft>
                <a:spcPts val="0"/>
              </a:spcAft>
              <a:buSzPct val="70000"/>
            </a:pPr>
            <a:r>
              <a:rPr kumimoji="0" lang="cs-CZ" sz="3300" kern="1200" dirty="0" err="1" smtClean="0">
                <a:cs typeface="Arial" panose="020B0604020202020204" pitchFamily="34" charset="0"/>
              </a:rPr>
              <a:t>MZe</a:t>
            </a:r>
            <a:r>
              <a:rPr kumimoji="0" lang="cs-CZ" sz="3300" kern="1200" dirty="0" smtClean="0">
                <a:cs typeface="Arial" panose="020B0604020202020204" pitchFamily="34" charset="0"/>
              </a:rPr>
              <a:t> (SZPI): </a:t>
            </a:r>
            <a:r>
              <a:rPr kumimoji="0" lang="cs-CZ" sz="3300" kern="1200" dirty="0">
                <a:cs typeface="Arial" panose="020B0604020202020204" pitchFamily="34" charset="0"/>
              </a:rPr>
              <a:t>široké spektrum zařízení společného stravování </a:t>
            </a:r>
            <a:r>
              <a:rPr kumimoji="0" lang="cs-CZ" sz="3300" kern="1200" dirty="0" smtClean="0">
                <a:cs typeface="Arial" panose="020B0604020202020204" pitchFamily="34" charset="0"/>
              </a:rPr>
              <a:t>otevřeného </a:t>
            </a:r>
            <a:r>
              <a:rPr kumimoji="0" lang="cs-CZ" sz="3300" kern="1200" dirty="0">
                <a:cs typeface="Arial" panose="020B0604020202020204" pitchFamily="34" charset="0"/>
              </a:rPr>
              <a:t>typu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568952" cy="4669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>
                <a:cs typeface="Arial" panose="020B0604020202020204" pitchFamily="34" charset="0"/>
              </a:rPr>
              <a:t>1</a:t>
            </a:r>
            <a:r>
              <a:rPr lang="cs-CZ" u="sng" dirty="0" smtClean="0">
                <a:cs typeface="Arial" panose="020B0604020202020204" pitchFamily="34" charset="0"/>
              </a:rPr>
              <a:t>. 1</a:t>
            </a:r>
            <a:r>
              <a:rPr lang="cs-CZ" u="sng" dirty="0">
                <a:cs typeface="Arial" panose="020B0604020202020204" pitchFamily="34" charset="0"/>
              </a:rPr>
              <a:t>. – </a:t>
            </a:r>
            <a:r>
              <a:rPr lang="cs-CZ" u="sng" dirty="0" smtClean="0">
                <a:cs typeface="Arial" panose="020B0604020202020204" pitchFamily="34" charset="0"/>
              </a:rPr>
              <a:t>31</a:t>
            </a:r>
            <a:r>
              <a:rPr lang="cs-CZ" u="sng" dirty="0" smtClean="0">
                <a:cs typeface="Arial" panose="020B0604020202020204" pitchFamily="34" charset="0"/>
              </a:rPr>
              <a:t>. 3. 2015</a:t>
            </a:r>
            <a:endParaRPr lang="cs-CZ" u="sng" dirty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3 170 kontrol provozoven společného stravování</a:t>
            </a:r>
          </a:p>
          <a:p>
            <a:r>
              <a:rPr lang="cs-CZ" dirty="0">
                <a:cs typeface="Arial" panose="020B0604020202020204" pitchFamily="34" charset="0"/>
              </a:rPr>
              <a:t>1/3 kontrol - zjištěno porušení platných právních předpisů</a:t>
            </a:r>
          </a:p>
          <a:p>
            <a:pPr marL="0" indent="0">
              <a:buNone/>
            </a:pPr>
            <a:endParaRPr lang="cs-CZ" dirty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Systematická kontrola hygienických požadavků </a:t>
            </a:r>
          </a:p>
          <a:p>
            <a:r>
              <a:rPr lang="cs-CZ" dirty="0" smtClean="0">
                <a:cs typeface="Arial" panose="020B0604020202020204" pitchFamily="34" charset="0"/>
              </a:rPr>
              <a:t>Nesplnění požadavků nařízení (ES) č. 852/2004                    o hygieně potravin - nejčastější  </a:t>
            </a:r>
            <a:r>
              <a:rPr lang="cs-CZ" dirty="0" smtClean="0">
                <a:cs typeface="Arial" panose="020B0604020202020204" pitchFamily="34" charset="0"/>
              </a:rPr>
              <a:t>nevyhovující </a:t>
            </a:r>
            <a:r>
              <a:rPr lang="cs-CZ" dirty="0" smtClean="0">
                <a:cs typeface="Arial" panose="020B0604020202020204" pitchFamily="34" charset="0"/>
              </a:rPr>
              <a:t>zjištění SZPI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0" i="0" dirty="0" smtClean="0"/>
              <a:t>Kontroly SZPI ve společném stravování</a:t>
            </a:r>
            <a:endParaRPr lang="cs-CZ" sz="4000" b="0" i="0" dirty="0"/>
          </a:p>
        </p:txBody>
      </p:sp>
    </p:spTree>
    <p:extLst>
      <p:ext uri="{BB962C8B-B14F-4D97-AF65-F5344CB8AC3E}">
        <p14:creationId xmlns:p14="http://schemas.microsoft.com/office/powerpoint/2010/main" val="18446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0"/>
            <a:ext cx="7092851" cy="1484784"/>
          </a:xfrm>
        </p:spPr>
        <p:txBody>
          <a:bodyPr>
            <a:normAutofit/>
          </a:bodyPr>
          <a:lstStyle/>
          <a:p>
            <a:r>
              <a:rPr lang="cs-CZ" sz="3600" b="0" i="0" dirty="0" smtClean="0"/>
              <a:t>Kontrola hygienických požadavků</a:t>
            </a:r>
            <a:endParaRPr lang="cs-CZ" sz="3600" b="0" i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8245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68 uzavřených provozoven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55 uzavřených provozoven společného </a:t>
            </a:r>
            <a:r>
              <a:rPr lang="cs-CZ" dirty="0">
                <a:cs typeface="Arial" panose="020B0604020202020204" pitchFamily="34" charset="0"/>
              </a:rPr>
              <a:t>stravování </a:t>
            </a:r>
            <a:r>
              <a:rPr lang="cs-CZ" dirty="0" smtClean="0">
                <a:cs typeface="Arial" panose="020B0604020202020204" pitchFamily="34" charset="0"/>
              </a:rPr>
              <a:t>              </a:t>
            </a:r>
            <a:r>
              <a:rPr lang="cs-CZ" sz="2800" i="1" dirty="0" smtClean="0">
                <a:cs typeface="Arial" panose="020B0604020202020204" pitchFamily="34" charset="0"/>
              </a:rPr>
              <a:t>(</a:t>
            </a:r>
            <a:r>
              <a:rPr lang="cs-CZ" sz="2800" i="1" dirty="0">
                <a:cs typeface="Arial" panose="020B0604020202020204" pitchFamily="34" charset="0"/>
              </a:rPr>
              <a:t>stav k </a:t>
            </a:r>
            <a:r>
              <a:rPr lang="cs-CZ" sz="2800" i="1" dirty="0" smtClean="0">
                <a:cs typeface="Arial" panose="020B0604020202020204" pitchFamily="34" charset="0"/>
              </a:rPr>
              <a:t>31</a:t>
            </a:r>
            <a:r>
              <a:rPr lang="cs-CZ" sz="2800" i="1" dirty="0" smtClean="0">
                <a:cs typeface="Arial" panose="020B0604020202020204" pitchFamily="34" charset="0"/>
              </a:rPr>
              <a:t>. 3. 2015</a:t>
            </a:r>
            <a:r>
              <a:rPr lang="cs-CZ" i="1" dirty="0">
                <a:cs typeface="Arial" panose="020B0604020202020204" pitchFamily="34" charset="0"/>
              </a:rPr>
              <a:t>) </a:t>
            </a:r>
            <a:endParaRPr lang="cs-CZ" i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u="sng" dirty="0" smtClean="0">
                <a:cs typeface="Arial" panose="020B0604020202020204" pitchFamily="34" charset="0"/>
              </a:rPr>
              <a:t>Důvod: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cs typeface="Arial" panose="020B0604020202020204" pitchFamily="34" charset="0"/>
              </a:rPr>
              <a:t>nesplnění elementárních hygienických požadavků!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517" y="260648"/>
            <a:ext cx="9036496" cy="1152128"/>
          </a:xfrm>
        </p:spPr>
        <p:txBody>
          <a:bodyPr>
            <a:normAutofit/>
          </a:bodyPr>
          <a:lstStyle/>
          <a:p>
            <a:r>
              <a:rPr lang="cs-CZ" sz="2600" b="0" i="0" dirty="0">
                <a:cs typeface="Arial" panose="020B0604020202020204" pitchFamily="34" charset="0"/>
              </a:rPr>
              <a:t>Nejčastější případy hrubého porušení hygienických podmínek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1" y="1484784"/>
            <a:ext cx="331236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51920" y="1628800"/>
            <a:ext cx="5040560" cy="513247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 smtClean="0">
                <a:ea typeface="Calibri"/>
                <a:cs typeface="Times New Roman"/>
              </a:rPr>
              <a:t>Provozovna není  </a:t>
            </a:r>
            <a:r>
              <a:rPr lang="cs-CZ" sz="2400" b="1" dirty="0" smtClean="0">
                <a:ea typeface="Calibri"/>
                <a:cs typeface="Times New Roman"/>
              </a:rPr>
              <a:t>udržována</a:t>
            </a:r>
            <a:br>
              <a:rPr lang="cs-CZ" sz="2400" b="1" dirty="0" smtClean="0">
                <a:ea typeface="Calibri"/>
                <a:cs typeface="Times New Roman"/>
              </a:rPr>
            </a:br>
            <a:r>
              <a:rPr lang="cs-CZ" sz="2400" b="1" dirty="0" smtClean="0">
                <a:ea typeface="Calibri"/>
                <a:cs typeface="Times New Roman"/>
              </a:rPr>
              <a:t>v </a:t>
            </a:r>
            <a:r>
              <a:rPr lang="cs-CZ" sz="2400" b="1" dirty="0" smtClean="0">
                <a:ea typeface="Calibri"/>
                <a:cs typeface="Times New Roman"/>
              </a:rPr>
              <a:t>čistotě a dobrém stavu </a:t>
            </a:r>
            <a:r>
              <a:rPr lang="cs-CZ" sz="2400" dirty="0" smtClean="0">
                <a:ea typeface="Calibri"/>
                <a:cs typeface="Times New Roman"/>
              </a:rPr>
              <a:t>– celkově dlouhodobě zanedbávaný úklid,  nánosy  prachu,  mastnoty, zbytky  potravin a  pokrmů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 smtClean="0">
                <a:ea typeface="Calibri"/>
                <a:cs typeface="Times New Roman"/>
              </a:rPr>
              <a:t>Chybějící </a:t>
            </a:r>
            <a:r>
              <a:rPr lang="cs-CZ" sz="2400" b="1" dirty="0">
                <a:ea typeface="Calibri"/>
                <a:cs typeface="Times New Roman"/>
              </a:rPr>
              <a:t>přívod teplé tekoucí </a:t>
            </a:r>
            <a:r>
              <a:rPr lang="cs-CZ" sz="2400" b="1" dirty="0" smtClean="0">
                <a:ea typeface="Calibri"/>
                <a:cs typeface="Times New Roman"/>
              </a:rPr>
              <a:t>vody </a:t>
            </a:r>
            <a:r>
              <a:rPr lang="cs-CZ" sz="2400" dirty="0" smtClean="0">
                <a:ea typeface="Calibri"/>
                <a:cs typeface="Times New Roman"/>
              </a:rPr>
              <a:t>(umyvadla určená </a:t>
            </a:r>
            <a:r>
              <a:rPr lang="cs-CZ" sz="2400" dirty="0">
                <a:ea typeface="Calibri"/>
                <a:cs typeface="Times New Roman"/>
              </a:rPr>
              <a:t>k </a:t>
            </a:r>
            <a:r>
              <a:rPr lang="cs-CZ" sz="2400" dirty="0" smtClean="0">
                <a:ea typeface="Calibri"/>
                <a:cs typeface="Times New Roman"/>
              </a:rPr>
              <a:t>mytí </a:t>
            </a:r>
            <a:r>
              <a:rPr lang="cs-CZ" sz="2400" dirty="0">
                <a:ea typeface="Calibri"/>
                <a:cs typeface="Times New Roman"/>
              </a:rPr>
              <a:t>rukou zaměstnanců, </a:t>
            </a:r>
            <a:r>
              <a:rPr lang="cs-CZ" sz="2400" dirty="0" smtClean="0">
                <a:ea typeface="Calibri"/>
                <a:cs typeface="Times New Roman"/>
              </a:rPr>
              <a:t>dřezy určené </a:t>
            </a:r>
            <a:r>
              <a:rPr lang="cs-CZ" sz="2400" dirty="0">
                <a:ea typeface="Calibri"/>
                <a:cs typeface="Times New Roman"/>
              </a:rPr>
              <a:t>k mytí potravin a  </a:t>
            </a:r>
            <a:r>
              <a:rPr lang="cs-CZ" sz="2400" dirty="0" smtClean="0">
                <a:ea typeface="Calibri"/>
                <a:cs typeface="Times New Roman"/>
              </a:rPr>
              <a:t>nádobí) </a:t>
            </a:r>
            <a:r>
              <a:rPr lang="cs-CZ" sz="2400" dirty="0">
                <a:ea typeface="Calibri"/>
                <a:cs typeface="Times New Roman"/>
              </a:rPr>
              <a:t>– </a:t>
            </a:r>
            <a:r>
              <a:rPr lang="cs-CZ" sz="2400" u="sng" dirty="0">
                <a:ea typeface="Calibri"/>
                <a:cs typeface="Times New Roman"/>
              </a:rPr>
              <a:t>alarmující frekvence tohoto </a:t>
            </a:r>
            <a:r>
              <a:rPr lang="cs-CZ" sz="2400" u="sng" dirty="0" smtClean="0">
                <a:ea typeface="Calibri"/>
                <a:cs typeface="Times New Roman"/>
              </a:rPr>
              <a:t>zjištění</a:t>
            </a:r>
            <a:br>
              <a:rPr lang="cs-CZ" sz="2400" u="sng" dirty="0" smtClean="0">
                <a:ea typeface="Calibri"/>
                <a:cs typeface="Times New Roman"/>
              </a:rPr>
            </a:br>
            <a:r>
              <a:rPr lang="cs-CZ" sz="2400" u="sng" dirty="0" smtClean="0">
                <a:ea typeface="Calibri"/>
                <a:cs typeface="Times New Roman"/>
              </a:rPr>
              <a:t>v </a:t>
            </a:r>
            <a:r>
              <a:rPr lang="cs-CZ" sz="2400" u="sng" dirty="0">
                <a:ea typeface="Calibri"/>
                <a:cs typeface="Times New Roman"/>
              </a:rPr>
              <a:t>provozovnách </a:t>
            </a:r>
            <a:r>
              <a:rPr lang="cs-CZ" sz="2400" u="sng" dirty="0" smtClean="0">
                <a:ea typeface="Calibri"/>
                <a:cs typeface="Times New Roman"/>
              </a:rPr>
              <a:t>společného </a:t>
            </a:r>
            <a:r>
              <a:rPr lang="cs-CZ" sz="2400" u="sng" dirty="0">
                <a:ea typeface="Calibri"/>
                <a:cs typeface="Times New Roman"/>
              </a:rPr>
              <a:t>stravování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4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9094"/>
            <a:ext cx="345529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</a:t>
            </a:r>
            <a:r>
              <a:rPr lang="cs-CZ" b="0" i="0" dirty="0" smtClean="0">
                <a:cs typeface="Arial" panose="020B0604020202020204" pitchFamily="34" charset="0"/>
              </a:rPr>
              <a:t>Zaplísněné </a:t>
            </a:r>
            <a:r>
              <a:rPr lang="cs-CZ" b="0" i="0" dirty="0">
                <a:cs typeface="Arial" panose="020B0604020202020204" pitchFamily="34" charset="0"/>
              </a:rPr>
              <a:t>prostory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  <p:pic>
        <p:nvPicPr>
          <p:cNvPr id="5" name="fancybox-img" descr="Zlata Husa_Klatovy_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93051" cy="1295400"/>
          </a:xfrm>
        </p:spPr>
        <p:txBody>
          <a:bodyPr/>
          <a:lstStyle/>
          <a:p>
            <a:r>
              <a:rPr lang="cs-CZ" sz="3200" b="0" i="0" dirty="0"/>
              <a:t>M</a:t>
            </a:r>
            <a:r>
              <a:rPr lang="cs-CZ" sz="3200" b="0" i="0" dirty="0" smtClean="0"/>
              <a:t>asivní </a:t>
            </a:r>
            <a:r>
              <a:rPr lang="cs-CZ" sz="3200" b="0" i="0" dirty="0"/>
              <a:t>výskyt </a:t>
            </a:r>
            <a:r>
              <a:rPr lang="cs-CZ" sz="3200" b="0" i="0" dirty="0" smtClean="0"/>
              <a:t>škůdců a jejich exkrementů</a:t>
            </a:r>
            <a:endParaRPr lang="cs-CZ" sz="3200" b="0" i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68663" y="6284913"/>
            <a:ext cx="38957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 altLang="cs-CZ" sz="130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cs-CZ" smtClean="0">
                <a:solidFill>
                  <a:srgbClr val="FFFFFF"/>
                </a:solidFill>
              </a:rPr>
              <a:t>©</a:t>
            </a:r>
            <a:r>
              <a:rPr lang="cs-CZ" altLang="cs-CZ" smtClean="0">
                <a:solidFill>
                  <a:srgbClr val="FFFFFF"/>
                </a:solidFill>
              </a:rPr>
              <a:t> SZPI</a:t>
            </a:r>
            <a:endParaRPr lang="en-CA" altLang="cs-CZ" smtClean="0">
              <a:solidFill>
                <a:srgbClr val="FFFFFF"/>
              </a:solidFill>
            </a:endParaRPr>
          </a:p>
          <a:p>
            <a:pPr>
              <a:defRPr/>
            </a:pPr>
            <a:endParaRPr lang="en-CA" altLang="cs-CZ">
              <a:solidFill>
                <a:srgbClr val="FFFFFF"/>
              </a:solidFill>
            </a:endParaRPr>
          </a:p>
        </p:txBody>
      </p:sp>
      <p:pic>
        <p:nvPicPr>
          <p:cNvPr id="6" name="fancybox-img" descr="Lahudkarstvi J. Paukert_Praha_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7686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9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antace -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Prezantace - šablona</Template>
  <TotalTime>1572</TotalTime>
  <Words>411</Words>
  <Application>Microsoft Office PowerPoint</Application>
  <PresentationFormat>Předvádění na obrazovce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Prezantace - šablona</vt:lpstr>
      <vt:lpstr>Uzavřené provozovny na webu Potraviny na pranýři</vt:lpstr>
      <vt:lpstr>Novela zákona č. 110/1997 Sb., o potravinách a tabákových výrobcích </vt:lpstr>
      <vt:lpstr>Rozšíření kompetencí SZPI</vt:lpstr>
      <vt:lpstr>Rozdělení působnosti</vt:lpstr>
      <vt:lpstr>Kontroly SZPI ve společném stravování</vt:lpstr>
      <vt:lpstr>Kontrola hygienických požadavků</vt:lpstr>
      <vt:lpstr>Nejčastější případy hrubého porušení hygienických podmínek </vt:lpstr>
      <vt:lpstr> Zaplísněné prostory</vt:lpstr>
      <vt:lpstr>Masivní výskyt škůdců a jejich exkrementů</vt:lpstr>
      <vt:lpstr>Nefunkční a znečištěné ledničky a mrazáky</vt:lpstr>
      <vt:lpstr>Nevyhovující podmínky úchovy potravin </vt:lpstr>
      <vt:lpstr>Nevyhovující podmínky úchovy potravin </vt:lpstr>
      <vt:lpstr>Výsledky kontrol SZPI  </vt:lpstr>
      <vt:lpstr>Potraviny na pranýři</vt:lpstr>
      <vt:lpstr>Potraviny na pranýři</vt:lpstr>
      <vt:lpstr>Potraviny na pranýři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Vráblíková Martina, Ing.</dc:creator>
  <cp:lastModifiedBy>Artouni Armine</cp:lastModifiedBy>
  <cp:revision>231</cp:revision>
  <cp:lastPrinted>2015-03-31T09:30:01Z</cp:lastPrinted>
  <dcterms:created xsi:type="dcterms:W3CDTF">2015-03-09T08:47:19Z</dcterms:created>
  <dcterms:modified xsi:type="dcterms:W3CDTF">2015-04-01T05:16:51Z</dcterms:modified>
</cp:coreProperties>
</file>