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70" r:id="rId2"/>
    <p:sldId id="339" r:id="rId3"/>
    <p:sldId id="340" r:id="rId4"/>
    <p:sldId id="342" r:id="rId5"/>
    <p:sldId id="343" r:id="rId6"/>
    <p:sldId id="344" r:id="rId7"/>
    <p:sldId id="345" r:id="rId8"/>
    <p:sldId id="347" r:id="rId9"/>
    <p:sldId id="348" r:id="rId10"/>
    <p:sldId id="346" r:id="rId11"/>
    <p:sldId id="341" r:id="rId12"/>
    <p:sldId id="349" r:id="rId13"/>
    <p:sldId id="350" r:id="rId14"/>
    <p:sldId id="353" r:id="rId15"/>
    <p:sldId id="351" r:id="rId16"/>
    <p:sldId id="352" r:id="rId17"/>
    <p:sldId id="354" r:id="rId18"/>
    <p:sldId id="357" r:id="rId19"/>
    <p:sldId id="356" r:id="rId20"/>
    <p:sldId id="381" r:id="rId21"/>
    <p:sldId id="358" r:id="rId22"/>
    <p:sldId id="359" r:id="rId23"/>
    <p:sldId id="366" r:id="rId24"/>
    <p:sldId id="360" r:id="rId25"/>
    <p:sldId id="379" r:id="rId26"/>
    <p:sldId id="355" r:id="rId27"/>
    <p:sldId id="364" r:id="rId28"/>
    <p:sldId id="380" r:id="rId29"/>
    <p:sldId id="302" r:id="rId30"/>
  </p:sldIdLst>
  <p:sldSz cx="9144000" cy="6858000" type="screen4x3"/>
  <p:notesSz cx="6645275" cy="97758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C00"/>
    <a:srgbClr val="595E00"/>
    <a:srgbClr val="D9DE80"/>
    <a:srgbClr val="E4EA00"/>
    <a:srgbClr val="FF3300"/>
    <a:srgbClr val="D9DE00"/>
    <a:srgbClr val="FF7300"/>
    <a:srgbClr val="F3A1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Světlý styl 3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D083AE6-46FA-4A59-8FB0-9F97EB10719F}" styleName="Světlý styl 3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27F97BB-C833-4FB7-BDE5-3F7075034690}" styleName="Styl s motivem 2 – zvýraznění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93983" autoAdjust="0"/>
  </p:normalViewPr>
  <p:slideViewPr>
    <p:cSldViewPr>
      <p:cViewPr varScale="1">
        <p:scale>
          <a:sx n="83" d="100"/>
          <a:sy n="83" d="100"/>
        </p:scale>
        <p:origin x="-131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79619" cy="4887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64119" y="0"/>
            <a:ext cx="2879619" cy="4887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6E61F-2F1A-4558-AA1E-3D2A4E9D0ED6}" type="datetimeFigureOut">
              <a:rPr lang="cs-CZ" smtClean="0"/>
              <a:t>11.10.2017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285337"/>
            <a:ext cx="2879619" cy="488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64119" y="9285337"/>
            <a:ext cx="2879619" cy="488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A0D10-7F8C-4529-A56F-FCE2C54F67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895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79619" cy="48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4119" y="0"/>
            <a:ext cx="2879619" cy="48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733425"/>
            <a:ext cx="4889500" cy="3667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4528" y="4643517"/>
            <a:ext cx="5316220" cy="4399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285337"/>
            <a:ext cx="2879619" cy="48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4119" y="9285337"/>
            <a:ext cx="2879619" cy="48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9CB7C0E7-1934-4A65-B1BA-3B7275D85D2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21892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B7C0E7-1934-4A65-B1BA-3B7275D85D2E}" type="slidenum">
              <a:rPr lang="cs-CZ" smtClean="0"/>
              <a:pPr>
                <a:defRPr/>
              </a:pPr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2421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05E76-EA82-4C8C-922B-7FBAE6D91BC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0C620-A75C-4970-A008-F35CA12F2F2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B9295-B4FA-410C-88D3-9A14FA68124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80D31-5306-4B2F-B51F-3A01F58B8DB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161EA-3933-48DC-A289-FB52E64514D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10264-C574-4319-9EF5-C4AC0FE309F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827EB-6CBB-43C0-827B-A91B09BDA89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37993-FD87-4DA8-BCA2-50816AAD2E4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66C27-A1A1-42FC-AACF-5B84F79E710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75F44-A7AF-4522-96F4-3B881DEA842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2071A-E6E0-4460-B4F1-F1B3F9164F5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1F705-D366-4FBF-BC8D-8E3BF0D2BC6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717DB-207C-48CC-99C9-3C3A5CBF91D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 r="-13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F46A70B3-7325-4C2A-8C88-FBA8B58E7E8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push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mze.cz/public/web/mze/zivotni-prostredi/obnovitelne-zdroje-energie/biomasa/rrd/legislativni-prehled-pro-pestovani.html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28800"/>
            <a:ext cx="8229600" cy="1656184"/>
          </a:xfrm>
        </p:spPr>
        <p:txBody>
          <a:bodyPr/>
          <a:lstStyle/>
          <a:p>
            <a:pPr eaLnBrk="1" hangingPunct="1">
              <a:defRPr/>
            </a:pPr>
            <a:r>
              <a:rPr lang="cs-CZ" sz="48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Pěstování RRD</a:t>
            </a:r>
            <a:br>
              <a:rPr lang="cs-CZ" sz="4800" b="1" dirty="0" smtClean="0">
                <a:solidFill>
                  <a:srgbClr val="B2BC00"/>
                </a:solidFill>
                <a:latin typeface="Calibri" panose="020F0502020204030204" pitchFamily="34" charset="0"/>
              </a:rPr>
            </a:br>
            <a:r>
              <a:rPr lang="cs-CZ" sz="48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na zemědělské půdě</a:t>
            </a:r>
            <a:endParaRPr lang="cs-CZ" sz="4800" b="1" dirty="0">
              <a:solidFill>
                <a:srgbClr val="B2BC00"/>
              </a:solidFill>
              <a:latin typeface="Calibri" panose="020F0502020204030204" pitchFamily="34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0" y="3933056"/>
            <a:ext cx="7844792" cy="15388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1313">
              <a:spcBef>
                <a:spcPts val="600"/>
              </a:spcBef>
              <a:buFont typeface="Arial" charset="0"/>
              <a:buNone/>
            </a:pPr>
            <a:r>
              <a:rPr lang="cs-CZ" sz="3200" b="1" dirty="0" smtClean="0">
                <a:latin typeface="Calibri" pitchFamily="34" charset="0"/>
                <a:cs typeface="Arial" charset="0"/>
              </a:rPr>
              <a:t>Ing. Jaroslav Hudáček</a:t>
            </a:r>
          </a:p>
          <a:p>
            <a:pPr marL="341313">
              <a:spcBef>
                <a:spcPts val="600"/>
              </a:spcBef>
              <a:buFont typeface="Arial" charset="0"/>
              <a:buNone/>
            </a:pPr>
            <a:r>
              <a:rPr lang="cs-CZ" sz="2000" dirty="0">
                <a:latin typeface="Calibri" pitchFamily="34" charset="0"/>
                <a:cs typeface="Arial" charset="0"/>
              </a:rPr>
              <a:t>Odbor environmentální a ekologického zemědělství</a:t>
            </a:r>
          </a:p>
          <a:p>
            <a:pPr marL="341313">
              <a:spcBef>
                <a:spcPts val="600"/>
              </a:spcBef>
              <a:buFont typeface="Arial" charset="0"/>
              <a:buNone/>
            </a:pPr>
            <a:r>
              <a:rPr lang="cs-CZ" sz="3200" b="1" dirty="0">
                <a:latin typeface="Calibri" pitchFamily="34" charset="0"/>
                <a:cs typeface="Arial" charset="0"/>
              </a:rPr>
              <a:t>Ministerstvo zemědělství</a:t>
            </a:r>
            <a:endParaRPr lang="cs-CZ" sz="2000" b="1" dirty="0">
              <a:latin typeface="Calibri" pitchFamily="34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381328"/>
            <a:ext cx="3084513" cy="371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LPIS</a:t>
            </a:r>
            <a:endParaRPr lang="cs-CZ" sz="3600" dirty="0"/>
          </a:p>
        </p:txBody>
      </p:sp>
      <p:sp>
        <p:nvSpPr>
          <p:cNvPr id="8" name="Obdélník 7"/>
          <p:cNvSpPr/>
          <p:nvPr/>
        </p:nvSpPr>
        <p:spPr>
          <a:xfrm>
            <a:off x="179512" y="1137125"/>
            <a:ext cx="8712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dirty="0">
                <a:latin typeface="Calibri" panose="020F0502020204030204" pitchFamily="34" charset="0"/>
              </a:rPr>
              <a:t>Zákon o zemědělství definuje základní údaje, které se povinně evidují u DPB. Další údaje, které je nutné evidovat zejména pro administraci různých dotačních opatření, jsou stanoveny NV LPIS nebo vyplývají ze souvisejících právních předpisů.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11" y="2175305"/>
            <a:ext cx="8235950" cy="432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665916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 txBox="1">
            <a:spLocks noGrp="1"/>
          </p:cNvSpPr>
          <p:nvPr>
            <p:ph idx="1"/>
          </p:nvPr>
        </p:nvSpPr>
        <p:spPr>
          <a:xfrm>
            <a:off x="457201" y="1340768"/>
            <a:ext cx="822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just">
              <a:buNone/>
            </a:pPr>
            <a:r>
              <a:rPr lang="cs-CZ" sz="2000" dirty="0" smtClean="0">
                <a:latin typeface="Calibri"/>
                <a:ea typeface="Calibri"/>
                <a:cs typeface="Times New Roman"/>
              </a:rPr>
              <a:t>V </a:t>
            </a:r>
            <a:r>
              <a:rPr lang="cs-CZ" sz="2000" dirty="0">
                <a:latin typeface="Calibri"/>
                <a:ea typeface="Calibri"/>
                <a:cs typeface="Times New Roman"/>
              </a:rPr>
              <a:t>rámci novelizace </a:t>
            </a:r>
            <a:r>
              <a:rPr lang="cs-CZ" sz="2000" b="1" dirty="0">
                <a:latin typeface="Calibri"/>
                <a:ea typeface="Calibri"/>
                <a:cs typeface="Times New Roman"/>
              </a:rPr>
              <a:t>zákona č. 334/1992 Sb., o ochraně zemědělského půdního fondu (</a:t>
            </a:r>
            <a:r>
              <a:rPr lang="cs-CZ" sz="2000" b="1" dirty="0" smtClean="0">
                <a:latin typeface="Calibri"/>
                <a:ea typeface="Calibri"/>
                <a:cs typeface="Times New Roman"/>
              </a:rPr>
              <a:t>ZPF) </a:t>
            </a:r>
            <a:r>
              <a:rPr lang="cs-CZ" sz="20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došlo k několika zásadním úpravám pravidel pěstování plantáží dřevin na zemědělské půdě</a:t>
            </a:r>
            <a:r>
              <a:rPr lang="cs-CZ" sz="2000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.</a:t>
            </a:r>
            <a:endParaRPr lang="cs-CZ" sz="2000" dirty="0" smtClean="0"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31" y="3068960"/>
            <a:ext cx="8064896" cy="3312368"/>
          </a:xfrm>
          <a:prstGeom prst="rect">
            <a:avLst/>
          </a:prstGeom>
          <a:solidFill>
            <a:srgbClr val="D9DE80"/>
          </a:solidFill>
          <a:ln>
            <a:noFill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492896"/>
            <a:ext cx="8064897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LPIS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0806924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LPIS</a:t>
            </a:r>
            <a:endParaRPr lang="cs-CZ" sz="3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43000"/>
            <a:ext cx="8640959" cy="53823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8683943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5" y="620688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SAPS</a:t>
            </a:r>
            <a:endParaRPr lang="cs-CZ" sz="3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5" y="1268760"/>
            <a:ext cx="8766175" cy="5108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3731100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447797"/>
              </p:ext>
            </p:extLst>
          </p:nvPr>
        </p:nvGraphicFramePr>
        <p:xfrm>
          <a:off x="467544" y="1340768"/>
          <a:ext cx="8208915" cy="2554440"/>
        </p:xfrm>
        <a:graphic>
          <a:graphicData uri="http://schemas.openxmlformats.org/drawingml/2006/table">
            <a:tbl>
              <a:tblPr/>
              <a:tblGrid>
                <a:gridCol w="3962733"/>
                <a:gridCol w="1365861"/>
                <a:gridCol w="1509063"/>
                <a:gridCol w="1371258"/>
              </a:tblGrid>
              <a:tr h="253365">
                <a:tc gridSpan="4">
                  <a:txBody>
                    <a:bodyPr/>
                    <a:lstStyle/>
                    <a:p>
                      <a:pPr algn="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Jednotné žádosti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491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Rok</a:t>
                      </a:r>
                    </a:p>
                  </a:txBody>
                  <a:tcPr marL="18288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4837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Celkový počet žadatelů</a:t>
                      </a:r>
                    </a:p>
                  </a:txBody>
                  <a:tcPr marL="18288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29 030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29 671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30 751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Celková výměra deklarovaná pro SAPS (ha)</a:t>
                      </a:r>
                    </a:p>
                  </a:txBody>
                  <a:tcPr marL="18288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3 545 289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3 547 980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3 544 002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Celková částka SAPS v Kč</a:t>
                      </a:r>
                    </a:p>
                  </a:txBody>
                  <a:tcPr marL="18288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12 587 037 260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12 469 516 891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819864"/>
              </p:ext>
            </p:extLst>
          </p:nvPr>
        </p:nvGraphicFramePr>
        <p:xfrm>
          <a:off x="1331640" y="4005064"/>
          <a:ext cx="6120680" cy="2088232"/>
        </p:xfrm>
        <a:graphic>
          <a:graphicData uri="http://schemas.openxmlformats.org/drawingml/2006/table">
            <a:tbl>
              <a:tblPr/>
              <a:tblGrid>
                <a:gridCol w="3096344"/>
                <a:gridCol w="3024336"/>
              </a:tblGrid>
              <a:tr h="57606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Platby 2016</a:t>
                      </a:r>
                    </a:p>
                  </a:txBody>
                  <a:tcPr marL="7620" marR="7620" marT="76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SAPS</a:t>
                      </a:r>
                    </a:p>
                  </a:txBody>
                  <a:tcPr marL="182880" marR="7620" marT="7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3515 Kč/ha</a:t>
                      </a:r>
                    </a:p>
                  </a:txBody>
                  <a:tcPr marL="7620" marR="7620" marT="7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Greening</a:t>
                      </a:r>
                    </a:p>
                  </a:txBody>
                  <a:tcPr marL="182880" marR="7620" marT="7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1928 Kč/ha</a:t>
                      </a:r>
                    </a:p>
                  </a:txBody>
                  <a:tcPr marL="7620" marR="7620" marT="7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Mladý zemědělec</a:t>
                      </a:r>
                    </a:p>
                  </a:txBody>
                  <a:tcPr marL="182880" marR="7620" marT="7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879 Kč/ha</a:t>
                      </a:r>
                    </a:p>
                  </a:txBody>
                  <a:tcPr marL="7620" marR="7620" marT="76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</a:tbl>
          </a:graphicData>
        </a:graphic>
      </p:graphicFrame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67545" y="620688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SAPS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60990459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5" y="620688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SAPS</a:t>
            </a:r>
            <a:endParaRPr lang="cs-CZ" sz="3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323528" y="1196752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dirty="0">
                <a:latin typeface="Calibri" panose="020F0502020204030204" pitchFamily="34" charset="0"/>
              </a:rPr>
              <a:t>Konkrétní podmínky poskytnutí SAPS jsou uvedeny v nařízení vlády č. 50/2015 Sb., o stanovení některých podmínek poskytování přímých plateb zemědělcům (NV k přímým platbám</a:t>
            </a:r>
            <a:r>
              <a:rPr lang="cs-CZ" sz="2000" dirty="0" smtClean="0">
                <a:latin typeface="Calibri" panose="020F0502020204030204" pitchFamily="34" charset="0"/>
              </a:rPr>
              <a:t>).</a:t>
            </a:r>
            <a:endParaRPr lang="cs-CZ" sz="2000" dirty="0">
              <a:latin typeface="Calibri" panose="020F050202020403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4" y="2212415"/>
            <a:ext cx="8332352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4" y="2886004"/>
            <a:ext cx="8332351" cy="3495324"/>
          </a:xfrm>
          <a:prstGeom prst="rect">
            <a:avLst/>
          </a:prstGeom>
          <a:solidFill>
            <a:srgbClr val="D9DE8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69353432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5" y="620688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SAPS</a:t>
            </a:r>
            <a:endParaRPr lang="cs-CZ" sz="3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8" b="2402"/>
          <a:stretch/>
        </p:blipFill>
        <p:spPr bwMode="auto">
          <a:xfrm>
            <a:off x="899592" y="1484784"/>
            <a:ext cx="7272808" cy="4425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32982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SAPS</a:t>
            </a:r>
            <a:endParaRPr lang="cs-CZ" sz="36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154002"/>
              </p:ext>
            </p:extLst>
          </p:nvPr>
        </p:nvGraphicFramePr>
        <p:xfrm>
          <a:off x="755576" y="908720"/>
          <a:ext cx="7560840" cy="2084816"/>
        </p:xfrm>
        <a:graphic>
          <a:graphicData uri="http://schemas.openxmlformats.org/drawingml/2006/table">
            <a:tbl>
              <a:tblPr/>
              <a:tblGrid>
                <a:gridCol w="2900048"/>
                <a:gridCol w="2330396"/>
                <a:gridCol w="2330396"/>
              </a:tblGrid>
              <a:tr h="253488">
                <a:tc>
                  <a:txBody>
                    <a:bodyPr/>
                    <a:lstStyle/>
                    <a:p>
                      <a:pPr algn="l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5348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SAPS - RRD</a:t>
                      </a:r>
                    </a:p>
                    <a:p>
                      <a:pPr algn="l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Rok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RRD</a:t>
                      </a:r>
                    </a:p>
                  </a:txBody>
                  <a:tcPr marL="7620" marR="7620" marT="76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2 670</a:t>
                      </a:r>
                    </a:p>
                  </a:txBody>
                  <a:tcPr marL="7620" marR="7620" marT="76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Výměra (ha)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2 695</a:t>
                      </a:r>
                    </a:p>
                  </a:txBody>
                  <a:tcPr marL="7620" marR="7620" marT="76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2 555</a:t>
                      </a:r>
                    </a:p>
                  </a:txBody>
                  <a:tcPr marL="7620" marR="7620" marT="76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560</a:t>
                      </a:r>
                    </a:p>
                  </a:txBody>
                  <a:tcPr marL="7620" marR="7620" marT="76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8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žadatelů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545</a:t>
                      </a:r>
                    </a:p>
                  </a:txBody>
                  <a:tcPr marL="7620" marR="7620" marT="76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8296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7620" marR="7620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528</a:t>
                      </a:r>
                    </a:p>
                  </a:txBody>
                  <a:tcPr marL="7620" marR="7620" marT="76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30" y="3068960"/>
            <a:ext cx="7572375" cy="3700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13337172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SAPS</a:t>
            </a:r>
            <a:endParaRPr lang="cs-CZ" sz="3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02" y="1124744"/>
            <a:ext cx="8645525" cy="55594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19310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517525" y="692696"/>
            <a:ext cx="8229600" cy="634082"/>
          </a:xfrm>
        </p:spPr>
        <p:txBody>
          <a:bodyPr/>
          <a:lstStyle/>
          <a:p>
            <a:r>
              <a:rPr lang="cs-CZ" sz="4000" b="1" dirty="0" err="1" smtClean="0">
                <a:solidFill>
                  <a:srgbClr val="B2BC00"/>
                </a:solidFill>
                <a:latin typeface="Calibri" panose="020F0502020204030204" pitchFamily="34" charset="0"/>
              </a:rPr>
              <a:t>Greening</a:t>
            </a:r>
            <a:endParaRPr lang="cs-CZ" sz="3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1412775"/>
            <a:ext cx="8108950" cy="4956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42365749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1700213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37312"/>
            <a:ext cx="1562100" cy="43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3419038" y="404665"/>
            <a:ext cx="2305924" cy="922114"/>
          </a:xfrm>
        </p:spPr>
        <p:txBody>
          <a:bodyPr/>
          <a:lstStyle/>
          <a:p>
            <a:r>
              <a:rPr lang="cs-CZ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Obsah</a:t>
            </a:r>
            <a:endParaRPr lang="cs-CZ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Zástupný symbol pro obsah 2"/>
          <p:cNvSpPr>
            <a:spLocks noGrp="1"/>
          </p:cNvSpPr>
          <p:nvPr>
            <p:ph idx="1"/>
          </p:nvPr>
        </p:nvSpPr>
        <p:spPr>
          <a:xfrm>
            <a:off x="2771800" y="1831657"/>
            <a:ext cx="3816424" cy="4428492"/>
          </a:xfrm>
        </p:spPr>
        <p:txBody>
          <a:bodyPr/>
          <a:lstStyle/>
          <a:p>
            <a:pPr algn="just"/>
            <a:r>
              <a:rPr lang="cs-C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Legislativa</a:t>
            </a:r>
          </a:p>
          <a:p>
            <a:pPr algn="just"/>
            <a:r>
              <a:rPr lang="cs-C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LPIS</a:t>
            </a:r>
          </a:p>
          <a:p>
            <a:pPr algn="just"/>
            <a:r>
              <a:rPr lang="cs-C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SAPS</a:t>
            </a:r>
            <a:endParaRPr lang="cs-CZ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just"/>
            <a:r>
              <a:rPr lang="cs-CZ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Greening</a:t>
            </a:r>
            <a:r>
              <a:rPr lang="cs-C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– EFA</a:t>
            </a:r>
          </a:p>
          <a:p>
            <a:pPr algn="just"/>
            <a:r>
              <a:rPr lang="cs-C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LFA</a:t>
            </a:r>
            <a:endParaRPr lang="cs-CZ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just"/>
            <a:r>
              <a:rPr lang="cs-C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Závěr</a:t>
            </a:r>
            <a:endParaRPr lang="cs-CZ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066852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539552" y="560422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EFA</a:t>
            </a:r>
            <a:endParaRPr lang="cs-CZ" sz="3600" dirty="0"/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683568" y="1196752"/>
            <a:ext cx="770555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lang="cs-CZ" sz="2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spcBef>
                <a:spcPts val="0"/>
              </a:spcBef>
              <a:spcAft>
                <a:spcPts val="600"/>
              </a:spcAft>
            </a:pPr>
            <a:r>
              <a:rPr lang="cs-CZ" altLang="cs-CZ" sz="2000" dirty="0">
                <a:latin typeface="Calibri" panose="020F0502020204030204" pitchFamily="34" charset="0"/>
                <a:cs typeface="Arial" charset="0"/>
              </a:rPr>
              <a:t>O</a:t>
            </a:r>
            <a:r>
              <a:rPr lang="cs-CZ" altLang="cs-CZ" sz="2000" dirty="0" smtClean="0">
                <a:latin typeface="Calibri" panose="020F0502020204030204" pitchFamily="34" charset="0"/>
                <a:cs typeface="Arial" charset="0"/>
              </a:rPr>
              <a:t>d výměry </a:t>
            </a:r>
            <a:r>
              <a:rPr lang="cs-CZ" altLang="cs-CZ" sz="2000" b="1" dirty="0" smtClean="0">
                <a:latin typeface="Calibri" panose="020F0502020204030204" pitchFamily="34" charset="0"/>
                <a:cs typeface="Arial" charset="0"/>
              </a:rPr>
              <a:t>orné půdy 15 ha</a:t>
            </a:r>
            <a:r>
              <a:rPr lang="cs-CZ" altLang="cs-CZ" sz="2000" dirty="0" smtClean="0">
                <a:latin typeface="Calibri" panose="020F0502020204030204" pitchFamily="34" charset="0"/>
                <a:cs typeface="Arial" charset="0"/>
              </a:rPr>
              <a:t> a více</a:t>
            </a:r>
          </a:p>
          <a:p>
            <a:pPr algn="just" eaLnBrk="1" hangingPunct="1">
              <a:spcBef>
                <a:spcPts val="0"/>
              </a:spcBef>
              <a:spcAft>
                <a:spcPts val="600"/>
              </a:spcAft>
            </a:pPr>
            <a:r>
              <a:rPr lang="cs-CZ" altLang="cs-CZ" sz="2000" dirty="0">
                <a:latin typeface="Calibri" panose="020F0502020204030204" pitchFamily="34" charset="0"/>
                <a:cs typeface="Arial" charset="0"/>
              </a:rPr>
              <a:t>P</a:t>
            </a:r>
            <a:r>
              <a:rPr lang="cs-CZ" altLang="cs-CZ" sz="2000" dirty="0" smtClean="0">
                <a:latin typeface="Calibri" panose="020F0502020204030204" pitchFamily="34" charset="0"/>
                <a:cs typeface="Arial" charset="0"/>
              </a:rPr>
              <a:t>ovinnost vyčlenit alespoň </a:t>
            </a:r>
            <a:r>
              <a:rPr lang="cs-CZ" altLang="cs-CZ" sz="2000" b="1" dirty="0" smtClean="0">
                <a:latin typeface="Calibri" panose="020F0502020204030204" pitchFamily="34" charset="0"/>
                <a:cs typeface="Arial" charset="0"/>
              </a:rPr>
              <a:t>5 % výměry orné půdy jako EFA</a:t>
            </a:r>
          </a:p>
          <a:p>
            <a:pPr algn="just" eaLnBrk="1" hangingPunct="1">
              <a:spcBef>
                <a:spcPts val="0"/>
              </a:spcBef>
              <a:spcAft>
                <a:spcPts val="600"/>
              </a:spcAft>
            </a:pPr>
            <a:r>
              <a:rPr lang="cs-CZ" altLang="cs-CZ" sz="2000" dirty="0">
                <a:latin typeface="Calibri" panose="020F0502020204030204" pitchFamily="34" charset="0"/>
                <a:cs typeface="Arial" charset="0"/>
              </a:rPr>
              <a:t>S</a:t>
            </a:r>
            <a:r>
              <a:rPr lang="cs-CZ" altLang="cs-CZ" sz="2000" dirty="0" smtClean="0">
                <a:latin typeface="Calibri" panose="020F0502020204030204" pitchFamily="34" charset="0"/>
                <a:cs typeface="Arial" charset="0"/>
              </a:rPr>
              <a:t>tanoven seznam 10 typů EFA prvků, ze kterého členské státy vybírají</a:t>
            </a:r>
          </a:p>
          <a:p>
            <a:pPr algn="just" eaLnBrk="1" hangingPunct="1">
              <a:spcBef>
                <a:spcPts val="0"/>
              </a:spcBef>
              <a:spcAft>
                <a:spcPts val="600"/>
              </a:spcAft>
            </a:pPr>
            <a:r>
              <a:rPr lang="cs-CZ" altLang="cs-CZ" sz="2000" dirty="0">
                <a:latin typeface="Calibri" panose="020F0502020204030204" pitchFamily="34" charset="0"/>
                <a:cs typeface="Arial" charset="0"/>
              </a:rPr>
              <a:t>M</a:t>
            </a:r>
            <a:r>
              <a:rPr lang="cs-CZ" altLang="cs-CZ" sz="2000" dirty="0" smtClean="0">
                <a:latin typeface="Calibri" panose="020F0502020204030204" pitchFamily="34" charset="0"/>
                <a:cs typeface="Arial" charset="0"/>
              </a:rPr>
              <a:t>inimální výměra EFA = 100 m</a:t>
            </a:r>
            <a:r>
              <a:rPr lang="cs-CZ" altLang="cs-CZ" sz="2000" baseline="30000" dirty="0" smtClean="0">
                <a:latin typeface="Calibri" panose="020F0502020204030204" pitchFamily="34" charset="0"/>
                <a:cs typeface="Arial" charset="0"/>
              </a:rPr>
              <a:t>2</a:t>
            </a:r>
            <a:r>
              <a:rPr lang="cs-CZ" altLang="cs-CZ" sz="2000" dirty="0" smtClean="0">
                <a:latin typeface="Calibri" panose="020F0502020204030204" pitchFamily="34" charset="0"/>
                <a:cs typeface="Arial" charset="0"/>
              </a:rPr>
              <a:t> </a:t>
            </a:r>
          </a:p>
          <a:p>
            <a:pPr algn="just" eaLnBrk="1" hangingPunct="1">
              <a:spcBef>
                <a:spcPts val="0"/>
              </a:spcBef>
              <a:spcAft>
                <a:spcPts val="600"/>
              </a:spcAft>
            </a:pPr>
            <a:r>
              <a:rPr lang="cs-CZ" altLang="cs-CZ" sz="2000" dirty="0">
                <a:latin typeface="Calibri" panose="020F0502020204030204" pitchFamily="34" charset="0"/>
                <a:cs typeface="Arial" charset="0"/>
              </a:rPr>
              <a:t>S</a:t>
            </a:r>
            <a:r>
              <a:rPr lang="cs-CZ" altLang="cs-CZ" sz="2000" dirty="0" smtClean="0">
                <a:latin typeface="Calibri" panose="020F0502020204030204" pitchFamily="34" charset="0"/>
                <a:cs typeface="Arial" charset="0"/>
              </a:rPr>
              <a:t>tanoveny </a:t>
            </a:r>
            <a:r>
              <a:rPr lang="cs-CZ" altLang="cs-CZ" sz="2000" b="1" dirty="0" smtClean="0">
                <a:latin typeface="Calibri" panose="020F0502020204030204" pitchFamily="34" charset="0"/>
                <a:cs typeface="Arial" charset="0"/>
              </a:rPr>
              <a:t>přepočítávací koeficienty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35" y="3284984"/>
            <a:ext cx="849788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565329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390992"/>
            <a:ext cx="8229600" cy="792088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EFA</a:t>
            </a:r>
            <a:endParaRPr lang="cs-CZ" sz="3600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1"/>
          <a:stretch/>
        </p:blipFill>
        <p:spPr bwMode="auto">
          <a:xfrm>
            <a:off x="611560" y="1268760"/>
            <a:ext cx="792088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45744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EFA</a:t>
            </a:r>
            <a:endParaRPr lang="cs-CZ" sz="3600" dirty="0"/>
          </a:p>
        </p:txBody>
      </p:sp>
      <p:sp>
        <p:nvSpPr>
          <p:cNvPr id="5" name="Obdélník 4"/>
          <p:cNvSpPr/>
          <p:nvPr/>
        </p:nvSpPr>
        <p:spPr>
          <a:xfrm>
            <a:off x="251520" y="1196752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cs-CZ" sz="2000" b="1" dirty="0">
                <a:latin typeface="Calibri" panose="020F0502020204030204" pitchFamily="34" charset="0"/>
              </a:rPr>
              <a:t>Pro přepočet reálné plochy EFA se použijí váhové koeficienty, které tuto výměru v některých případech ovlivní. </a:t>
            </a:r>
            <a:r>
              <a:rPr lang="cs-CZ" sz="2000" dirty="0">
                <a:latin typeface="Calibri" panose="020F0502020204030204" pitchFamily="34" charset="0"/>
              </a:rPr>
              <a:t>Je tedy potřeba deklarovat vyšší výměru tak, aby po přepočtení váhovým koeficientem byla </a:t>
            </a:r>
            <a:r>
              <a:rPr lang="cs-CZ" sz="2000" b="1" dirty="0">
                <a:latin typeface="Calibri" panose="020F0502020204030204" pitchFamily="34" charset="0"/>
              </a:rPr>
              <a:t>splněna 5 % podmínka</a:t>
            </a:r>
            <a:r>
              <a:rPr lang="cs-CZ" sz="2000" dirty="0">
                <a:latin typeface="Calibri" panose="020F0502020204030204" pitchFamily="34" charset="0"/>
              </a:rPr>
              <a:t>. </a:t>
            </a:r>
            <a:endParaRPr lang="cs-CZ" sz="2000" b="1" dirty="0" smtClean="0">
              <a:latin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sz="2000" b="1" dirty="0" smtClean="0">
                <a:latin typeface="Calibri" panose="020F0502020204030204" pitchFamily="34" charset="0"/>
              </a:rPr>
              <a:t>Pro </a:t>
            </a:r>
            <a:r>
              <a:rPr lang="cs-CZ" sz="2000" b="1" dirty="0">
                <a:latin typeface="Calibri" panose="020F0502020204030204" pitchFamily="34" charset="0"/>
              </a:rPr>
              <a:t>plochy s </a:t>
            </a:r>
            <a:r>
              <a:rPr lang="cs-CZ" sz="2000" b="1" dirty="0" smtClean="0">
                <a:latin typeface="Calibri" panose="020F0502020204030204" pitchFamily="34" charset="0"/>
              </a:rPr>
              <a:t>RRD </a:t>
            </a:r>
            <a:r>
              <a:rPr lang="cs-CZ" sz="2000" b="1" dirty="0">
                <a:latin typeface="Calibri" panose="020F0502020204030204" pitchFamily="34" charset="0"/>
              </a:rPr>
              <a:t>pěstovanými ve výmladkových plantážích je přepočítávací koeficient 0,3.</a:t>
            </a:r>
            <a:endParaRPr lang="cs-CZ" sz="2000" dirty="0">
              <a:latin typeface="Calibri" panose="020F050202020403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60183"/>
            <a:ext cx="6048672" cy="3523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335007" y="2904912"/>
            <a:ext cx="19904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>
                <a:latin typeface="Calibri" panose="020F0502020204030204" pitchFamily="34" charset="0"/>
              </a:rPr>
              <a:t>Výměry EFA podle krajů (ha)</a:t>
            </a:r>
          </a:p>
        </p:txBody>
      </p:sp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683439"/>
              </p:ext>
            </p:extLst>
          </p:nvPr>
        </p:nvGraphicFramePr>
        <p:xfrm>
          <a:off x="5580112" y="2780928"/>
          <a:ext cx="3055750" cy="1767848"/>
        </p:xfrm>
        <a:graphic>
          <a:graphicData uri="http://schemas.openxmlformats.org/drawingml/2006/table">
            <a:tbl>
              <a:tblPr/>
              <a:tblGrid>
                <a:gridCol w="1172068"/>
                <a:gridCol w="941841"/>
                <a:gridCol w="941841"/>
              </a:tblGrid>
              <a:tr h="173562">
                <a:tc>
                  <a:txBody>
                    <a:bodyPr/>
                    <a:lstStyle/>
                    <a:p>
                      <a:pPr algn="l" fontAlgn="b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RRD - EFA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73562">
                <a:tc>
                  <a:txBody>
                    <a:bodyPr/>
                    <a:lstStyle/>
                    <a:p>
                      <a:pPr algn="l" fontAlgn="b"/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1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Rok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RRD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735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89,96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735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Výměra (ha)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71,20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5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82,60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735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5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žadatelů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735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891562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22114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EFA </a:t>
            </a:r>
            <a:endParaRPr lang="cs-CZ" sz="36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55" y="1340768"/>
            <a:ext cx="8321675" cy="5108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8715921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522288" y="418694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LFA</a:t>
            </a:r>
            <a:endParaRPr lang="cs-CZ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467725" cy="5187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6371454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522288" y="418694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LFA</a:t>
            </a:r>
            <a:endParaRPr lang="cs-CZ" sz="36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941168"/>
            <a:ext cx="4680520" cy="17425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2" name="TextovéPole 1"/>
          <p:cNvSpPr txBox="1"/>
          <p:nvPr/>
        </p:nvSpPr>
        <p:spPr>
          <a:xfrm>
            <a:off x="251520" y="1124744"/>
            <a:ext cx="864096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Redefinice LFA </a:t>
            </a:r>
            <a:r>
              <a:rPr lang="cs-CZ" b="1" dirty="0" smtClean="0">
                <a:latin typeface="Calibri" panose="020F0502020204030204" pitchFamily="34" charset="0"/>
              </a:rPr>
              <a:t>-</a:t>
            </a:r>
            <a:r>
              <a:rPr lang="cs-CZ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Redefinice </a:t>
            </a:r>
            <a:r>
              <a:rPr lang="cs-CZ" dirty="0">
                <a:latin typeface="Calibri" panose="020F0502020204030204" pitchFamily="34" charset="0"/>
              </a:rPr>
              <a:t>se skládá ze dvou kroků. </a:t>
            </a:r>
            <a:r>
              <a:rPr lang="cs-CZ" dirty="0" smtClean="0">
                <a:latin typeface="Calibri" panose="020F0502020204030204" pitchFamily="34" charset="0"/>
              </a:rPr>
              <a:t>Prvním </a:t>
            </a:r>
            <a:r>
              <a:rPr lang="cs-CZ" dirty="0">
                <a:latin typeface="Calibri" panose="020F0502020204030204" pitchFamily="34" charset="0"/>
              </a:rPr>
              <a:t>krokem je vymezení přírodně znevýhodněných území, po němž následuje 2. krok, jehož úkolem je vyřadit takové oblasti, které své přírodní znevýhodnění </a:t>
            </a:r>
            <a:r>
              <a:rPr lang="cs-CZ" dirty="0" smtClean="0">
                <a:latin typeface="Calibri" panose="020F0502020204030204" pitchFamily="34" charset="0"/>
              </a:rPr>
              <a:t>překonaly. Toto </a:t>
            </a:r>
            <a:r>
              <a:rPr lang="cs-CZ" dirty="0">
                <a:latin typeface="Calibri" panose="020F0502020204030204" pitchFamily="34" charset="0"/>
              </a:rPr>
              <a:t>nové vymezení je pro všechny členské státy EU povinné nejpozději od roku 2018.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1" y="2276872"/>
            <a:ext cx="8437563" cy="2517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3261816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718356"/>
              </p:ext>
            </p:extLst>
          </p:nvPr>
        </p:nvGraphicFramePr>
        <p:xfrm>
          <a:off x="971600" y="4581128"/>
          <a:ext cx="7200800" cy="1839685"/>
        </p:xfrm>
        <a:graphic>
          <a:graphicData uri="http://schemas.openxmlformats.org/drawingml/2006/table">
            <a:tbl>
              <a:tblPr/>
              <a:tblGrid>
                <a:gridCol w="3600400"/>
                <a:gridCol w="3600400"/>
              </a:tblGrid>
              <a:tr h="49429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RRD - deklarace cíleně pěstované biomasy pro energetické využití 2017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942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Výměra (ha)</a:t>
                      </a:r>
                    </a:p>
                  </a:txBody>
                  <a:tcPr marL="18288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708,09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4942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DPB</a:t>
                      </a:r>
                    </a:p>
                  </a:txBody>
                  <a:tcPr marL="18288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78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uživatelů</a:t>
                      </a:r>
                    </a:p>
                  </a:txBody>
                  <a:tcPr marL="18288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163509" y="1340768"/>
            <a:ext cx="878497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cs-CZ" sz="1600" dirty="0" smtClean="0">
                <a:latin typeface="Calibri" panose="020F0502020204030204" pitchFamily="34" charset="0"/>
              </a:rPr>
              <a:t>Součástí </a:t>
            </a:r>
            <a:r>
              <a:rPr lang="cs-CZ" sz="1600" dirty="0">
                <a:latin typeface="Calibri" panose="020F0502020204030204" pitchFamily="34" charset="0"/>
              </a:rPr>
              <a:t>JŽ je </a:t>
            </a:r>
            <a:r>
              <a:rPr lang="cs-CZ" sz="1600" b="1" dirty="0">
                <a:latin typeface="Calibri" panose="020F0502020204030204" pitchFamily="34" charset="0"/>
              </a:rPr>
              <a:t>Deklarace cíleně pěstované biomasy</a:t>
            </a:r>
            <a:r>
              <a:rPr lang="cs-CZ" sz="1600" dirty="0">
                <a:latin typeface="Calibri" panose="020F0502020204030204" pitchFamily="34" charset="0"/>
              </a:rPr>
              <a:t>, kterou je povinen vyplnit každý, kdo plánuje v daném roce dodávat k energetickému využití biomasu, která bude dle „</a:t>
            </a:r>
            <a:r>
              <a:rPr lang="cs-CZ" sz="1600" i="1" dirty="0">
                <a:latin typeface="Calibri" panose="020F0502020204030204" pitchFamily="34" charset="0"/>
              </a:rPr>
              <a:t>Prohlášení výrobce nebo dodavatele paliva z biomasy“ </a:t>
            </a:r>
            <a:r>
              <a:rPr lang="cs-CZ" sz="1600" dirty="0">
                <a:latin typeface="Calibri" panose="020F0502020204030204" pitchFamily="34" charset="0"/>
              </a:rPr>
              <a:t>deklarována jako cíleně pěstovaná (myšleno pěstovaná cíleně pro energetické využití). Tato </a:t>
            </a:r>
            <a:r>
              <a:rPr lang="cs-CZ" sz="1600" b="1" dirty="0">
                <a:latin typeface="Calibri" panose="020F0502020204030204" pitchFamily="34" charset="0"/>
              </a:rPr>
              <a:t>deklarace nezakládá žádný nárok na dotaci </a:t>
            </a:r>
            <a:r>
              <a:rPr lang="cs-CZ" sz="1600" dirty="0">
                <a:latin typeface="Calibri" panose="020F0502020204030204" pitchFamily="34" charset="0"/>
              </a:rPr>
              <a:t>a zároveň žádným způsobem neovlivňuje nárok na čerpání zemědělských dotací, o které je v rámci JŽ žádáno. </a:t>
            </a:r>
          </a:p>
          <a:p>
            <a:pPr algn="just">
              <a:spcAft>
                <a:spcPts val="600"/>
              </a:spcAft>
            </a:pPr>
            <a:r>
              <a:rPr lang="cs-CZ" sz="1600" dirty="0">
                <a:latin typeface="Calibri" panose="020F0502020204030204" pitchFamily="34" charset="0"/>
              </a:rPr>
              <a:t>Deklarace bude </a:t>
            </a:r>
            <a:r>
              <a:rPr lang="cs-CZ" sz="1600" b="1" dirty="0">
                <a:latin typeface="Calibri" panose="020F0502020204030204" pitchFamily="34" charset="0"/>
              </a:rPr>
              <a:t>sloužit Státní energetické inspekci jako relevantní podklad pro ověření</a:t>
            </a:r>
            <a:r>
              <a:rPr lang="cs-CZ" sz="1600" dirty="0">
                <a:latin typeface="Calibri" panose="020F0502020204030204" pitchFamily="34" charset="0"/>
              </a:rPr>
              <a:t>, že producent biomasy, která byla dodána k energetickému využití, skutečně disponuje takovou rozlohou půdy, určenou pro produkci cíleně pěstované biomasy, která odpovídá množství reálně dodané biomasy za konkrétní časový úsek. </a:t>
            </a:r>
          </a:p>
          <a:p>
            <a:pPr algn="just">
              <a:spcAft>
                <a:spcPts val="600"/>
              </a:spcAft>
            </a:pPr>
            <a:r>
              <a:rPr lang="cs-CZ" sz="1600" dirty="0">
                <a:latin typeface="Calibri" panose="020F0502020204030204" pitchFamily="34" charset="0"/>
              </a:rPr>
              <a:t>Jakékoli změny v deklaraci biomasy po podání JŽ je nutné hlásit </a:t>
            </a:r>
            <a:r>
              <a:rPr lang="cs-CZ" sz="1600" b="1" dirty="0">
                <a:latin typeface="Calibri" panose="020F0502020204030204" pitchFamily="34" charset="0"/>
              </a:rPr>
              <a:t>Ministerstvu průmyslu a </a:t>
            </a:r>
            <a:r>
              <a:rPr lang="cs-CZ" sz="1600" b="1" dirty="0" smtClean="0">
                <a:latin typeface="Calibri" panose="020F0502020204030204" pitchFamily="34" charset="0"/>
              </a:rPr>
              <a:t>obchodu</a:t>
            </a:r>
            <a:r>
              <a:rPr lang="cs-CZ" sz="1600" dirty="0" smtClean="0">
                <a:latin typeface="Calibri" panose="020F0502020204030204" pitchFamily="34" charset="0"/>
              </a:rPr>
              <a:t>, </a:t>
            </a:r>
            <a:r>
              <a:rPr lang="cs-CZ" sz="1600" dirty="0">
                <a:latin typeface="Calibri" panose="020F0502020204030204" pitchFamily="34" charset="0"/>
              </a:rPr>
              <a:t>neboť Fond takto získané informace následně pouze předá MPO. Jakékoli provádění změn v deklaracích proto není ze strany Fondu možné. </a:t>
            </a: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229600" cy="634082"/>
          </a:xfrm>
        </p:spPr>
        <p:txBody>
          <a:bodyPr/>
          <a:lstStyle/>
          <a:p>
            <a:r>
              <a:rPr lang="cs-CZ" sz="32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Deklarace biomasy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45368151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27111" y="1556792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2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Operace 6.4.3 Investice na podporu energie z obnovitelných zdrojů</a:t>
            </a:r>
          </a:p>
          <a:p>
            <a:pPr algn="just"/>
            <a:r>
              <a:rPr lang="cs-CZ" dirty="0" smtClean="0">
                <a:latin typeface="Calibri" panose="020F0502020204030204" pitchFamily="34" charset="0"/>
              </a:rPr>
              <a:t>V rámci </a:t>
            </a:r>
            <a:r>
              <a:rPr lang="cs-CZ" dirty="0">
                <a:latin typeface="Calibri" panose="020F0502020204030204" pitchFamily="34" charset="0"/>
              </a:rPr>
              <a:t>této operace </a:t>
            </a:r>
            <a:r>
              <a:rPr lang="cs-CZ" dirty="0" smtClean="0">
                <a:latin typeface="Calibri" panose="020F0502020204030204" pitchFamily="34" charset="0"/>
              </a:rPr>
              <a:t>jsou podporovány </a:t>
            </a:r>
            <a:r>
              <a:rPr lang="cs-CZ" dirty="0">
                <a:latin typeface="Calibri" panose="020F0502020204030204" pitchFamily="34" charset="0"/>
              </a:rPr>
              <a:t>investice zaměřené na diverzifikaci činností zemědělských subjektů do nezemědělských činností vedoucí k diverzifikaci příjmů </a:t>
            </a:r>
            <a:r>
              <a:rPr lang="cs-CZ" dirty="0" smtClean="0">
                <a:latin typeface="Calibri" panose="020F0502020204030204" pitchFamily="34" charset="0"/>
              </a:rPr>
              <a:t>a </a:t>
            </a:r>
            <a:r>
              <a:rPr lang="cs-CZ" dirty="0">
                <a:latin typeface="Calibri" panose="020F0502020204030204" pitchFamily="34" charset="0"/>
              </a:rPr>
              <a:t>využívání vedlejších produktů a surovin pro účely biologického hospodářství, zejména z oblasti výstavby zařízení pro zpracování a využití obnovitelných zdrojů energie (investice do zařízení na výrobu tvarovaných biopaliv a bioplynové stanice).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11" y="3803561"/>
            <a:ext cx="7877097" cy="277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572751" y="1196752"/>
            <a:ext cx="8229600" cy="288032"/>
          </a:xfrm>
        </p:spPr>
        <p:txBody>
          <a:bodyPr/>
          <a:lstStyle/>
          <a:p>
            <a:r>
              <a:rPr lang="cs-CZ" sz="24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Program </a:t>
            </a:r>
            <a:r>
              <a:rPr lang="cs-CZ" sz="2400" b="1" dirty="0">
                <a:solidFill>
                  <a:srgbClr val="B2BC00"/>
                </a:solidFill>
                <a:latin typeface="Calibri" panose="020F0502020204030204" pitchFamily="34" charset="0"/>
              </a:rPr>
              <a:t>rozvoje venkova 2014-2020</a:t>
            </a:r>
          </a:p>
        </p:txBody>
      </p:sp>
    </p:spTree>
    <p:extLst>
      <p:ext uri="{BB962C8B-B14F-4D97-AF65-F5344CB8AC3E}">
        <p14:creationId xmlns:p14="http://schemas.microsoft.com/office/powerpoint/2010/main" val="237679422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88112" y="692696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Závěr</a:t>
            </a:r>
            <a:endParaRPr lang="cs-CZ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7894637" cy="4578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7042762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/>
            </a:r>
            <a:br>
              <a:rPr lang="cs-CZ" dirty="0" smtClean="0"/>
            </a:br>
            <a:endParaRPr lang="en-US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cs-CZ" dirty="0" smtClean="0">
              <a:latin typeface="Calibri" pitchFamily="34" charset="0"/>
            </a:endParaRPr>
          </a:p>
          <a:p>
            <a:pPr algn="ctr" eaLnBrk="1" hangingPunct="1">
              <a:buFontTx/>
              <a:buNone/>
            </a:pPr>
            <a:endParaRPr lang="cs-CZ" sz="3600" b="1" dirty="0" smtClean="0">
              <a:solidFill>
                <a:srgbClr val="B2BC00"/>
              </a:solidFill>
              <a:latin typeface="Calibri" pitchFamily="34" charset="0"/>
            </a:endParaRPr>
          </a:p>
          <a:p>
            <a:pPr algn="ctr" eaLnBrk="1" hangingPunct="1">
              <a:buFontTx/>
              <a:buNone/>
            </a:pPr>
            <a:r>
              <a:rPr lang="cs-CZ" sz="4000" b="1" dirty="0" smtClean="0">
                <a:solidFill>
                  <a:schemeClr val="bg1"/>
                </a:solidFill>
                <a:latin typeface="Calibri" pitchFamily="34" charset="0"/>
              </a:rPr>
              <a:t>DĚKUJI ZA POZORNOST</a:t>
            </a:r>
          </a:p>
          <a:p>
            <a:pPr algn="r" eaLnBrk="1" hangingPunct="1">
              <a:buFontTx/>
              <a:buNone/>
            </a:pPr>
            <a:endParaRPr lang="cs-CZ" sz="24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r" eaLnBrk="1" hangingPunct="1">
              <a:buFontTx/>
              <a:buNone/>
            </a:pP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</a:rPr>
              <a:t>Ing. Jaroslav Hudáček</a:t>
            </a:r>
          </a:p>
          <a:p>
            <a:pPr algn="r" eaLnBrk="1" hangingPunct="1">
              <a:buFontTx/>
              <a:buNone/>
            </a:pP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</a:rPr>
              <a:t>Ministerstvo zemědělství</a:t>
            </a:r>
          </a:p>
          <a:p>
            <a:pPr algn="r" eaLnBrk="1" hangingPunct="1">
              <a:buFontTx/>
              <a:buNone/>
            </a:pP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</a:rPr>
              <a:t>jaroslav.hudacek@mze.cz</a:t>
            </a:r>
            <a:endParaRPr lang="en-US" sz="2400" b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979712" y="354368"/>
            <a:ext cx="6804248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900" b="1" dirty="0">
                <a:latin typeface="Calibri" panose="020F0502020204030204" pitchFamily="34" charset="0"/>
                <a:hlinkClick r:id="rId3"/>
              </a:rPr>
              <a:t>http://portal.mze.cz/public/web/mze/zivotni-prostredi/obnovitelne-zdroje-energie/biomasa/rrd/legislativni-prehled-pro-pestovani.html</a:t>
            </a:r>
            <a:endParaRPr lang="cs-CZ" sz="900" b="1" dirty="0">
              <a:latin typeface="Calibri" panose="020F0502020204030204" pitchFamily="34" charset="0"/>
            </a:endParaRPr>
          </a:p>
        </p:txBody>
      </p:sp>
      <p:pic>
        <p:nvPicPr>
          <p:cNvPr id="18435" name="Picture 3" descr="C:\Users\10002063\AppData\Local\Temp\Rar$DIa0.722\Logo MZe - bez C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3" y="116632"/>
            <a:ext cx="1703695" cy="96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88621" y="6196662"/>
            <a:ext cx="85667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latin typeface="Calibri"/>
                <a:ea typeface="Calibri"/>
                <a:cs typeface="Times New Roman"/>
              </a:rPr>
              <a:t>Tato prezentace byla připravena pro seminář který se koná za finanční podpory Technologické platformy „Rostliny pro budoucnost“</a:t>
            </a:r>
            <a:r>
              <a:rPr lang="cs-CZ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 </a:t>
            </a:r>
            <a:endParaRPr lang="cs-CZ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76" y="5373216"/>
            <a:ext cx="2172291" cy="727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Legislativa</a:t>
            </a:r>
            <a:endParaRPr lang="cs-CZ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6" y="1340768"/>
            <a:ext cx="8864600" cy="5359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3205577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Legislativa</a:t>
            </a:r>
            <a:endParaRPr lang="cs-CZ" sz="3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79512" y="1268760"/>
            <a:ext cx="878497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cs-CZ" sz="2000" b="1" dirty="0">
                <a:latin typeface="Calibri" panose="020F0502020204030204" pitchFamily="34" charset="0"/>
              </a:rPr>
              <a:t>Rozdělení zemědělských kultur</a:t>
            </a:r>
            <a:r>
              <a:rPr lang="cs-CZ" sz="2000" dirty="0">
                <a:latin typeface="Calibri" panose="020F0502020204030204" pitchFamily="34" charset="0"/>
              </a:rPr>
              <a:t>, včetně RRD, vychází z definic uvedených v </a:t>
            </a:r>
            <a:r>
              <a:rPr lang="cs-CZ" sz="2000" b="1" dirty="0">
                <a:latin typeface="Calibri" panose="020F0502020204030204" pitchFamily="34" charset="0"/>
              </a:rPr>
              <a:t>čl. 4 nařízení Evropského parlamentu a Rady (EU) č. </a:t>
            </a:r>
            <a:r>
              <a:rPr lang="cs-CZ" sz="2000" b="1" dirty="0" smtClean="0">
                <a:latin typeface="Calibri" panose="020F0502020204030204" pitchFamily="34" charset="0"/>
              </a:rPr>
              <a:t>1307/2013.</a:t>
            </a:r>
          </a:p>
          <a:p>
            <a:pPr algn="just">
              <a:spcAft>
                <a:spcPts val="600"/>
              </a:spcAft>
            </a:pPr>
            <a:r>
              <a:rPr lang="cs-CZ" sz="2000" b="1" dirty="0">
                <a:latin typeface="Calibri" panose="020F0502020204030204" pitchFamily="34" charset="0"/>
              </a:rPr>
              <a:t>Zákon o zemědělství v § 3i uvádí</a:t>
            </a:r>
            <a:r>
              <a:rPr lang="cs-CZ" sz="2000" dirty="0">
                <a:latin typeface="Calibri" panose="020F0502020204030204" pitchFamily="34" charset="0"/>
              </a:rPr>
              <a:t>, že druhy zemědělské kultury v evidenci půdy stanoví vláda nařízením. Od 1. ledna 2015 jsou </a:t>
            </a:r>
            <a:r>
              <a:rPr lang="cs-CZ" sz="2000" b="1" dirty="0">
                <a:latin typeface="Calibri" panose="020F0502020204030204" pitchFamily="34" charset="0"/>
              </a:rPr>
              <a:t>druhy zemědělských kultur </a:t>
            </a:r>
            <a:r>
              <a:rPr lang="cs-CZ" sz="2000" dirty="0">
                <a:latin typeface="Calibri" panose="020F0502020204030204" pitchFamily="34" charset="0"/>
              </a:rPr>
              <a:t>stanoveny prováděcím </a:t>
            </a:r>
            <a:r>
              <a:rPr lang="cs-CZ" sz="2000" b="1" dirty="0">
                <a:latin typeface="Calibri" panose="020F0502020204030204" pitchFamily="34" charset="0"/>
              </a:rPr>
              <a:t>nařízením vlády č. 307/2014 Sb., o stanovení podrobností evidence využití půdy podle uživatelských vztahů (NV LPIS)</a:t>
            </a:r>
            <a:r>
              <a:rPr lang="cs-CZ" sz="2000" dirty="0">
                <a:latin typeface="Calibri" panose="020F0502020204030204" pitchFamily="34" charset="0"/>
              </a:rPr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0" y="3802095"/>
            <a:ext cx="8424863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0" y="3255320"/>
            <a:ext cx="8424863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021533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LPIS</a:t>
            </a:r>
            <a:endParaRPr lang="cs-CZ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645525" cy="5114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5829013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21196" y="332656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LPIS</a:t>
            </a:r>
            <a:endParaRPr lang="cs-CZ" sz="36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681509"/>
              </p:ext>
            </p:extLst>
          </p:nvPr>
        </p:nvGraphicFramePr>
        <p:xfrm>
          <a:off x="1799692" y="908720"/>
          <a:ext cx="5472608" cy="2088232"/>
        </p:xfrm>
        <a:graphic>
          <a:graphicData uri="http://schemas.openxmlformats.org/drawingml/2006/table">
            <a:tbl>
              <a:tblPr/>
              <a:tblGrid>
                <a:gridCol w="2729773"/>
                <a:gridCol w="2742835"/>
              </a:tblGrid>
              <a:tr h="29712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RRD LPIS -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září</a:t>
                      </a:r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7620" marR="7620" marT="7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5095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Výměra (ha)</a:t>
                      </a:r>
                    </a:p>
                  </a:txBody>
                  <a:tcPr marL="182880" marR="7620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2 862,22</a:t>
                      </a:r>
                    </a:p>
                  </a:txBody>
                  <a:tcPr marL="7620" marR="7620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DPB</a:t>
                      </a:r>
                    </a:p>
                  </a:txBody>
                  <a:tcPr marL="182880" marR="7620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1472</a:t>
                      </a:r>
                    </a:p>
                  </a:txBody>
                  <a:tcPr marL="7620" marR="7620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uživatelů</a:t>
                      </a:r>
                    </a:p>
                  </a:txBody>
                  <a:tcPr marL="182880" marR="7620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645</a:t>
                      </a:r>
                    </a:p>
                  </a:txBody>
                  <a:tcPr marL="7620" marR="7620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Min. výměra DPB (ha)</a:t>
                      </a:r>
                    </a:p>
                  </a:txBody>
                  <a:tcPr marL="182880" marR="7620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7620" marR="7620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Max. výměra DPB (ha)</a:t>
                      </a:r>
                    </a:p>
                  </a:txBody>
                  <a:tcPr marL="182880" marR="7620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54,89</a:t>
                      </a:r>
                    </a:p>
                  </a:txBody>
                  <a:tcPr marL="7620" marR="7620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</a:tbl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842493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220359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80001" y="692696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LPIS</a:t>
            </a:r>
            <a:endParaRPr lang="cs-CZ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136904" cy="4539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09832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LPIS</a:t>
            </a:r>
            <a:endParaRPr lang="cs-CZ" sz="36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249510"/>
              </p:ext>
            </p:extLst>
          </p:nvPr>
        </p:nvGraphicFramePr>
        <p:xfrm>
          <a:off x="1403648" y="1366031"/>
          <a:ext cx="6624736" cy="1908636"/>
        </p:xfrm>
        <a:graphic>
          <a:graphicData uri="http://schemas.openxmlformats.org/drawingml/2006/table">
            <a:tbl>
              <a:tblPr/>
              <a:tblGrid>
                <a:gridCol w="1872208"/>
                <a:gridCol w="1656184"/>
                <a:gridCol w="1584176"/>
                <a:gridCol w="1512168"/>
              </a:tblGrid>
              <a:tr h="318106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RRD - kategorie erozní </a:t>
                      </a:r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ohroženosti, LPIS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18106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NEO</a:t>
                      </a:r>
                    </a:p>
                  </a:txBody>
                  <a:tcPr marL="7620" marR="7620" marT="7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MEO</a:t>
                      </a:r>
                    </a:p>
                  </a:txBody>
                  <a:tcPr marL="7620" marR="7620" marT="7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SEO</a:t>
                      </a:r>
                    </a:p>
                  </a:txBody>
                  <a:tcPr marL="7620" marR="7620" marT="7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31810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Výměra (ha)</a:t>
                      </a:r>
                    </a:p>
                  </a:txBody>
                  <a:tcPr marL="182892" marR="7620" marT="7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2 280</a:t>
                      </a:r>
                    </a:p>
                  </a:txBody>
                  <a:tcPr marL="7620" marR="7620" marT="7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543,38</a:t>
                      </a:r>
                    </a:p>
                  </a:txBody>
                  <a:tcPr marL="7620" marR="7620" marT="7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38,84</a:t>
                      </a:r>
                    </a:p>
                  </a:txBody>
                  <a:tcPr marL="7620" marR="7620" marT="7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31810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DPB</a:t>
                      </a:r>
                    </a:p>
                  </a:txBody>
                  <a:tcPr marL="182892" marR="7620" marT="7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1 403</a:t>
                      </a:r>
                    </a:p>
                  </a:txBody>
                  <a:tcPr marL="7620" marR="7620" marT="7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</a:t>
                      </a:r>
                    </a:p>
                  </a:txBody>
                  <a:tcPr marL="7620" marR="7620" marT="7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620" marR="7620" marT="7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0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uživatelů</a:t>
                      </a:r>
                    </a:p>
                  </a:txBody>
                  <a:tcPr marL="182892" marR="7620" marT="7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627</a:t>
                      </a:r>
                    </a:p>
                  </a:txBody>
                  <a:tcPr marL="7620" marR="7620" marT="7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7620" marR="7620" marT="7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620" marR="7620" marT="7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31810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Max. výměra DPB (ha)</a:t>
                      </a:r>
                    </a:p>
                  </a:txBody>
                  <a:tcPr marL="182892" marR="7620" marT="7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43,84</a:t>
                      </a:r>
                    </a:p>
                  </a:txBody>
                  <a:tcPr marL="7620" marR="7620" marT="7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54,89</a:t>
                      </a:r>
                    </a:p>
                  </a:txBody>
                  <a:tcPr marL="7620" marR="7620" marT="7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31,52</a:t>
                      </a:r>
                    </a:p>
                  </a:txBody>
                  <a:tcPr marL="7620" marR="7620" marT="76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239402"/>
              </p:ext>
            </p:extLst>
          </p:nvPr>
        </p:nvGraphicFramePr>
        <p:xfrm>
          <a:off x="1403648" y="3865678"/>
          <a:ext cx="6624736" cy="2226184"/>
        </p:xfrm>
        <a:graphic>
          <a:graphicData uri="http://schemas.openxmlformats.org/drawingml/2006/table">
            <a:tbl>
              <a:tblPr/>
              <a:tblGrid>
                <a:gridCol w="2251438"/>
                <a:gridCol w="1457766"/>
                <a:gridCol w="1457766"/>
                <a:gridCol w="1457766"/>
              </a:tblGrid>
              <a:tr h="27827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                  RRD </a:t>
                      </a:r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nadmořská výška, LPIS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7827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Nadmořská výška (</a:t>
                      </a:r>
                      <a:r>
                        <a:rPr lang="cs-CZ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m.n.m</a:t>
                      </a:r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.)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Výměra (ha)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DPB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uživatelů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7827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148,51 - 200</a:t>
                      </a:r>
                    </a:p>
                  </a:txBody>
                  <a:tcPr marL="18288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155,68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7827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200 - 300</a:t>
                      </a:r>
                    </a:p>
                  </a:txBody>
                  <a:tcPr marL="18288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573,69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341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185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27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300 - 400</a:t>
                      </a:r>
                    </a:p>
                  </a:txBody>
                  <a:tcPr marL="18288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526,37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159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7827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400 - 500</a:t>
                      </a:r>
                    </a:p>
                  </a:txBody>
                  <a:tcPr marL="18288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944,16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439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201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27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500 - 600</a:t>
                      </a:r>
                    </a:p>
                  </a:txBody>
                  <a:tcPr marL="18288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550,28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240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7827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600 - 699,14</a:t>
                      </a:r>
                    </a:p>
                  </a:txBody>
                  <a:tcPr marL="18288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112,04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7620" marR="7620" marT="762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977384" y="1346512"/>
            <a:ext cx="1049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Eroze</a:t>
            </a:r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970488" y="3501008"/>
            <a:ext cx="2341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Nadmořská výška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73684988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593620"/>
              </p:ext>
            </p:extLst>
          </p:nvPr>
        </p:nvGraphicFramePr>
        <p:xfrm>
          <a:off x="1331640" y="1595704"/>
          <a:ext cx="6591015" cy="4525956"/>
        </p:xfrm>
        <a:graphic>
          <a:graphicData uri="http://schemas.openxmlformats.org/drawingml/2006/table">
            <a:tbl>
              <a:tblPr/>
              <a:tblGrid>
                <a:gridCol w="1932444"/>
                <a:gridCol w="1552857"/>
                <a:gridCol w="1552857"/>
                <a:gridCol w="1552857"/>
              </a:tblGrid>
              <a:tr h="25144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          RRD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514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Střední svažitost (°)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Výměra (ha)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DPB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Počet uživatelů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0,26 - 1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362,80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1 - 2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558,12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297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129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2 - 3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729,40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262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151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3 - 4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514,66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211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4 - 5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260,04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148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5 - 6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224,93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140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6 - 7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120,53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7 - 8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35,36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8 - 9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20,97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9 - 10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13,55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10 - 11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10,08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11 - 12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2,86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12 - 13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5,76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13 - 14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2,51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14 - 15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16,71</a:t>
                      </a:r>
                    </a:p>
                  </a:txBody>
                  <a:tcPr marL="181451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7560" marR="7560" marT="75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0" marR="7560" marT="75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3408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LPIS</a:t>
            </a:r>
            <a:endParaRPr lang="cs-CZ" sz="3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899592" y="1377337"/>
            <a:ext cx="14710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B2BC00"/>
                </a:solidFill>
                <a:latin typeface="Calibri" panose="020F0502020204030204" pitchFamily="34" charset="0"/>
              </a:rPr>
              <a:t>Svažitost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6287450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ablona prezentace">
  <a:themeElements>
    <a:clrScheme name="Šablona prezenta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Šablona prezenta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Šablona prezenta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prezenta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prezenta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prezenta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prezenta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prezenta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Šablona prezentace</Template>
  <TotalTime>3944</TotalTime>
  <Words>998</Words>
  <Application>Microsoft Office PowerPoint</Application>
  <PresentationFormat>Předvádění na obrazovce (4:3)</PresentationFormat>
  <Paragraphs>271</Paragraphs>
  <Slides>29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0" baseType="lpstr">
      <vt:lpstr>Šablona prezentace</vt:lpstr>
      <vt:lpstr>Pěstování RRD na zemědělské půdě</vt:lpstr>
      <vt:lpstr>Obsah</vt:lpstr>
      <vt:lpstr>Legislativa</vt:lpstr>
      <vt:lpstr>Legislativa</vt:lpstr>
      <vt:lpstr>LPIS</vt:lpstr>
      <vt:lpstr>LPIS</vt:lpstr>
      <vt:lpstr>LPIS</vt:lpstr>
      <vt:lpstr>LPIS</vt:lpstr>
      <vt:lpstr>LPIS</vt:lpstr>
      <vt:lpstr>LPIS</vt:lpstr>
      <vt:lpstr>LPIS</vt:lpstr>
      <vt:lpstr>LPIS</vt:lpstr>
      <vt:lpstr>SAPS</vt:lpstr>
      <vt:lpstr>SAPS</vt:lpstr>
      <vt:lpstr>SAPS</vt:lpstr>
      <vt:lpstr>SAPS</vt:lpstr>
      <vt:lpstr>SAPS</vt:lpstr>
      <vt:lpstr>SAPS</vt:lpstr>
      <vt:lpstr>Greening</vt:lpstr>
      <vt:lpstr>EFA</vt:lpstr>
      <vt:lpstr>EFA</vt:lpstr>
      <vt:lpstr>EFA</vt:lpstr>
      <vt:lpstr>EFA </vt:lpstr>
      <vt:lpstr>LFA</vt:lpstr>
      <vt:lpstr>LFA</vt:lpstr>
      <vt:lpstr>Deklarace biomasy</vt:lpstr>
      <vt:lpstr>Program rozvoje venkova 2014-2020</vt:lpstr>
      <vt:lpstr>Závěr</vt:lpstr>
      <vt:lpstr> </vt:lpstr>
    </vt:vector>
  </TitlesOfParts>
  <Company>mze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Ukázka prezentace a pravidla její tvorby  v MS PowerPoint</dc:title>
  <dc:creator>mullerova</dc:creator>
  <cp:lastModifiedBy>Hudáček Jaroslav</cp:lastModifiedBy>
  <cp:revision>444</cp:revision>
  <cp:lastPrinted>2017-10-03T18:58:12Z</cp:lastPrinted>
  <dcterms:created xsi:type="dcterms:W3CDTF">2007-06-07T09:28:38Z</dcterms:created>
  <dcterms:modified xsi:type="dcterms:W3CDTF">2017-10-11T11:31:25Z</dcterms:modified>
</cp:coreProperties>
</file>