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 id="2147483672" r:id="rId3"/>
    <p:sldMasterId id="2147483660" r:id="rId4"/>
  </p:sldMasterIdLst>
  <p:notesMasterIdLst>
    <p:notesMasterId r:id="rId26"/>
  </p:notesMasterIdLst>
  <p:handoutMasterIdLst>
    <p:handoutMasterId r:id="rId27"/>
  </p:handoutMasterIdLst>
  <p:sldIdLst>
    <p:sldId id="256" r:id="rId5"/>
    <p:sldId id="257" r:id="rId6"/>
    <p:sldId id="283" r:id="rId7"/>
    <p:sldId id="258" r:id="rId8"/>
    <p:sldId id="259" r:id="rId9"/>
    <p:sldId id="277" r:id="rId10"/>
    <p:sldId id="261" r:id="rId11"/>
    <p:sldId id="271" r:id="rId12"/>
    <p:sldId id="262" r:id="rId13"/>
    <p:sldId id="278" r:id="rId14"/>
    <p:sldId id="279" r:id="rId15"/>
    <p:sldId id="281" r:id="rId16"/>
    <p:sldId id="282" r:id="rId17"/>
    <p:sldId id="275" r:id="rId18"/>
    <p:sldId id="280" r:id="rId19"/>
    <p:sldId id="265" r:id="rId20"/>
    <p:sldId id="276" r:id="rId21"/>
    <p:sldId id="266" r:id="rId22"/>
    <p:sldId id="267" r:id="rId23"/>
    <p:sldId id="270" r:id="rId24"/>
    <p:sldId id="284" r:id="rId25"/>
  </p:sldIdLst>
  <p:sldSz cx="9144000" cy="6858000" type="screen4x3"/>
  <p:notesSz cx="6808788" cy="9940925"/>
  <p:defaultTextStyle>
    <a:defPPr>
      <a:defRPr lang="cs-CZ"/>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stylu, bez mří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8" autoAdjust="0"/>
    <p:restoredTop sz="83394" autoAdjust="0"/>
  </p:normalViewPr>
  <p:slideViewPr>
    <p:cSldViewPr>
      <p:cViewPr varScale="1">
        <p:scale>
          <a:sx n="97" d="100"/>
          <a:sy n="97" d="100"/>
        </p:scale>
        <p:origin x="-20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51163"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6038" y="0"/>
            <a:ext cx="2951162" cy="496888"/>
          </a:xfrm>
          <a:prstGeom prst="rect">
            <a:avLst/>
          </a:prstGeom>
        </p:spPr>
        <p:txBody>
          <a:bodyPr vert="horz" lIns="91440" tIns="45720" rIns="91440" bIns="45720" rtlCol="0"/>
          <a:lstStyle>
            <a:lvl1pPr algn="r">
              <a:defRPr sz="1200"/>
            </a:lvl1pPr>
          </a:lstStyle>
          <a:p>
            <a:fld id="{F418DAB2-07BD-45DF-B219-F2B8DE55157A}" type="datetimeFigureOut">
              <a:rPr lang="cs-CZ" smtClean="0"/>
              <a:t>23.8.2016</a:t>
            </a:fld>
            <a:endParaRPr lang="cs-CZ"/>
          </a:p>
        </p:txBody>
      </p:sp>
      <p:sp>
        <p:nvSpPr>
          <p:cNvPr id="4" name="Zástupný symbol pro zápatí 3"/>
          <p:cNvSpPr>
            <a:spLocks noGrp="1"/>
          </p:cNvSpPr>
          <p:nvPr>
            <p:ph type="ftr" sz="quarter" idx="2"/>
          </p:nvPr>
        </p:nvSpPr>
        <p:spPr>
          <a:xfrm>
            <a:off x="0" y="9442450"/>
            <a:ext cx="2951163"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6038" y="9442450"/>
            <a:ext cx="2951162" cy="496888"/>
          </a:xfrm>
          <a:prstGeom prst="rect">
            <a:avLst/>
          </a:prstGeom>
        </p:spPr>
        <p:txBody>
          <a:bodyPr vert="horz" lIns="91440" tIns="45720" rIns="91440" bIns="45720" rtlCol="0" anchor="b"/>
          <a:lstStyle>
            <a:lvl1pPr algn="r">
              <a:defRPr sz="1200"/>
            </a:lvl1pPr>
          </a:lstStyle>
          <a:p>
            <a:fld id="{0AC31F6B-EFBC-4F5C-9ACD-9B6B97A4B5F2}" type="slidenum">
              <a:rPr lang="cs-CZ" smtClean="0"/>
              <a:t>‹#›</a:t>
            </a:fld>
            <a:endParaRPr lang="cs-CZ"/>
          </a:p>
        </p:txBody>
      </p:sp>
    </p:spTree>
    <p:extLst>
      <p:ext uri="{BB962C8B-B14F-4D97-AF65-F5344CB8AC3E}">
        <p14:creationId xmlns:p14="http://schemas.microsoft.com/office/powerpoint/2010/main" val="1869795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6737" y="0"/>
            <a:ext cx="2950475" cy="497046"/>
          </a:xfrm>
          <a:prstGeom prst="rect">
            <a:avLst/>
          </a:prstGeom>
        </p:spPr>
        <p:txBody>
          <a:bodyPr vert="horz" lIns="91440" tIns="45720" rIns="91440" bIns="45720" rtlCol="0"/>
          <a:lstStyle>
            <a:lvl1pPr algn="r">
              <a:defRPr sz="1200"/>
            </a:lvl1pPr>
          </a:lstStyle>
          <a:p>
            <a:fld id="{AAD8EB84-5668-43E5-B7F8-5D706100DA05}" type="datetimeFigureOut">
              <a:rPr lang="cs-CZ" smtClean="0"/>
              <a:t>23.8.2016</a:t>
            </a:fld>
            <a:endParaRPr lang="cs-CZ"/>
          </a:p>
        </p:txBody>
      </p:sp>
      <p:sp>
        <p:nvSpPr>
          <p:cNvPr id="4" name="Zástupný symbol pro obrázek snímku 3"/>
          <p:cNvSpPr>
            <a:spLocks noGrp="1" noRot="1" noChangeAspect="1"/>
          </p:cNvSpPr>
          <p:nvPr>
            <p:ph type="sldImg" idx="2"/>
          </p:nvPr>
        </p:nvSpPr>
        <p:spPr>
          <a:xfrm>
            <a:off x="920750" y="746125"/>
            <a:ext cx="4967288" cy="372745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0879" y="4721940"/>
            <a:ext cx="5447030" cy="4473416"/>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42154"/>
            <a:ext cx="2950475" cy="497046"/>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6737" y="9442154"/>
            <a:ext cx="2950475" cy="497046"/>
          </a:xfrm>
          <a:prstGeom prst="rect">
            <a:avLst/>
          </a:prstGeom>
        </p:spPr>
        <p:txBody>
          <a:bodyPr vert="horz" lIns="91440" tIns="45720" rIns="91440" bIns="45720" rtlCol="0" anchor="b"/>
          <a:lstStyle>
            <a:lvl1pPr algn="r">
              <a:defRPr sz="1200"/>
            </a:lvl1pPr>
          </a:lstStyle>
          <a:p>
            <a:fld id="{5D3CFE35-3D9F-44CE-8D62-6B6020B891BA}" type="slidenum">
              <a:rPr lang="cs-CZ" smtClean="0"/>
              <a:t>‹#›</a:t>
            </a:fld>
            <a:endParaRPr lang="cs-CZ"/>
          </a:p>
        </p:txBody>
      </p:sp>
    </p:spTree>
    <p:extLst>
      <p:ext uri="{BB962C8B-B14F-4D97-AF65-F5344CB8AC3E}">
        <p14:creationId xmlns:p14="http://schemas.microsoft.com/office/powerpoint/2010/main" val="2639083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marR="0" lvl="1" indent="-171450" algn="l" defTabSz="914400" rtl="0" eaLnBrk="1" fontAlgn="auto" latinLnBrk="0" hangingPunct="1">
              <a:lnSpc>
                <a:spcPct val="100000"/>
              </a:lnSpc>
              <a:spcBef>
                <a:spcPts val="0"/>
              </a:spcBef>
              <a:spcAft>
                <a:spcPts val="0"/>
              </a:spcAft>
              <a:buClrTx/>
              <a:buSzTx/>
              <a:buFontTx/>
              <a:buChar char="-"/>
              <a:tabLst/>
              <a:defRPr/>
            </a:pPr>
            <a:r>
              <a:rPr lang="cs-CZ" dirty="0" smtClean="0"/>
              <a:t>Dvě třetiny dodavatelů přes tento trh realizují více než 30 % své produkce, dvě pětiny do řetězců dodávají dokonce více než polovinu své produkce.</a:t>
            </a:r>
          </a:p>
          <a:p>
            <a:pPr marL="171450" marR="0" lvl="1" indent="-171450" algn="l" defTabSz="914400" rtl="0" eaLnBrk="1" fontAlgn="auto" latinLnBrk="0" hangingPunct="1">
              <a:lnSpc>
                <a:spcPct val="100000"/>
              </a:lnSpc>
              <a:spcBef>
                <a:spcPts val="0"/>
              </a:spcBef>
              <a:spcAft>
                <a:spcPts val="0"/>
              </a:spcAft>
              <a:buClrTx/>
              <a:buSzTx/>
              <a:buFontTx/>
              <a:buChar char="-"/>
              <a:tabLst/>
              <a:defRPr/>
            </a:pPr>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5D3CFE35-3D9F-44CE-8D62-6B6020B891BA}" type="slidenum">
              <a:rPr lang="cs-CZ" smtClean="0"/>
              <a:t>2</a:t>
            </a:fld>
            <a:endParaRPr lang="cs-CZ"/>
          </a:p>
        </p:txBody>
      </p:sp>
    </p:spTree>
    <p:extLst>
      <p:ext uri="{BB962C8B-B14F-4D97-AF65-F5344CB8AC3E}">
        <p14:creationId xmlns:p14="http://schemas.microsoft.com/office/powerpoint/2010/main" val="15642365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cs-CZ" sz="1200" kern="1200" dirty="0" smtClean="0">
                <a:solidFill>
                  <a:schemeClr val="tx1"/>
                </a:solidFill>
                <a:effectLst/>
                <a:latin typeface="+mn-lt"/>
                <a:ea typeface="+mn-ea"/>
                <a:cs typeface="+mn-cs"/>
              </a:rPr>
              <a:t>Vratky neprodaného zboží dnes již nejsou běžnou praktikou. Ve  většině obchodních případů se převzaté zboží již nevrací.</a:t>
            </a:r>
            <a:r>
              <a:rPr lang="cs-CZ" sz="1200" kern="1200" baseline="0" dirty="0" smtClean="0">
                <a:solidFill>
                  <a:schemeClr val="tx1"/>
                </a:solidFill>
                <a:effectLst/>
                <a:latin typeface="+mn-lt"/>
                <a:ea typeface="+mn-ea"/>
                <a:cs typeface="+mn-cs"/>
              </a:rPr>
              <a:t> </a:t>
            </a:r>
            <a:r>
              <a:rPr lang="cs-CZ" sz="1200" kern="1200" dirty="0" smtClean="0">
                <a:solidFill>
                  <a:schemeClr val="tx1"/>
                </a:solidFill>
                <a:effectLst/>
                <a:latin typeface="+mn-lt"/>
                <a:ea typeface="+mn-ea"/>
                <a:cs typeface="+mn-cs"/>
              </a:rPr>
              <a:t>Praxe s vratkami se objevila pouze v pekařině a u výrobce cukru.</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cs-CZ" sz="1200" kern="120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cs-CZ" sz="1200" kern="1200" dirty="0" smtClean="0">
                <a:solidFill>
                  <a:schemeClr val="tx1"/>
                </a:solidFill>
                <a:effectLst/>
                <a:latin typeface="+mn-lt"/>
                <a:ea typeface="+mn-ea"/>
                <a:cs typeface="+mn-cs"/>
              </a:rPr>
              <a:t>Vývoj privátních značek je, dle dotázaných, v plné kompetenci řetězců. Ty obvykle zájemcům o zakázku zadají parametry produktu a dodají grafiku obalu. Výběr dodavatele je vždy soutěžen buď formou aukce, či jiného typu výběrového řízení, kde je hlavním výběrovým kritériem cena. </a:t>
            </a:r>
          </a:p>
          <a:p>
            <a:pPr marL="0" marR="0" lvl="0" indent="0" algn="l" defTabSz="914400" rtl="0" eaLnBrk="1" fontAlgn="auto" latinLnBrk="0" hangingPunct="1">
              <a:lnSpc>
                <a:spcPct val="100000"/>
              </a:lnSpc>
              <a:spcBef>
                <a:spcPts val="0"/>
              </a:spcBef>
              <a:spcAft>
                <a:spcPts val="0"/>
              </a:spcAft>
              <a:buClrTx/>
              <a:buSzTx/>
              <a:buFontTx/>
              <a:buNone/>
              <a:tabLst/>
              <a:defRPr/>
            </a:pPr>
            <a:endParaRPr lang="cs-CZ" sz="1200" kern="120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cs-CZ" sz="1200" kern="1200" dirty="0" smtClean="0">
                <a:solidFill>
                  <a:schemeClr val="tx1"/>
                </a:solidFill>
                <a:effectLst/>
                <a:latin typeface="+mn-lt"/>
                <a:ea typeface="+mn-ea"/>
                <a:cs typeface="+mn-cs"/>
              </a:rPr>
              <a:t>Obchodníci mají jen sankci za pozdní úhradu faktur, která se neuplatňuje, protože většina dnes platí víceméně včas, tj. do 30 kalendářních dní. </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cs-CZ" sz="1200" kern="1200" dirty="0" smtClean="0">
              <a:solidFill>
                <a:schemeClr val="tx1"/>
              </a:solidFill>
              <a:effectLst/>
              <a:latin typeface="+mn-lt"/>
              <a:ea typeface="+mn-ea"/>
              <a:cs typeface="+mn-cs"/>
            </a:endParaRPr>
          </a:p>
          <a:p>
            <a:pPr marL="171450" lvl="0" indent="-171450">
              <a:buFontTx/>
              <a:buChar char="-"/>
            </a:pPr>
            <a:r>
              <a:rPr lang="cs-CZ" sz="1200" kern="1200" dirty="0" smtClean="0">
                <a:solidFill>
                  <a:schemeClr val="tx1"/>
                </a:solidFill>
                <a:effectLst/>
                <a:latin typeface="+mn-lt"/>
                <a:ea typeface="+mn-ea"/>
                <a:cs typeface="+mn-cs"/>
              </a:rPr>
              <a:t>S vylistováním svého zboží se setkala většina dotázaných. Důvodem nejčastěji bylo, že se dané výrobky delší dobu špatně prodávaly, řetězec se s dodavatelem nedohodl na nových obchodních podmínkách či na nové produkty nasadil příliš vysoké marže. S výhrůžkou vylistování se setkala asi třetina dotázaných. Důvodem výhrůžek většinou byla většinou snaha donutit dodavatele souhlasit se z jeho pohledu nevýhodnými podmínkami či nabídkami.</a:t>
            </a:r>
          </a:p>
          <a:p>
            <a:pPr marL="171450" lvl="0" indent="-171450">
              <a:buFontTx/>
              <a:buChar char="-"/>
            </a:pPr>
            <a:endParaRPr lang="cs-CZ" sz="1200" kern="120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cs-CZ"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5D3CFE35-3D9F-44CE-8D62-6B6020B891BA}" type="slidenum">
              <a:rPr lang="cs-CZ" smtClean="0"/>
              <a:t>14</a:t>
            </a:fld>
            <a:endParaRPr lang="cs-CZ"/>
          </a:p>
        </p:txBody>
      </p:sp>
    </p:spTree>
    <p:extLst>
      <p:ext uri="{BB962C8B-B14F-4D97-AF65-F5344CB8AC3E}">
        <p14:creationId xmlns:p14="http://schemas.microsoft.com/office/powerpoint/2010/main" val="3461822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D3CFE35-3D9F-44CE-8D62-6B6020B891BA}" type="slidenum">
              <a:rPr lang="cs-CZ" smtClean="0"/>
              <a:t>15</a:t>
            </a:fld>
            <a:endParaRPr lang="cs-CZ"/>
          </a:p>
        </p:txBody>
      </p:sp>
    </p:spTree>
    <p:extLst>
      <p:ext uri="{BB962C8B-B14F-4D97-AF65-F5344CB8AC3E}">
        <p14:creationId xmlns:p14="http://schemas.microsoft.com/office/powerpoint/2010/main" val="25265508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D3CFE35-3D9F-44CE-8D62-6B6020B891BA}" type="slidenum">
              <a:rPr lang="cs-CZ" smtClean="0"/>
              <a:t>16</a:t>
            </a:fld>
            <a:endParaRPr lang="cs-CZ"/>
          </a:p>
        </p:txBody>
      </p:sp>
    </p:spTree>
    <p:extLst>
      <p:ext uri="{BB962C8B-B14F-4D97-AF65-F5344CB8AC3E}">
        <p14:creationId xmlns:p14="http://schemas.microsoft.com/office/powerpoint/2010/main" val="9205114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cs-CZ" sz="1200" b="0" kern="1200" dirty="0" smtClean="0">
                <a:solidFill>
                  <a:schemeClr val="tx1"/>
                </a:solidFill>
                <a:effectLst/>
                <a:latin typeface="+mn-lt"/>
                <a:ea typeface="+mn-ea"/>
                <a:cs typeface="+mn-cs"/>
              </a:rPr>
              <a:t>Nová zákonná úprava zlepšila vyjednávací pozici pouze u desetiny dodavatelů (11 %), čtyři pětiny (82 %) nezaregistrovaly změnu k lepšímu či horšímu, pro necelou desetinu (8 %) se vlivem novely zákona o významné tržní síle jejich vyjednávací postavení vůči řetězcům dokonce zhoršilo.</a:t>
            </a:r>
          </a:p>
          <a:p>
            <a:pPr marL="0" marR="0" lvl="0" indent="0" algn="l" defTabSz="914400" rtl="0" eaLnBrk="1" fontAlgn="auto" latinLnBrk="0" hangingPunct="1">
              <a:lnSpc>
                <a:spcPct val="100000"/>
              </a:lnSpc>
              <a:spcBef>
                <a:spcPts val="0"/>
              </a:spcBef>
              <a:spcAft>
                <a:spcPts val="0"/>
              </a:spcAft>
              <a:buClrTx/>
              <a:buSzTx/>
              <a:buFontTx/>
              <a:buNone/>
              <a:tabLst/>
              <a:defRPr/>
            </a:pPr>
            <a:endParaRPr lang="cs-CZ" sz="1200" b="1" kern="120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cs-CZ" dirty="0" smtClean="0"/>
              <a:t>Plné vyhodnocení dopadů novely o významné tržní síle budou dodavatelé schopni vyhodnotit až poté, co proběhnou roční vyjednávaní obchodních podmínek</a:t>
            </a:r>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smtClean="0"/>
              <a:t> </a:t>
            </a:r>
            <a:endParaRPr lang="cs-CZ" b="1"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cs-CZ" sz="1200" b="1"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5D3CFE35-3D9F-44CE-8D62-6B6020B891BA}" type="slidenum">
              <a:rPr lang="cs-CZ" smtClean="0"/>
              <a:t>18</a:t>
            </a:fld>
            <a:endParaRPr lang="cs-CZ"/>
          </a:p>
        </p:txBody>
      </p:sp>
    </p:spTree>
    <p:extLst>
      <p:ext uri="{BB962C8B-B14F-4D97-AF65-F5344CB8AC3E}">
        <p14:creationId xmlns:p14="http://schemas.microsoft.com/office/powerpoint/2010/main" val="32803918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lvl="0" indent="-171450">
              <a:buFontTx/>
              <a:buChar char="-"/>
            </a:pPr>
            <a:r>
              <a:rPr lang="cs-CZ" sz="1200" b="0" kern="1200" dirty="0" smtClean="0">
                <a:solidFill>
                  <a:schemeClr val="tx1"/>
                </a:solidFill>
                <a:effectLst/>
                <a:latin typeface="+mn-lt"/>
                <a:ea typeface="+mn-ea"/>
                <a:cs typeface="+mn-cs"/>
              </a:rPr>
              <a:t>Systém dvou marží byl sice novelou zákona o významné tržní síle do značné míry eliminován, data však ukazují, že řetězce si kompenzují výpadek příjmů ze zadní marže jinými způsoby, zejména snížením netto cen dodavatelů o objem prostředků ze zadní marže (uvádí 51 % dodavatelů).</a:t>
            </a:r>
          </a:p>
          <a:p>
            <a:pPr marL="171450" lvl="0" indent="-171450">
              <a:buFontTx/>
              <a:buChar char="-"/>
            </a:pPr>
            <a:r>
              <a:rPr lang="cs-CZ" sz="1200" b="0" kern="1200" dirty="0" smtClean="0">
                <a:solidFill>
                  <a:schemeClr val="tx1"/>
                </a:solidFill>
                <a:effectLst/>
                <a:latin typeface="+mn-lt"/>
                <a:ea typeface="+mn-ea"/>
                <a:cs typeface="+mn-cs"/>
              </a:rPr>
              <a:t>Necelá pětina (17 %) dodavatelů uvádí, že řetězce poplatky zachovaly, případně je jen přejmenovaly, podle dalších 7 % stávající bonusy a poplatky fakturuje jiná společnost. Podle 16 dodavatelů se s novou právní úpravou řetězce vypořádaly jinak.</a:t>
            </a:r>
            <a:r>
              <a:rPr lang="cs-CZ" sz="1200" b="1" kern="1200" baseline="0" dirty="0" smtClean="0">
                <a:solidFill>
                  <a:schemeClr val="tx1"/>
                </a:solidFill>
                <a:effectLst/>
                <a:latin typeface="+mn-lt"/>
                <a:ea typeface="+mn-ea"/>
                <a:cs typeface="+mn-cs"/>
              </a:rPr>
              <a:t> </a:t>
            </a:r>
            <a:r>
              <a:rPr lang="cs-CZ" sz="1200" b="0" kern="1200" dirty="0" smtClean="0">
                <a:solidFill>
                  <a:schemeClr val="tx1"/>
                </a:solidFill>
                <a:effectLst/>
                <a:latin typeface="+mn-lt"/>
                <a:ea typeface="+mn-ea"/>
                <a:cs typeface="+mn-cs"/>
              </a:rPr>
              <a:t>Pouze podle necelé desetiny dotázaných řetězce bonusy a poplatky zrušily bez náhrady. </a:t>
            </a:r>
            <a:endParaRPr lang="cs-CZ" sz="1200" b="1"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5D3CFE35-3D9F-44CE-8D62-6B6020B891BA}" type="slidenum">
              <a:rPr lang="cs-CZ" smtClean="0"/>
              <a:t>19</a:t>
            </a:fld>
            <a:endParaRPr lang="cs-CZ"/>
          </a:p>
        </p:txBody>
      </p:sp>
    </p:spTree>
    <p:extLst>
      <p:ext uri="{BB962C8B-B14F-4D97-AF65-F5344CB8AC3E}">
        <p14:creationId xmlns:p14="http://schemas.microsoft.com/office/powerpoint/2010/main" val="13006067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200" dirty="0" smtClean="0"/>
              <a:t>Druhá skupina řetězců se pohybuje kolem průměrného hodnocení celku odpovídající známce 2- na školní stupnici (2,6), tvoří ji </a:t>
            </a:r>
            <a:r>
              <a:rPr lang="cs-CZ" sz="1200" b="1" dirty="0" smtClean="0"/>
              <a:t>Tesco, Hruška, Ahold, Makro a Penny</a:t>
            </a:r>
            <a:r>
              <a:rPr lang="cs-CZ" sz="1200" dirty="0" smtClean="0"/>
              <a:t>. </a:t>
            </a:r>
            <a:endParaRPr lang="cs-CZ" sz="1200" b="1" dirty="0" smtClean="0"/>
          </a:p>
          <a:p>
            <a:endParaRPr lang="cs-CZ" dirty="0"/>
          </a:p>
        </p:txBody>
      </p:sp>
      <p:sp>
        <p:nvSpPr>
          <p:cNvPr id="4" name="Zástupný symbol pro číslo snímku 3"/>
          <p:cNvSpPr>
            <a:spLocks noGrp="1"/>
          </p:cNvSpPr>
          <p:nvPr>
            <p:ph type="sldNum" sz="quarter" idx="10"/>
          </p:nvPr>
        </p:nvSpPr>
        <p:spPr/>
        <p:txBody>
          <a:bodyPr/>
          <a:lstStyle/>
          <a:p>
            <a:fld id="{5D3CFE35-3D9F-44CE-8D62-6B6020B891BA}" type="slidenum">
              <a:rPr lang="cs-CZ" smtClean="0"/>
              <a:t>20</a:t>
            </a:fld>
            <a:endParaRPr lang="cs-CZ"/>
          </a:p>
        </p:txBody>
      </p:sp>
    </p:spTree>
    <p:extLst>
      <p:ext uri="{BB962C8B-B14F-4D97-AF65-F5344CB8AC3E}">
        <p14:creationId xmlns:p14="http://schemas.microsoft.com/office/powerpoint/2010/main" val="363347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indent="-171450">
              <a:buFontTx/>
              <a:buChar char="-"/>
            </a:pPr>
            <a:r>
              <a:rPr lang="cs-CZ" sz="1200" kern="1200" dirty="0" smtClean="0">
                <a:solidFill>
                  <a:schemeClr val="tx1"/>
                </a:solidFill>
                <a:effectLst/>
                <a:latin typeface="+mn-lt"/>
                <a:ea typeface="+mn-ea"/>
                <a:cs typeface="+mn-cs"/>
              </a:rPr>
              <a:t>Tento názor výrazně převládá ve všech skupinách dodavatelů.</a:t>
            </a:r>
          </a:p>
          <a:p>
            <a:pPr marL="0" indent="0">
              <a:buFontTx/>
              <a:buNone/>
            </a:pPr>
            <a:endParaRPr lang="cs-CZ" dirty="0"/>
          </a:p>
        </p:txBody>
      </p:sp>
      <p:sp>
        <p:nvSpPr>
          <p:cNvPr id="4" name="Zástupný symbol pro číslo snímku 3"/>
          <p:cNvSpPr>
            <a:spLocks noGrp="1"/>
          </p:cNvSpPr>
          <p:nvPr>
            <p:ph type="sldNum" sz="quarter" idx="10"/>
          </p:nvPr>
        </p:nvSpPr>
        <p:spPr/>
        <p:txBody>
          <a:bodyPr/>
          <a:lstStyle/>
          <a:p>
            <a:fld id="{5D3CFE35-3D9F-44CE-8D62-6B6020B891BA}" type="slidenum">
              <a:rPr lang="cs-CZ" smtClean="0"/>
              <a:t>4</a:t>
            </a:fld>
            <a:endParaRPr lang="cs-CZ"/>
          </a:p>
        </p:txBody>
      </p:sp>
    </p:spTree>
    <p:extLst>
      <p:ext uri="{BB962C8B-B14F-4D97-AF65-F5344CB8AC3E}">
        <p14:creationId xmlns:p14="http://schemas.microsoft.com/office/powerpoint/2010/main" val="445199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lvl="0" indent="-171450">
              <a:buFontTx/>
              <a:buChar char="-"/>
            </a:pPr>
            <a:r>
              <a:rPr lang="cs-CZ" sz="1200" kern="1200" dirty="0" smtClean="0">
                <a:solidFill>
                  <a:schemeClr val="tx1"/>
                </a:solidFill>
                <a:effectLst/>
                <a:latin typeface="+mn-lt"/>
                <a:ea typeface="+mn-ea"/>
                <a:cs typeface="+mn-cs"/>
              </a:rPr>
              <a:t>Jen méně než polovina dodavatelů se při jednáních s řetězci považuje za rovnocenné partnery. Ve většině případů nejsou dodavatelé při vyjednávání v pozici rovnocenných partnerů, protože mají jen omezený vliv na změny obchodních podmínek navržených řetězci.</a:t>
            </a:r>
          </a:p>
          <a:p>
            <a:pPr marL="171450" lvl="0" indent="-171450">
              <a:buFontTx/>
              <a:buChar char="-"/>
            </a:pPr>
            <a:r>
              <a:rPr lang="cs-CZ" sz="1200" kern="1200" dirty="0" smtClean="0">
                <a:solidFill>
                  <a:schemeClr val="tx1"/>
                </a:solidFill>
                <a:effectLst/>
                <a:latin typeface="+mn-lt"/>
                <a:ea typeface="+mn-ea"/>
                <a:cs typeface="+mn-cs"/>
              </a:rPr>
              <a:t>Rámcové smlouvy s řetězci má uzavřeno 69 % dodavatelů na 1 rok, 26 % dodavatelů na více let a 5 % dodavatelů na méně než jeden rok.</a:t>
            </a:r>
          </a:p>
          <a:p>
            <a:pPr marL="171450" lvl="0" indent="-171450">
              <a:buFontTx/>
              <a:buChar char="-"/>
            </a:pPr>
            <a:r>
              <a:rPr lang="cs-CZ" sz="1200" kern="1200" dirty="0" smtClean="0">
                <a:solidFill>
                  <a:schemeClr val="tx1"/>
                </a:solidFill>
                <a:effectLst/>
                <a:latin typeface="+mn-lt"/>
                <a:ea typeface="+mn-ea"/>
                <a:cs typeface="+mn-cs"/>
              </a:rPr>
              <a:t>Za férové a vyvážené považuje většinu svých rámcových smluv s maloobchodními řetězci polovina dodavatelů, polovina však většinu svých rámcových smluv za férové a vyvážené nepovažuje.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cs-CZ" sz="1200" dirty="0" smtClean="0"/>
              <a:t>Mezi nejtvrdší vyjednavače patří řetězce Kaufland a </a:t>
            </a:r>
            <a:r>
              <a:rPr lang="cs-CZ" sz="1200" dirty="0" err="1" smtClean="0"/>
              <a:t>Lidl</a:t>
            </a:r>
            <a:r>
              <a:rPr lang="cs-CZ" sz="1200" dirty="0" smtClean="0"/>
              <a:t>.</a:t>
            </a:r>
          </a:p>
          <a:p>
            <a:pPr marL="0" lvl="0" indent="0">
              <a:buFontTx/>
              <a:buNone/>
            </a:pPr>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5D3CFE35-3D9F-44CE-8D62-6B6020B891BA}" type="slidenum">
              <a:rPr lang="cs-CZ" smtClean="0"/>
              <a:t>5</a:t>
            </a:fld>
            <a:endParaRPr lang="cs-CZ"/>
          </a:p>
        </p:txBody>
      </p:sp>
    </p:spTree>
    <p:extLst>
      <p:ext uri="{BB962C8B-B14F-4D97-AF65-F5344CB8AC3E}">
        <p14:creationId xmlns:p14="http://schemas.microsoft.com/office/powerpoint/2010/main" val="1821915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cs-CZ" sz="1200" kern="1200" dirty="0" smtClean="0">
                <a:solidFill>
                  <a:schemeClr val="tx1"/>
                </a:solidFill>
                <a:effectLst/>
                <a:latin typeface="+mn-lt"/>
                <a:ea typeface="+mn-ea"/>
                <a:cs typeface="+mn-cs"/>
              </a:rPr>
              <a:t>V rámci hloubkových rozhovorů respondenti uváděli telefonáty či faxy v pátek odpoledne (na konci pracovní doby), ve večerních hodinách či ve dnech pracovního volna, které požadovaly okamžité přistoupení na navrhované podmínky s tím, že pokud se tak nestane, dojde k vylistování atp. Jiní dodavatelé uváděli, že se s daným chováním také čas od času setkali, ale považují ho za osobní problém konkrétních nákupčích nikoli za systémový přístup jednotlivých řetězců k dodavatelům.</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cs-CZ" sz="1200" dirty="0" smtClean="0"/>
              <a:t>Nejčastěji s tímto jednáním dodavatelé setkali u řetězců Kaufland a </a:t>
            </a:r>
            <a:r>
              <a:rPr lang="cs-CZ" sz="1200" dirty="0" err="1" smtClean="0"/>
              <a:t>Lidl</a:t>
            </a:r>
            <a:r>
              <a:rPr lang="cs-CZ" sz="1200" dirty="0" smtClean="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5D3CFE35-3D9F-44CE-8D62-6B6020B891BA}" type="slidenum">
              <a:rPr lang="cs-CZ" smtClean="0"/>
              <a:t>6</a:t>
            </a:fld>
            <a:endParaRPr lang="cs-CZ"/>
          </a:p>
        </p:txBody>
      </p:sp>
    </p:spTree>
    <p:extLst>
      <p:ext uri="{BB962C8B-B14F-4D97-AF65-F5344CB8AC3E}">
        <p14:creationId xmlns:p14="http://schemas.microsoft.com/office/powerpoint/2010/main" val="15871992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cs-CZ" sz="1200" kern="1200" dirty="0" smtClean="0">
                <a:solidFill>
                  <a:schemeClr val="tx1"/>
                </a:solidFill>
                <a:effectLst/>
                <a:latin typeface="+mn-lt"/>
                <a:ea typeface="+mn-ea"/>
                <a:cs typeface="+mn-cs"/>
              </a:rPr>
              <a:t>15 % dodavatelů pak bylo v posledních 2 letech v situaci, kdy jim řetězec odmítl poslat rámcovou smlouvu předem k nahlédnutí, a s jejím obsahem se tedy seznámili až při jejím podpisu v řetězci.</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5D3CFE35-3D9F-44CE-8D62-6B6020B891BA}" type="slidenum">
              <a:rPr lang="cs-CZ" smtClean="0"/>
              <a:t>7</a:t>
            </a:fld>
            <a:endParaRPr lang="cs-CZ"/>
          </a:p>
        </p:txBody>
      </p:sp>
    </p:spTree>
    <p:extLst>
      <p:ext uri="{BB962C8B-B14F-4D97-AF65-F5344CB8AC3E}">
        <p14:creationId xmlns:p14="http://schemas.microsoft.com/office/powerpoint/2010/main" val="2737331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D3CFE35-3D9F-44CE-8D62-6B6020B891BA}" type="slidenum">
              <a:rPr lang="cs-CZ" smtClean="0"/>
              <a:t>8</a:t>
            </a:fld>
            <a:endParaRPr lang="cs-CZ"/>
          </a:p>
        </p:txBody>
      </p:sp>
    </p:spTree>
    <p:extLst>
      <p:ext uri="{BB962C8B-B14F-4D97-AF65-F5344CB8AC3E}">
        <p14:creationId xmlns:p14="http://schemas.microsoft.com/office/powerpoint/2010/main" val="18992024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lvl="0" indent="-171450">
              <a:buFontTx/>
              <a:buChar char="-"/>
            </a:pPr>
            <a:r>
              <a:rPr lang="cs-CZ" sz="1200" kern="1200" dirty="0" smtClean="0">
                <a:solidFill>
                  <a:schemeClr val="tx1"/>
                </a:solidFill>
                <a:effectLst/>
                <a:latin typeface="+mn-lt"/>
                <a:ea typeface="+mn-ea"/>
                <a:cs typeface="+mn-cs"/>
              </a:rPr>
              <a:t>Tři čtvrtiny dodavatelů (73 %) v žádném či většině svých dodavatelských vztahů s řetězci nemají garance ročního objemu odebraného množství.</a:t>
            </a:r>
            <a:r>
              <a:rPr lang="cs-CZ" sz="1200" kern="1200" baseline="0" dirty="0" smtClean="0">
                <a:solidFill>
                  <a:schemeClr val="tx1"/>
                </a:solidFill>
                <a:effectLst/>
                <a:latin typeface="+mn-lt"/>
                <a:ea typeface="+mn-ea"/>
                <a:cs typeface="+mn-cs"/>
              </a:rPr>
              <a:t> </a:t>
            </a:r>
          </a:p>
          <a:p>
            <a:pPr marL="171450" lvl="0" indent="-171450">
              <a:buFontTx/>
              <a:buChar char="-"/>
            </a:pPr>
            <a:r>
              <a:rPr lang="cs-CZ" sz="1200" kern="1200" dirty="0" smtClean="0">
                <a:solidFill>
                  <a:schemeClr val="tx1"/>
                </a:solidFill>
                <a:effectLst/>
                <a:latin typeface="+mn-lt"/>
                <a:ea typeface="+mn-ea"/>
                <a:cs typeface="+mn-cs"/>
              </a:rPr>
              <a:t>Téměř polovině (48 %) firem, které mají garanci ročního odběru množství zboží, se alespoň občas stává, že řetězce toto ujednání o odebraném množství poruší a odeberou ročně menší, než dohodnuté množství zboží (11 % často, 37 % občas).</a:t>
            </a:r>
          </a:p>
          <a:p>
            <a:pPr marL="171450" lvl="0" indent="-171450">
              <a:buFontTx/>
              <a:buChar char="-"/>
            </a:pPr>
            <a:r>
              <a:rPr lang="cs-CZ" sz="1200" kern="1200" dirty="0" smtClean="0">
                <a:solidFill>
                  <a:schemeClr val="tx1"/>
                </a:solidFill>
                <a:effectLst/>
                <a:latin typeface="+mn-lt"/>
                <a:ea typeface="+mn-ea"/>
                <a:cs typeface="+mn-cs"/>
              </a:rPr>
              <a:t>Řetězec může objednat, dle smlouvy, jakékoliv množství, od jednotek kusů po velké množství a dodavatel je povinen pod sankcí toto množství dodat.</a:t>
            </a:r>
          </a:p>
          <a:p>
            <a:pPr marL="457200" lvl="1" indent="0">
              <a:buFontTx/>
              <a:buNone/>
            </a:pPr>
            <a:endParaRPr lang="cs-CZ" sz="1200" kern="120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cs-CZ" sz="1200" kern="1200" dirty="0" smtClean="0">
                <a:solidFill>
                  <a:schemeClr val="tx1"/>
                </a:solidFill>
                <a:effectLst/>
                <a:latin typeface="+mn-lt"/>
                <a:ea typeface="+mn-ea"/>
                <a:cs typeface="+mn-cs"/>
              </a:rPr>
              <a:t>Tři čtvrtiny dodavatelů hodnotí svou marži jako nižší, než je celková (přední i zadní) marže obchodníka (nadpoloviční většina - 57 % pak svou marži označuje za jako výrazně nižší). Za vyšší svou marži považuje jen 5 % dotázaných. Kvalitativní výzkum přitom ukázal, že nízké ceny, za které dodavatelé řetězcům prodávají, a poměrně vysoká „zadní marže“ vytvářejí velký tlak, který se přes dodavatele šíří dále dodavatelským řetězcem. To vede u dodavatelů k omezování investic a inovací, šetří se v oblasti mezd, nakupují se (zejména pro akce) levnější suroviny v zahraničí apod.</a:t>
            </a:r>
          </a:p>
          <a:p>
            <a:pPr marL="171450" lvl="0" indent="-171450">
              <a:buFontTx/>
              <a:buChar char="-"/>
            </a:pPr>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5D3CFE35-3D9F-44CE-8D62-6B6020B891BA}" type="slidenum">
              <a:rPr lang="cs-CZ" smtClean="0"/>
              <a:t>9</a:t>
            </a:fld>
            <a:endParaRPr lang="cs-CZ"/>
          </a:p>
        </p:txBody>
      </p:sp>
    </p:spTree>
    <p:extLst>
      <p:ext uri="{BB962C8B-B14F-4D97-AF65-F5344CB8AC3E}">
        <p14:creationId xmlns:p14="http://schemas.microsoft.com/office/powerpoint/2010/main" val="3017300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cs-CZ" sz="1200" kern="1200" dirty="0" smtClean="0">
                <a:solidFill>
                  <a:schemeClr val="tx1"/>
                </a:solidFill>
                <a:effectLst/>
                <a:latin typeface="+mn-lt"/>
                <a:ea typeface="+mn-ea"/>
                <a:cs typeface="+mn-cs"/>
              </a:rPr>
              <a:t>Necelá polovina dodavatelů považuje většinu svých rámcových smluv za sankčně vyvážené. Mírně nadpoloviční většina dodavatelů (53 %) naopak hodnotí své rámcové smlouvy jako sankčně nevyvážené. </a:t>
            </a:r>
            <a:endParaRPr lang="cs-CZ" dirty="0" smtClean="0"/>
          </a:p>
          <a:p>
            <a:pPr marL="171450" lvl="0" indent="-171450">
              <a:buFontTx/>
              <a:buChar char="-"/>
            </a:pPr>
            <a:r>
              <a:rPr lang="cs-CZ" sz="1200" kern="1200" dirty="0" smtClean="0">
                <a:solidFill>
                  <a:schemeClr val="tx1"/>
                </a:solidFill>
                <a:effectLst/>
                <a:latin typeface="+mn-lt"/>
                <a:ea typeface="+mn-ea"/>
                <a:cs typeface="+mn-cs"/>
              </a:rPr>
              <a:t>Uplatněné sankce jsou ve většině případů považovány za férové a spravedlivé, pouze pětina dodavatelů se domnívá, že jsou uplatňovány bez prokazatelného zavinění.</a:t>
            </a:r>
          </a:p>
          <a:p>
            <a:pPr marL="171450" lvl="0" indent="-171450">
              <a:buFontTx/>
              <a:buChar char="-"/>
            </a:pPr>
            <a:r>
              <a:rPr lang="cs-CZ" sz="1200" kern="1200" dirty="0" smtClean="0">
                <a:solidFill>
                  <a:schemeClr val="tx1"/>
                </a:solidFill>
                <a:effectLst/>
                <a:latin typeface="+mn-lt"/>
                <a:ea typeface="+mn-ea"/>
                <a:cs typeface="+mn-cs"/>
              </a:rPr>
              <a:t>S neoprávněným přenášením sankcí, které řetězec dostal od dozorových orgánů, má zkušenost každý pátý dodavatel (přibližně polovina z nich tuto pokutu zaplatila), s uplatněním sankcí přesahujících hodnotu dodaného zboží pak čtvrtina dodavatelů.</a:t>
            </a:r>
          </a:p>
          <a:p>
            <a:pPr marL="171450" lvl="0" indent="-171450">
              <a:buFontTx/>
              <a:buChar char="-"/>
            </a:pPr>
            <a:r>
              <a:rPr lang="cs-CZ" sz="1200" kern="1200" dirty="0" smtClean="0">
                <a:solidFill>
                  <a:schemeClr val="tx1"/>
                </a:solidFill>
                <a:effectLst/>
                <a:latin typeface="+mn-lt"/>
                <a:ea typeface="+mn-ea"/>
                <a:cs typeface="+mn-cs"/>
              </a:rPr>
              <a:t>Více než dvě pětiny dodavatelů se v posledních dvou letech setkaly s automatickým</a:t>
            </a:r>
            <a:r>
              <a:rPr lang="cs-CZ" sz="1200" kern="1200" baseline="0" dirty="0" smtClean="0">
                <a:solidFill>
                  <a:schemeClr val="tx1"/>
                </a:solidFill>
                <a:effectLst/>
                <a:latin typeface="+mn-lt"/>
                <a:ea typeface="+mn-ea"/>
                <a:cs typeface="+mn-cs"/>
              </a:rPr>
              <a:t> </a:t>
            </a:r>
            <a:r>
              <a:rPr lang="cs-CZ" sz="1200" kern="1200" dirty="0" smtClean="0">
                <a:solidFill>
                  <a:schemeClr val="tx1"/>
                </a:solidFill>
                <a:effectLst/>
                <a:latin typeface="+mn-lt"/>
                <a:ea typeface="+mn-ea"/>
                <a:cs typeface="+mn-cs"/>
              </a:rPr>
              <a:t>odečtem ztrát či sankcí ze strany řetězce bez jejich předchozího souhlasu. </a:t>
            </a:r>
          </a:p>
          <a:p>
            <a:pPr marL="171450" lvl="0" indent="-171450">
              <a:buFontTx/>
              <a:buChar char="-"/>
            </a:pPr>
            <a:r>
              <a:rPr lang="cs-CZ" sz="1200" kern="1200" dirty="0" smtClean="0">
                <a:solidFill>
                  <a:schemeClr val="tx1"/>
                </a:solidFill>
                <a:effectLst/>
                <a:latin typeface="+mn-lt"/>
                <a:ea typeface="+mn-ea"/>
                <a:cs typeface="+mn-cs"/>
              </a:rPr>
              <a:t>Pokud v následné diskusi mezi dodavatelem a obchodníkem vyjde najevo, že sankce či rozdíly ve fakturaci byly neoprávněné, dochází k vrácení peněz. Přesto praxi automatických odečtů jako významný problém vnímá třetina dotčených subjektů.</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cs-CZ" dirty="0" smtClean="0"/>
              <a:t>Sankce nejčastěji (pravidelně) uplatňuje Ahold, Kaufland a Makro.</a:t>
            </a:r>
          </a:p>
          <a:p>
            <a:pPr marL="171450" lvl="0" indent="-171450">
              <a:buFontTx/>
              <a:buChar char="-"/>
            </a:pPr>
            <a:endParaRPr lang="cs-CZ" sz="1200" kern="1200" dirty="0" smtClean="0">
              <a:solidFill>
                <a:schemeClr val="tx1"/>
              </a:solidFill>
              <a:effectLst/>
              <a:latin typeface="+mn-lt"/>
              <a:ea typeface="+mn-ea"/>
              <a:cs typeface="+mn-cs"/>
            </a:endParaRPr>
          </a:p>
          <a:p>
            <a:pPr marL="0" lvl="0" indent="0">
              <a:buFontTx/>
              <a:buNone/>
            </a:pPr>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r>
              <a:rPr lang="cs-CZ" sz="1200" kern="1200" dirty="0" smtClean="0">
                <a:solidFill>
                  <a:schemeClr val="tx1"/>
                </a:solidFill>
                <a:effectLst/>
                <a:latin typeface="+mn-lt"/>
                <a:ea typeface="+mn-ea"/>
                <a:cs typeface="+mn-cs"/>
              </a:rPr>
              <a:t> </a:t>
            </a:r>
          </a:p>
          <a:p>
            <a:endParaRPr lang="cs-CZ" dirty="0"/>
          </a:p>
        </p:txBody>
      </p:sp>
      <p:sp>
        <p:nvSpPr>
          <p:cNvPr id="4" name="Zástupný symbol pro číslo snímku 3"/>
          <p:cNvSpPr>
            <a:spLocks noGrp="1"/>
          </p:cNvSpPr>
          <p:nvPr>
            <p:ph type="sldNum" sz="quarter" idx="10"/>
          </p:nvPr>
        </p:nvSpPr>
        <p:spPr/>
        <p:txBody>
          <a:bodyPr/>
          <a:lstStyle/>
          <a:p>
            <a:fld id="{5D3CFE35-3D9F-44CE-8D62-6B6020B891BA}" type="slidenum">
              <a:rPr lang="cs-CZ" smtClean="0"/>
              <a:t>10</a:t>
            </a:fld>
            <a:endParaRPr lang="cs-CZ"/>
          </a:p>
        </p:txBody>
      </p:sp>
    </p:spTree>
    <p:extLst>
      <p:ext uri="{BB962C8B-B14F-4D97-AF65-F5344CB8AC3E}">
        <p14:creationId xmlns:p14="http://schemas.microsoft.com/office/powerpoint/2010/main" val="36168573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cs-CZ" sz="2400" dirty="0" smtClean="0"/>
              <a:t>S touto praktikou bylo spojováno zejména Tesco a Penny.</a:t>
            </a:r>
          </a:p>
          <a:p>
            <a:endParaRPr lang="cs-CZ" dirty="0"/>
          </a:p>
        </p:txBody>
      </p:sp>
      <p:sp>
        <p:nvSpPr>
          <p:cNvPr id="4" name="Zástupný symbol pro číslo snímku 3"/>
          <p:cNvSpPr>
            <a:spLocks noGrp="1"/>
          </p:cNvSpPr>
          <p:nvPr>
            <p:ph type="sldNum" sz="quarter" idx="10"/>
          </p:nvPr>
        </p:nvSpPr>
        <p:spPr/>
        <p:txBody>
          <a:bodyPr/>
          <a:lstStyle/>
          <a:p>
            <a:fld id="{5D3CFE35-3D9F-44CE-8D62-6B6020B891BA}" type="slidenum">
              <a:rPr lang="cs-CZ" smtClean="0"/>
              <a:t>13</a:t>
            </a:fld>
            <a:endParaRPr lang="cs-CZ"/>
          </a:p>
        </p:txBody>
      </p:sp>
    </p:spTree>
    <p:extLst>
      <p:ext uri="{BB962C8B-B14F-4D97-AF65-F5344CB8AC3E}">
        <p14:creationId xmlns:p14="http://schemas.microsoft.com/office/powerpoint/2010/main" val="3181940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normAutofit/>
          </a:bodyPr>
          <a:lstStyle>
            <a:lvl1pPr algn="ctr">
              <a:defRPr sz="4000"/>
            </a:lvl1pPr>
          </a:lstStyle>
          <a:p>
            <a:r>
              <a:rPr lang="cs-CZ" smtClean="0"/>
              <a:t>Kliknutím lze upravit styl.</a:t>
            </a:r>
            <a:endParaRPr lang="cs-CZ" dirty="0"/>
          </a:p>
        </p:txBody>
      </p:sp>
      <p:sp>
        <p:nvSpPr>
          <p:cNvPr id="3" name="Podnadpis 2"/>
          <p:cNvSpPr>
            <a:spLocks noGrp="1"/>
          </p:cNvSpPr>
          <p:nvPr>
            <p:ph type="subTitle" idx="1"/>
          </p:nvPr>
        </p:nvSpPr>
        <p:spPr>
          <a:xfrm>
            <a:off x="1371600" y="3886200"/>
            <a:ext cx="6400800" cy="1752600"/>
          </a:xfrm>
        </p:spPr>
        <p:txBody>
          <a:bodyPr>
            <a:normAutofit/>
          </a:bodyPr>
          <a:lstStyle>
            <a:lvl1pPr marL="0" indent="0" algn="l">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D83249CC-A2D8-4FC0-B324-2EE4CC913325}" type="datetimeFigureOut">
              <a:rPr lang="cs-CZ"/>
              <a:pPr>
                <a:defRPr/>
              </a:pPr>
              <a:t>23.8.2016</a:t>
            </a:fld>
            <a:endParaRPr lang="cs-CZ" dirty="0"/>
          </a:p>
        </p:txBody>
      </p:sp>
      <p:sp>
        <p:nvSpPr>
          <p:cNvPr id="5" name="Zástupný symbol pro číslo snímku 5"/>
          <p:cNvSpPr>
            <a:spLocks noGrp="1"/>
          </p:cNvSpPr>
          <p:nvPr>
            <p:ph type="sldNum" sz="quarter" idx="11"/>
          </p:nvPr>
        </p:nvSpPr>
        <p:spPr/>
        <p:txBody>
          <a:bodyPr/>
          <a:lstStyle>
            <a:lvl1pPr>
              <a:defRPr/>
            </a:lvl1pPr>
          </a:lstStyle>
          <a:p>
            <a:pPr>
              <a:defRPr/>
            </a:pPr>
            <a:fld id="{B5FA6CE2-825A-46B4-B117-938F4772FC7C}" type="slidenum">
              <a:rPr lang="cs-CZ"/>
              <a:pPr>
                <a:defRPr/>
              </a:pPr>
              <a:t>‹#›</a:t>
            </a:fld>
            <a:endParaRPr lang="cs-CZ" dirty="0"/>
          </a:p>
        </p:txBody>
      </p:sp>
    </p:spTree>
    <p:extLst>
      <p:ext uri="{BB962C8B-B14F-4D97-AF65-F5344CB8AC3E}">
        <p14:creationId xmlns:p14="http://schemas.microsoft.com/office/powerpoint/2010/main" val="737914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f_podtitul">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7" name="Zástupný symbol pro text 6"/>
          <p:cNvSpPr>
            <a:spLocks noGrp="1"/>
          </p:cNvSpPr>
          <p:nvPr>
            <p:ph type="body" sz="quarter" idx="13"/>
          </p:nvPr>
        </p:nvSpPr>
        <p:spPr>
          <a:xfrm>
            <a:off x="468313" y="1556792"/>
            <a:ext cx="8207375" cy="432048"/>
          </a:xfrm>
        </p:spPr>
        <p:txBody>
          <a:bodyPr>
            <a:normAutofit/>
          </a:bodyPr>
          <a:lstStyle>
            <a:lvl1pPr>
              <a:buNone/>
              <a:defRPr sz="2400">
                <a:solidFill>
                  <a:schemeClr val="tx1">
                    <a:lumMod val="50000"/>
                    <a:lumOff val="50000"/>
                  </a:schemeClr>
                </a:solidFill>
              </a:defRPr>
            </a:lvl1pPr>
          </a:lstStyle>
          <a:p>
            <a:pPr lvl="0"/>
            <a:r>
              <a:rPr lang="cs-CZ" smtClean="0"/>
              <a:t>Kliknutím lze upravit styly předlohy textu.</a:t>
            </a:r>
          </a:p>
        </p:txBody>
      </p:sp>
      <p:sp>
        <p:nvSpPr>
          <p:cNvPr id="9" name="Zástupný symbol pro text 8"/>
          <p:cNvSpPr>
            <a:spLocks noGrp="1"/>
          </p:cNvSpPr>
          <p:nvPr>
            <p:ph type="body" sz="quarter" idx="14"/>
          </p:nvPr>
        </p:nvSpPr>
        <p:spPr>
          <a:xfrm>
            <a:off x="467544" y="5013177"/>
            <a:ext cx="8207375" cy="1080120"/>
          </a:xfrm>
        </p:spPr>
        <p:txBody>
          <a:bodyPr/>
          <a:lstStyle>
            <a:lvl1pPr>
              <a:buClr>
                <a:srgbClr val="B2BC00"/>
              </a:buClr>
              <a:buSzPct val="150000"/>
              <a:defRPr sz="2200"/>
            </a:lvl1pPr>
            <a:lvl2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5pPr>
          </a:lstStyle>
          <a:p>
            <a:pPr lvl="0"/>
            <a:r>
              <a:rPr lang="cs-CZ" smtClean="0"/>
              <a:t>Kliknutím lze upravit styly předlohy textu.</a:t>
            </a:r>
          </a:p>
          <a:p>
            <a:pPr lvl="1"/>
            <a:r>
              <a:rPr lang="cs-CZ" smtClean="0"/>
              <a:t>Druhá úroveň</a:t>
            </a:r>
          </a:p>
          <a:p>
            <a:pPr lvl="2"/>
            <a:r>
              <a:rPr lang="cs-CZ" smtClean="0"/>
              <a:t>Třetí úroveň</a:t>
            </a:r>
          </a:p>
        </p:txBody>
      </p:sp>
      <p:sp>
        <p:nvSpPr>
          <p:cNvPr id="12" name="Zástupný symbol pro graf 11"/>
          <p:cNvSpPr>
            <a:spLocks noGrp="1"/>
          </p:cNvSpPr>
          <p:nvPr>
            <p:ph type="chart" sz="quarter" idx="15"/>
          </p:nvPr>
        </p:nvSpPr>
        <p:spPr>
          <a:xfrm>
            <a:off x="468313" y="2132856"/>
            <a:ext cx="8207375" cy="2736304"/>
          </a:xfrm>
        </p:spPr>
        <p:txBody>
          <a:bodyPr rtlCol="0">
            <a:normAutofit/>
          </a:bodyPr>
          <a:lstStyle/>
          <a:p>
            <a:pPr lvl="0"/>
            <a:r>
              <a:rPr lang="cs-CZ" noProof="0" smtClean="0"/>
              <a:t>Kliknutím na ikonu přidáte graf.</a:t>
            </a:r>
            <a:endParaRPr lang="cs-CZ" noProof="0"/>
          </a:p>
        </p:txBody>
      </p:sp>
      <p:sp>
        <p:nvSpPr>
          <p:cNvPr id="6" name="Zástupný symbol pro datum 3"/>
          <p:cNvSpPr>
            <a:spLocks noGrp="1"/>
          </p:cNvSpPr>
          <p:nvPr>
            <p:ph type="dt" sz="half" idx="16"/>
          </p:nvPr>
        </p:nvSpPr>
        <p:spPr/>
        <p:txBody>
          <a:bodyPr/>
          <a:lstStyle>
            <a:lvl1pPr>
              <a:defRPr/>
            </a:lvl1pPr>
          </a:lstStyle>
          <a:p>
            <a:pPr>
              <a:defRPr/>
            </a:pPr>
            <a:fld id="{1773D4F8-E878-419A-8CB2-1FC3EC402189}" type="datetimeFigureOut">
              <a:rPr lang="cs-CZ"/>
              <a:pPr>
                <a:defRPr/>
              </a:pPr>
              <a:t>23.8.2016</a:t>
            </a:fld>
            <a:endParaRPr lang="cs-CZ" dirty="0"/>
          </a:p>
        </p:txBody>
      </p:sp>
      <p:sp>
        <p:nvSpPr>
          <p:cNvPr id="8" name="Zástupný symbol pro číslo snímku 5"/>
          <p:cNvSpPr>
            <a:spLocks noGrp="1"/>
          </p:cNvSpPr>
          <p:nvPr>
            <p:ph type="sldNum" sz="quarter" idx="17"/>
          </p:nvPr>
        </p:nvSpPr>
        <p:spPr/>
        <p:txBody>
          <a:bodyPr/>
          <a:lstStyle>
            <a:lvl1pPr>
              <a:defRPr/>
            </a:lvl1pPr>
          </a:lstStyle>
          <a:p>
            <a:pPr>
              <a:defRPr/>
            </a:pPr>
            <a:fld id="{8C2C14AC-569D-4355-8AFE-2FFCD4BB233A}" type="slidenum">
              <a:rPr lang="cs-CZ"/>
              <a:pPr>
                <a:defRPr/>
              </a:pPr>
              <a:t>‹#›</a:t>
            </a:fld>
            <a:endParaRPr lang="cs-CZ" dirty="0"/>
          </a:p>
        </p:txBody>
      </p:sp>
    </p:spTree>
    <p:extLst>
      <p:ext uri="{BB962C8B-B14F-4D97-AF65-F5344CB8AC3E}">
        <p14:creationId xmlns:p14="http://schemas.microsoft.com/office/powerpoint/2010/main" val="3612540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raf_bez">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9" name="Zástupný symbol pro text 8"/>
          <p:cNvSpPr>
            <a:spLocks noGrp="1"/>
          </p:cNvSpPr>
          <p:nvPr>
            <p:ph type="body" sz="quarter" idx="14"/>
          </p:nvPr>
        </p:nvSpPr>
        <p:spPr>
          <a:xfrm>
            <a:off x="467544" y="4797152"/>
            <a:ext cx="8207375" cy="1296145"/>
          </a:xfrm>
        </p:spPr>
        <p:txBody>
          <a:bodyPr/>
          <a:lstStyle>
            <a:lvl1pPr>
              <a:buClr>
                <a:srgbClr val="B2BC00"/>
              </a:buClr>
              <a:buSzPct val="150000"/>
              <a:defRPr sz="2200"/>
            </a:lvl1pPr>
            <a:lvl2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5pPr>
          </a:lstStyle>
          <a:p>
            <a:pPr lvl="0"/>
            <a:r>
              <a:rPr lang="cs-CZ" smtClean="0"/>
              <a:t>Kliknutím lze upravit styly předlohy textu.</a:t>
            </a:r>
          </a:p>
          <a:p>
            <a:pPr lvl="1"/>
            <a:r>
              <a:rPr lang="cs-CZ" smtClean="0"/>
              <a:t>Druhá úroveň</a:t>
            </a:r>
          </a:p>
          <a:p>
            <a:pPr lvl="2"/>
            <a:r>
              <a:rPr lang="cs-CZ" smtClean="0"/>
              <a:t>Třetí úroveň</a:t>
            </a:r>
          </a:p>
        </p:txBody>
      </p:sp>
      <p:sp>
        <p:nvSpPr>
          <p:cNvPr id="12" name="Zástupný symbol pro graf 11"/>
          <p:cNvSpPr>
            <a:spLocks noGrp="1"/>
          </p:cNvSpPr>
          <p:nvPr>
            <p:ph type="chart" sz="quarter" idx="15"/>
          </p:nvPr>
        </p:nvSpPr>
        <p:spPr>
          <a:xfrm>
            <a:off x="468313" y="1556792"/>
            <a:ext cx="8207375" cy="3096344"/>
          </a:xfrm>
        </p:spPr>
        <p:txBody>
          <a:bodyPr rtlCol="0">
            <a:normAutofit/>
          </a:bodyPr>
          <a:lstStyle/>
          <a:p>
            <a:pPr lvl="0"/>
            <a:r>
              <a:rPr lang="cs-CZ" noProof="0" smtClean="0"/>
              <a:t>Kliknutím na ikonu přidáte graf.</a:t>
            </a:r>
            <a:endParaRPr lang="cs-CZ" noProof="0" dirty="0"/>
          </a:p>
        </p:txBody>
      </p:sp>
      <p:sp>
        <p:nvSpPr>
          <p:cNvPr id="5" name="Zástupný symbol pro datum 3"/>
          <p:cNvSpPr>
            <a:spLocks noGrp="1"/>
          </p:cNvSpPr>
          <p:nvPr>
            <p:ph type="dt" sz="half" idx="16"/>
          </p:nvPr>
        </p:nvSpPr>
        <p:spPr/>
        <p:txBody>
          <a:bodyPr/>
          <a:lstStyle>
            <a:lvl1pPr>
              <a:defRPr/>
            </a:lvl1pPr>
          </a:lstStyle>
          <a:p>
            <a:pPr>
              <a:defRPr/>
            </a:pPr>
            <a:fld id="{56BB0041-57EE-4CA8-90DF-1FBC6A4A48F5}" type="datetimeFigureOut">
              <a:rPr lang="cs-CZ"/>
              <a:pPr>
                <a:defRPr/>
              </a:pPr>
              <a:t>23.8.2016</a:t>
            </a:fld>
            <a:endParaRPr lang="cs-CZ" dirty="0"/>
          </a:p>
        </p:txBody>
      </p:sp>
      <p:sp>
        <p:nvSpPr>
          <p:cNvPr id="6" name="Zástupný symbol pro číslo snímku 5"/>
          <p:cNvSpPr>
            <a:spLocks noGrp="1"/>
          </p:cNvSpPr>
          <p:nvPr>
            <p:ph type="sldNum" sz="quarter" idx="17"/>
          </p:nvPr>
        </p:nvSpPr>
        <p:spPr/>
        <p:txBody>
          <a:bodyPr/>
          <a:lstStyle>
            <a:lvl1pPr>
              <a:defRPr/>
            </a:lvl1pPr>
          </a:lstStyle>
          <a:p>
            <a:pPr>
              <a:defRPr/>
            </a:pPr>
            <a:fld id="{EF34ADD2-2B14-4717-B57B-6717C663FDE2}" type="slidenum">
              <a:rPr lang="cs-CZ"/>
              <a:pPr>
                <a:defRPr/>
              </a:pPr>
              <a:t>‹#›</a:t>
            </a:fld>
            <a:endParaRPr lang="cs-CZ" dirty="0"/>
          </a:p>
        </p:txBody>
      </p:sp>
    </p:spTree>
    <p:extLst>
      <p:ext uri="{BB962C8B-B14F-4D97-AF65-F5344CB8AC3E}">
        <p14:creationId xmlns:p14="http://schemas.microsoft.com/office/powerpoint/2010/main" val="40277263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ulka_podtitul">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7" name="Zástupný symbol pro text 6"/>
          <p:cNvSpPr>
            <a:spLocks noGrp="1"/>
          </p:cNvSpPr>
          <p:nvPr>
            <p:ph type="body" sz="quarter" idx="13"/>
          </p:nvPr>
        </p:nvSpPr>
        <p:spPr>
          <a:xfrm>
            <a:off x="467544" y="1556792"/>
            <a:ext cx="8207375" cy="432519"/>
          </a:xfrm>
        </p:spPr>
        <p:txBody>
          <a:bodyPr>
            <a:normAutofit/>
          </a:bodyPr>
          <a:lstStyle>
            <a:lvl1pPr>
              <a:buNone/>
              <a:defRPr sz="2400">
                <a:solidFill>
                  <a:schemeClr val="tx1">
                    <a:lumMod val="50000"/>
                    <a:lumOff val="50000"/>
                  </a:schemeClr>
                </a:solidFill>
              </a:defRPr>
            </a:lvl1pPr>
          </a:lstStyle>
          <a:p>
            <a:pPr lvl="0"/>
            <a:r>
              <a:rPr lang="cs-CZ" smtClean="0"/>
              <a:t>Kliknutím lze upravit styly předlohy textu.</a:t>
            </a:r>
          </a:p>
        </p:txBody>
      </p:sp>
      <p:sp>
        <p:nvSpPr>
          <p:cNvPr id="9" name="Zástupný symbol pro text 8"/>
          <p:cNvSpPr>
            <a:spLocks noGrp="1"/>
          </p:cNvSpPr>
          <p:nvPr>
            <p:ph type="body" sz="quarter" idx="14"/>
          </p:nvPr>
        </p:nvSpPr>
        <p:spPr>
          <a:xfrm>
            <a:off x="467544" y="5013177"/>
            <a:ext cx="8207375" cy="1080120"/>
          </a:xfrm>
        </p:spPr>
        <p:txBody>
          <a:bodyPr/>
          <a:lstStyle>
            <a:lvl1pPr>
              <a:buClr>
                <a:srgbClr val="B2BC00"/>
              </a:buClr>
              <a:buSzPct val="150000"/>
              <a:defRPr/>
            </a:lvl1pPr>
            <a:lvl2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5pPr>
          </a:lstStyle>
          <a:p>
            <a:pPr lvl="0"/>
            <a:r>
              <a:rPr lang="cs-CZ" smtClean="0"/>
              <a:t>Kliknutím lze upravit styly předlohy textu.</a:t>
            </a:r>
          </a:p>
          <a:p>
            <a:pPr lvl="1"/>
            <a:r>
              <a:rPr lang="cs-CZ" smtClean="0"/>
              <a:t>Druhá úroveň</a:t>
            </a:r>
          </a:p>
          <a:p>
            <a:pPr lvl="2"/>
            <a:r>
              <a:rPr lang="cs-CZ" smtClean="0"/>
              <a:t>Třetí úroveň</a:t>
            </a:r>
          </a:p>
        </p:txBody>
      </p:sp>
      <p:sp>
        <p:nvSpPr>
          <p:cNvPr id="11" name="Zástupný symbol pro tabulku 10"/>
          <p:cNvSpPr>
            <a:spLocks noGrp="1"/>
          </p:cNvSpPr>
          <p:nvPr>
            <p:ph type="tbl" sz="quarter" idx="15"/>
          </p:nvPr>
        </p:nvSpPr>
        <p:spPr>
          <a:xfrm>
            <a:off x="468313" y="2132856"/>
            <a:ext cx="8207375" cy="2736304"/>
          </a:xfrm>
        </p:spPr>
        <p:txBody>
          <a:bodyPr rtlCol="0">
            <a:normAutofit/>
          </a:bodyPr>
          <a:lstStyle/>
          <a:p>
            <a:pPr lvl="0"/>
            <a:r>
              <a:rPr lang="cs-CZ" noProof="0" smtClean="0"/>
              <a:t>Kliknutím na ikonu přidáte tabulku.</a:t>
            </a:r>
            <a:endParaRPr lang="cs-CZ" noProof="0" dirty="0"/>
          </a:p>
        </p:txBody>
      </p:sp>
      <p:sp>
        <p:nvSpPr>
          <p:cNvPr id="6" name="Zástupný symbol pro datum 3"/>
          <p:cNvSpPr>
            <a:spLocks noGrp="1"/>
          </p:cNvSpPr>
          <p:nvPr>
            <p:ph type="dt" sz="half" idx="16"/>
          </p:nvPr>
        </p:nvSpPr>
        <p:spPr/>
        <p:txBody>
          <a:bodyPr/>
          <a:lstStyle>
            <a:lvl1pPr>
              <a:defRPr/>
            </a:lvl1pPr>
          </a:lstStyle>
          <a:p>
            <a:pPr>
              <a:defRPr/>
            </a:pPr>
            <a:fld id="{D50CC5B2-3514-4BB9-8FEB-A9058DE7ECF1}" type="datetimeFigureOut">
              <a:rPr lang="cs-CZ"/>
              <a:pPr>
                <a:defRPr/>
              </a:pPr>
              <a:t>23.8.2016</a:t>
            </a:fld>
            <a:endParaRPr lang="cs-CZ" dirty="0"/>
          </a:p>
        </p:txBody>
      </p:sp>
      <p:sp>
        <p:nvSpPr>
          <p:cNvPr id="8" name="Zástupný symbol pro číslo snímku 5"/>
          <p:cNvSpPr>
            <a:spLocks noGrp="1"/>
          </p:cNvSpPr>
          <p:nvPr>
            <p:ph type="sldNum" sz="quarter" idx="17"/>
          </p:nvPr>
        </p:nvSpPr>
        <p:spPr/>
        <p:txBody>
          <a:bodyPr/>
          <a:lstStyle>
            <a:lvl1pPr>
              <a:defRPr/>
            </a:lvl1pPr>
          </a:lstStyle>
          <a:p>
            <a:pPr>
              <a:defRPr/>
            </a:pPr>
            <a:fld id="{9C275EB4-8032-448B-896E-BDD801FFE617}" type="slidenum">
              <a:rPr lang="cs-CZ"/>
              <a:pPr>
                <a:defRPr/>
              </a:pPr>
              <a:t>‹#›</a:t>
            </a:fld>
            <a:endParaRPr lang="cs-CZ" dirty="0"/>
          </a:p>
        </p:txBody>
      </p:sp>
    </p:spTree>
    <p:extLst>
      <p:ext uri="{BB962C8B-B14F-4D97-AF65-F5344CB8AC3E}">
        <p14:creationId xmlns:p14="http://schemas.microsoft.com/office/powerpoint/2010/main" val="17931660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ulka_bez">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9" name="Zástupný symbol pro text 8"/>
          <p:cNvSpPr>
            <a:spLocks noGrp="1"/>
          </p:cNvSpPr>
          <p:nvPr>
            <p:ph type="body" sz="quarter" idx="14"/>
          </p:nvPr>
        </p:nvSpPr>
        <p:spPr>
          <a:xfrm>
            <a:off x="467544" y="5013177"/>
            <a:ext cx="8207375" cy="1080120"/>
          </a:xfrm>
        </p:spPr>
        <p:txBody>
          <a:bodyPr/>
          <a:lstStyle>
            <a:lvl1pPr>
              <a:buClr>
                <a:srgbClr val="B2BC00"/>
              </a:buClr>
              <a:buSzPct val="150000"/>
              <a:defRPr/>
            </a:lvl1pPr>
            <a:lvl2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5pPr>
          </a:lstStyle>
          <a:p>
            <a:pPr lvl="0"/>
            <a:r>
              <a:rPr lang="cs-CZ" smtClean="0"/>
              <a:t>Kliknutím lze upravit styly předlohy textu.</a:t>
            </a:r>
          </a:p>
          <a:p>
            <a:pPr lvl="1"/>
            <a:r>
              <a:rPr lang="cs-CZ" smtClean="0"/>
              <a:t>Druhá úroveň</a:t>
            </a:r>
          </a:p>
          <a:p>
            <a:pPr lvl="2"/>
            <a:r>
              <a:rPr lang="cs-CZ" smtClean="0"/>
              <a:t>Třetí úroveň</a:t>
            </a:r>
          </a:p>
        </p:txBody>
      </p:sp>
      <p:sp>
        <p:nvSpPr>
          <p:cNvPr id="11" name="Zástupný symbol pro tabulku 10"/>
          <p:cNvSpPr>
            <a:spLocks noGrp="1"/>
          </p:cNvSpPr>
          <p:nvPr>
            <p:ph type="tbl" sz="quarter" idx="15"/>
          </p:nvPr>
        </p:nvSpPr>
        <p:spPr>
          <a:xfrm>
            <a:off x="468313" y="1556792"/>
            <a:ext cx="8207375" cy="3312368"/>
          </a:xfrm>
        </p:spPr>
        <p:txBody>
          <a:bodyPr rtlCol="0">
            <a:normAutofit/>
          </a:bodyPr>
          <a:lstStyle/>
          <a:p>
            <a:pPr lvl="0"/>
            <a:r>
              <a:rPr lang="cs-CZ" noProof="0" smtClean="0"/>
              <a:t>Kliknutím na ikonu přidáte tabulku.</a:t>
            </a:r>
            <a:endParaRPr lang="cs-CZ" noProof="0" dirty="0"/>
          </a:p>
        </p:txBody>
      </p:sp>
      <p:sp>
        <p:nvSpPr>
          <p:cNvPr id="5" name="Zástupný symbol pro datum 3"/>
          <p:cNvSpPr>
            <a:spLocks noGrp="1"/>
          </p:cNvSpPr>
          <p:nvPr>
            <p:ph type="dt" sz="half" idx="16"/>
          </p:nvPr>
        </p:nvSpPr>
        <p:spPr/>
        <p:txBody>
          <a:bodyPr/>
          <a:lstStyle>
            <a:lvl1pPr>
              <a:defRPr/>
            </a:lvl1pPr>
          </a:lstStyle>
          <a:p>
            <a:pPr>
              <a:defRPr/>
            </a:pPr>
            <a:fld id="{A95B32CC-AE62-4164-A91C-65AC136A1C2B}" type="datetimeFigureOut">
              <a:rPr lang="cs-CZ"/>
              <a:pPr>
                <a:defRPr/>
              </a:pPr>
              <a:t>23.8.2016</a:t>
            </a:fld>
            <a:endParaRPr lang="cs-CZ" dirty="0"/>
          </a:p>
        </p:txBody>
      </p:sp>
      <p:sp>
        <p:nvSpPr>
          <p:cNvPr id="6" name="Zástupný symbol pro číslo snímku 5"/>
          <p:cNvSpPr>
            <a:spLocks noGrp="1"/>
          </p:cNvSpPr>
          <p:nvPr>
            <p:ph type="sldNum" sz="quarter" idx="17"/>
          </p:nvPr>
        </p:nvSpPr>
        <p:spPr/>
        <p:txBody>
          <a:bodyPr/>
          <a:lstStyle>
            <a:lvl1pPr>
              <a:defRPr/>
            </a:lvl1pPr>
          </a:lstStyle>
          <a:p>
            <a:pPr>
              <a:defRPr/>
            </a:pPr>
            <a:fld id="{B91DA648-E88A-474F-B348-2BF03F287C99}" type="slidenum">
              <a:rPr lang="cs-CZ"/>
              <a:pPr>
                <a:defRPr/>
              </a:pPr>
              <a:t>‹#›</a:t>
            </a:fld>
            <a:endParaRPr lang="cs-CZ" dirty="0"/>
          </a:p>
        </p:txBody>
      </p:sp>
    </p:spTree>
    <p:extLst>
      <p:ext uri="{BB962C8B-B14F-4D97-AF65-F5344CB8AC3E}">
        <p14:creationId xmlns:p14="http://schemas.microsoft.com/office/powerpoint/2010/main" val="32636084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3D509A23-D396-41BD-ADD1-3F6BC3313EDA}" type="datetimeFigureOut">
              <a:rPr lang="cs-CZ"/>
              <a:pPr>
                <a:defRPr/>
              </a:pPr>
              <a:t>23.8.2016</a:t>
            </a:fld>
            <a:endParaRPr lang="cs-CZ" dirty="0"/>
          </a:p>
        </p:txBody>
      </p:sp>
      <p:sp>
        <p:nvSpPr>
          <p:cNvPr id="3" name="Zástupný symbol pro číslo snímku 5"/>
          <p:cNvSpPr>
            <a:spLocks noGrp="1"/>
          </p:cNvSpPr>
          <p:nvPr>
            <p:ph type="sldNum" sz="quarter" idx="11"/>
          </p:nvPr>
        </p:nvSpPr>
        <p:spPr/>
        <p:txBody>
          <a:bodyPr/>
          <a:lstStyle>
            <a:lvl1pPr>
              <a:defRPr/>
            </a:lvl1pPr>
          </a:lstStyle>
          <a:p>
            <a:pPr>
              <a:defRPr/>
            </a:pPr>
            <a:fld id="{83AF5B56-E8C8-492D-ACA8-A8B57184F2C2}" type="slidenum">
              <a:rPr lang="cs-CZ"/>
              <a:pPr>
                <a:defRPr/>
              </a:pPr>
              <a:t>‹#›</a:t>
            </a:fld>
            <a:endParaRPr lang="cs-CZ" dirty="0"/>
          </a:p>
        </p:txBody>
      </p:sp>
    </p:spTree>
    <p:extLst>
      <p:ext uri="{BB962C8B-B14F-4D97-AF65-F5344CB8AC3E}">
        <p14:creationId xmlns:p14="http://schemas.microsoft.com/office/powerpoint/2010/main" val="18186326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F04D146E-82D9-4BF6-9602-6D040B915420}" type="datetimeFigureOut">
              <a:rPr lang="cs-CZ"/>
              <a:pPr>
                <a:defRPr/>
              </a:pPr>
              <a:t>23.8.2016</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cs-CZ"/>
          </a:p>
        </p:txBody>
      </p:sp>
      <p:sp>
        <p:nvSpPr>
          <p:cNvPr id="6" name="Zástupný symbol pro číslo snímku 5"/>
          <p:cNvSpPr>
            <a:spLocks noGrp="1"/>
          </p:cNvSpPr>
          <p:nvPr>
            <p:ph type="sldNum" sz="quarter" idx="12"/>
          </p:nvPr>
        </p:nvSpPr>
        <p:spPr/>
        <p:txBody>
          <a:bodyPr/>
          <a:lstStyle>
            <a:lvl1pPr algn="r">
              <a:defRPr/>
            </a:lvl1pPr>
          </a:lstStyle>
          <a:p>
            <a:pPr>
              <a:defRPr/>
            </a:pPr>
            <a:fld id="{ECF12F54-F127-43B3-A145-B2999F148545}" type="slidenum">
              <a:rPr lang="cs-CZ"/>
              <a:pPr>
                <a:defRPr/>
              </a:pPr>
              <a:t>‹#›</a:t>
            </a:fld>
            <a:endParaRPr lang="cs-CZ"/>
          </a:p>
        </p:txBody>
      </p:sp>
    </p:spTree>
    <p:extLst>
      <p:ext uri="{BB962C8B-B14F-4D97-AF65-F5344CB8AC3E}">
        <p14:creationId xmlns:p14="http://schemas.microsoft.com/office/powerpoint/2010/main" val="5509178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CB9E5D94-0FF1-4385-B11A-4755F5AC081D}" type="datetimeFigureOut">
              <a:rPr lang="cs-CZ"/>
              <a:pPr>
                <a:defRPr/>
              </a:pPr>
              <a:t>23.8.2016</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cs-CZ"/>
          </a:p>
        </p:txBody>
      </p:sp>
      <p:sp>
        <p:nvSpPr>
          <p:cNvPr id="6" name="Zástupný symbol pro číslo snímku 5"/>
          <p:cNvSpPr>
            <a:spLocks noGrp="1"/>
          </p:cNvSpPr>
          <p:nvPr>
            <p:ph type="sldNum" sz="quarter" idx="12"/>
          </p:nvPr>
        </p:nvSpPr>
        <p:spPr/>
        <p:txBody>
          <a:bodyPr/>
          <a:lstStyle>
            <a:lvl1pPr algn="r">
              <a:defRPr/>
            </a:lvl1pPr>
          </a:lstStyle>
          <a:p>
            <a:pPr>
              <a:defRPr/>
            </a:pPr>
            <a:fld id="{62FB17C4-7C5D-4217-94AC-C75352AB712F}" type="slidenum">
              <a:rPr lang="cs-CZ"/>
              <a:pPr>
                <a:defRPr/>
              </a:pPr>
              <a:t>‹#›</a:t>
            </a:fld>
            <a:endParaRPr lang="cs-CZ"/>
          </a:p>
        </p:txBody>
      </p:sp>
    </p:spTree>
    <p:extLst>
      <p:ext uri="{BB962C8B-B14F-4D97-AF65-F5344CB8AC3E}">
        <p14:creationId xmlns:p14="http://schemas.microsoft.com/office/powerpoint/2010/main" val="2289244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lvl1pPr>
              <a:defRPr/>
            </a:lvl1pPr>
          </a:lstStyle>
          <a:p>
            <a:pPr>
              <a:defRPr/>
            </a:pPr>
            <a:fld id="{53A5A359-9019-4F3F-82AD-AA726D1B1837}" type="datetimeFigureOut">
              <a:rPr lang="cs-CZ"/>
              <a:pPr>
                <a:defRPr/>
              </a:pPr>
              <a:t>23.8.2016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92E60B09-A68B-4A86-8848-6D4BD1591453}" type="slidenum">
              <a:rPr lang="cs-CZ"/>
              <a:pPr>
                <a:defRPr/>
              </a:pPr>
              <a:t>‹#›</a:t>
            </a:fld>
            <a:endParaRPr lang="cs-CZ"/>
          </a:p>
        </p:txBody>
      </p:sp>
    </p:spTree>
    <p:extLst>
      <p:ext uri="{BB962C8B-B14F-4D97-AF65-F5344CB8AC3E}">
        <p14:creationId xmlns:p14="http://schemas.microsoft.com/office/powerpoint/2010/main" val="27784826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2A507B2E-1B2B-413F-89D7-EB5563F90B57}" type="datetimeFigureOut">
              <a:rPr lang="cs-CZ"/>
              <a:pPr>
                <a:defRPr/>
              </a:pPr>
              <a:t>23.8.2016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23C14C22-254C-4CA4-9342-6304A52C61DF}" type="slidenum">
              <a:rPr lang="cs-CZ"/>
              <a:pPr>
                <a:defRPr/>
              </a:pPr>
              <a:t>‹#›</a:t>
            </a:fld>
            <a:endParaRPr lang="cs-CZ"/>
          </a:p>
        </p:txBody>
      </p:sp>
    </p:spTree>
    <p:extLst>
      <p:ext uri="{BB962C8B-B14F-4D97-AF65-F5344CB8AC3E}">
        <p14:creationId xmlns:p14="http://schemas.microsoft.com/office/powerpoint/2010/main" val="40979776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1B174F31-171A-4410-8604-F7C84C962444}" type="datetimeFigureOut">
              <a:rPr lang="cs-CZ"/>
              <a:pPr>
                <a:defRPr/>
              </a:pPr>
              <a:t>23.8.2016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D758B9D-3E21-41AD-99D7-EB07A5223AE6}" type="slidenum">
              <a:rPr lang="cs-CZ"/>
              <a:pPr>
                <a:defRPr/>
              </a:pPr>
              <a:t>‹#›</a:t>
            </a:fld>
            <a:endParaRPr lang="cs-CZ"/>
          </a:p>
        </p:txBody>
      </p:sp>
    </p:spTree>
    <p:extLst>
      <p:ext uri="{BB962C8B-B14F-4D97-AF65-F5344CB8AC3E}">
        <p14:creationId xmlns:p14="http://schemas.microsoft.com/office/powerpoint/2010/main" val="367536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_pod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smtClean="0"/>
              <a:t>Kliknutím lze upravit styl.</a:t>
            </a:r>
            <a:endParaRPr lang="cs-CZ" dirty="0"/>
          </a:p>
        </p:txBody>
      </p:sp>
      <p:sp>
        <p:nvSpPr>
          <p:cNvPr id="3" name="Zástupný symbol pro obsah 2"/>
          <p:cNvSpPr>
            <a:spLocks noGrp="1"/>
          </p:cNvSpPr>
          <p:nvPr>
            <p:ph idx="1"/>
          </p:nvPr>
        </p:nvSpPr>
        <p:spPr>
          <a:xfrm>
            <a:off x="457200" y="1916833"/>
            <a:ext cx="8229600" cy="4176464"/>
          </a:xfrm>
        </p:spPr>
        <p:txBody>
          <a:bodyPr/>
          <a:lstStyle>
            <a:lvl1pPr>
              <a:buClr>
                <a:srgbClr val="B2BC00"/>
              </a:buClr>
              <a:buSzPct val="120000"/>
              <a:defRPr lang="cs-CZ" sz="2400" kern="1200" dirty="0" smtClean="0">
                <a:solidFill>
                  <a:schemeClr val="tx1"/>
                </a:solidFill>
                <a:latin typeface="Arial" pitchFamily="34" charset="0"/>
                <a:ea typeface="+mn-ea"/>
                <a:cs typeface="Arial" pitchFamily="34" charset="0"/>
              </a:defRPr>
            </a:lvl1pPr>
            <a:lvl2pPr>
              <a:buClr>
                <a:srgbClr val="B2BC00"/>
              </a:buClr>
              <a:defRPr lang="cs-CZ" sz="2000" kern="1200" dirty="0" smtClean="0">
                <a:solidFill>
                  <a:schemeClr val="tx1"/>
                </a:solidFill>
                <a:latin typeface="Arial" pitchFamily="34" charset="0"/>
                <a:ea typeface="+mn-ea"/>
                <a:cs typeface="Arial" pitchFamily="34" charset="0"/>
              </a:defRPr>
            </a:lvl2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8" name="Zástupný symbol pro text 7"/>
          <p:cNvSpPr>
            <a:spLocks noGrp="1"/>
          </p:cNvSpPr>
          <p:nvPr>
            <p:ph type="body" sz="quarter" idx="13"/>
          </p:nvPr>
        </p:nvSpPr>
        <p:spPr>
          <a:xfrm>
            <a:off x="467544" y="1340768"/>
            <a:ext cx="8208144" cy="432048"/>
          </a:xfrm>
        </p:spPr>
        <p:txBody>
          <a:bodyPr>
            <a:noAutofit/>
          </a:bodyPr>
          <a:lstStyle>
            <a:lvl1pPr>
              <a:buNone/>
              <a:defRPr sz="2400" baseline="0">
                <a:solidFill>
                  <a:schemeClr val="tx1">
                    <a:lumMod val="50000"/>
                    <a:lumOff val="50000"/>
                  </a:schemeClr>
                </a:solidFill>
              </a:defRPr>
            </a:lvl1pPr>
          </a:lstStyle>
          <a:p>
            <a:pPr lvl="0"/>
            <a:r>
              <a:rPr lang="cs-CZ" smtClean="0"/>
              <a:t>Kliknutím lze upravit styly předlohy textu.</a:t>
            </a:r>
          </a:p>
        </p:txBody>
      </p:sp>
      <p:sp>
        <p:nvSpPr>
          <p:cNvPr id="5" name="Zástupný symbol pro datum 3"/>
          <p:cNvSpPr>
            <a:spLocks noGrp="1"/>
          </p:cNvSpPr>
          <p:nvPr>
            <p:ph type="dt" sz="half" idx="14"/>
          </p:nvPr>
        </p:nvSpPr>
        <p:spPr/>
        <p:txBody>
          <a:bodyPr/>
          <a:lstStyle>
            <a:lvl1pPr>
              <a:defRPr/>
            </a:lvl1pPr>
          </a:lstStyle>
          <a:p>
            <a:pPr>
              <a:defRPr/>
            </a:pPr>
            <a:fld id="{28002C6D-34B8-49CC-8A94-D7809B40336C}" type="datetimeFigureOut">
              <a:rPr lang="cs-CZ"/>
              <a:pPr>
                <a:defRPr/>
              </a:pPr>
              <a:t>23.8.2016</a:t>
            </a:fld>
            <a:endParaRPr lang="cs-CZ" dirty="0"/>
          </a:p>
        </p:txBody>
      </p:sp>
      <p:sp>
        <p:nvSpPr>
          <p:cNvPr id="6" name="Zástupný symbol pro číslo snímku 5"/>
          <p:cNvSpPr>
            <a:spLocks noGrp="1"/>
          </p:cNvSpPr>
          <p:nvPr>
            <p:ph type="sldNum" sz="quarter" idx="15"/>
          </p:nvPr>
        </p:nvSpPr>
        <p:spPr/>
        <p:txBody>
          <a:bodyPr/>
          <a:lstStyle>
            <a:lvl1pPr>
              <a:defRPr/>
            </a:lvl1pPr>
          </a:lstStyle>
          <a:p>
            <a:pPr>
              <a:defRPr/>
            </a:pPr>
            <a:fld id="{3EE7188B-4533-4A4F-8040-33EC65624D01}" type="slidenum">
              <a:rPr lang="cs-CZ"/>
              <a:pPr>
                <a:defRPr/>
              </a:pPr>
              <a:t>‹#›</a:t>
            </a:fld>
            <a:endParaRPr lang="cs-CZ" dirty="0"/>
          </a:p>
        </p:txBody>
      </p:sp>
    </p:spTree>
    <p:extLst>
      <p:ext uri="{BB962C8B-B14F-4D97-AF65-F5344CB8AC3E}">
        <p14:creationId xmlns:p14="http://schemas.microsoft.com/office/powerpoint/2010/main" val="16472943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2A1BEC93-D702-4585-99B1-0006A0C492E2}" type="datetimeFigureOut">
              <a:rPr lang="cs-CZ"/>
              <a:pPr>
                <a:defRPr/>
              </a:pPr>
              <a:t>23.8.2016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CFED3F16-6137-4B4F-903C-22B92B23B281}" type="slidenum">
              <a:rPr lang="cs-CZ"/>
              <a:pPr>
                <a:defRPr/>
              </a:pPr>
              <a:t>‹#›</a:t>
            </a:fld>
            <a:endParaRPr lang="cs-CZ"/>
          </a:p>
        </p:txBody>
      </p:sp>
    </p:spTree>
    <p:extLst>
      <p:ext uri="{BB962C8B-B14F-4D97-AF65-F5344CB8AC3E}">
        <p14:creationId xmlns:p14="http://schemas.microsoft.com/office/powerpoint/2010/main" val="40339304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7ABF4820-8163-4ADE-85C9-FCD21911B498}" type="datetimeFigureOut">
              <a:rPr lang="cs-CZ"/>
              <a:pPr>
                <a:defRPr/>
              </a:pPr>
              <a:t>23.8.2016</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4D57BC89-0104-4CCA-A7E8-E89FFE49F718}" type="slidenum">
              <a:rPr lang="cs-CZ"/>
              <a:pPr>
                <a:defRPr/>
              </a:pPr>
              <a:t>‹#›</a:t>
            </a:fld>
            <a:endParaRPr lang="cs-CZ"/>
          </a:p>
        </p:txBody>
      </p:sp>
    </p:spTree>
    <p:extLst>
      <p:ext uri="{BB962C8B-B14F-4D97-AF65-F5344CB8AC3E}">
        <p14:creationId xmlns:p14="http://schemas.microsoft.com/office/powerpoint/2010/main" val="29548748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3"/>
          <p:cNvSpPr>
            <a:spLocks noGrp="1"/>
          </p:cNvSpPr>
          <p:nvPr>
            <p:ph type="dt" sz="half" idx="10"/>
          </p:nvPr>
        </p:nvSpPr>
        <p:spPr/>
        <p:txBody>
          <a:bodyPr/>
          <a:lstStyle>
            <a:lvl1pPr>
              <a:defRPr/>
            </a:lvl1pPr>
          </a:lstStyle>
          <a:p>
            <a:pPr>
              <a:defRPr/>
            </a:pPr>
            <a:fld id="{6D60F7DC-3B23-4A69-814F-79807C588009}" type="datetimeFigureOut">
              <a:rPr lang="cs-CZ"/>
              <a:pPr>
                <a:defRPr/>
              </a:pPr>
              <a:t>23.8.2016</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DA2E405B-20E5-4CD1-8F16-C20DED50FC41}" type="slidenum">
              <a:rPr lang="cs-CZ"/>
              <a:pPr>
                <a:defRPr/>
              </a:pPr>
              <a:t>‹#›</a:t>
            </a:fld>
            <a:endParaRPr lang="cs-CZ"/>
          </a:p>
        </p:txBody>
      </p:sp>
    </p:spTree>
    <p:extLst>
      <p:ext uri="{BB962C8B-B14F-4D97-AF65-F5344CB8AC3E}">
        <p14:creationId xmlns:p14="http://schemas.microsoft.com/office/powerpoint/2010/main" val="19222813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2192B4C1-F0FA-4B03-A742-DC0DB7A80774}" type="datetimeFigureOut">
              <a:rPr lang="cs-CZ"/>
              <a:pPr>
                <a:defRPr/>
              </a:pPr>
              <a:t>23.8.2016</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E6CA4E39-7063-4E25-A336-39D256CED5F2}" type="slidenum">
              <a:rPr lang="cs-CZ"/>
              <a:pPr>
                <a:defRPr/>
              </a:pPr>
              <a:t>‹#›</a:t>
            </a:fld>
            <a:endParaRPr lang="cs-CZ"/>
          </a:p>
        </p:txBody>
      </p:sp>
    </p:spTree>
    <p:extLst>
      <p:ext uri="{BB962C8B-B14F-4D97-AF65-F5344CB8AC3E}">
        <p14:creationId xmlns:p14="http://schemas.microsoft.com/office/powerpoint/2010/main" val="29503017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BDF928C4-2F05-4F27-85A5-79CDCDC13364}" type="datetimeFigureOut">
              <a:rPr lang="cs-CZ"/>
              <a:pPr>
                <a:defRPr/>
              </a:pPr>
              <a:t>23.8.2016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F4F5D18F-CEFA-452B-B295-443159993866}" type="slidenum">
              <a:rPr lang="cs-CZ"/>
              <a:pPr>
                <a:defRPr/>
              </a:pPr>
              <a:t>‹#›</a:t>
            </a:fld>
            <a:endParaRPr lang="cs-CZ"/>
          </a:p>
        </p:txBody>
      </p:sp>
    </p:spTree>
    <p:extLst>
      <p:ext uri="{BB962C8B-B14F-4D97-AF65-F5344CB8AC3E}">
        <p14:creationId xmlns:p14="http://schemas.microsoft.com/office/powerpoint/2010/main" val="8221650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08EFDA69-7664-44FA-A750-878E5F741E5E}" type="datetimeFigureOut">
              <a:rPr lang="cs-CZ"/>
              <a:pPr>
                <a:defRPr/>
              </a:pPr>
              <a:t>23.8.2016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476D8731-8E34-44D2-B400-55E9EBE52816}" type="slidenum">
              <a:rPr lang="cs-CZ"/>
              <a:pPr>
                <a:defRPr/>
              </a:pPr>
              <a:t>‹#›</a:t>
            </a:fld>
            <a:endParaRPr lang="cs-CZ"/>
          </a:p>
        </p:txBody>
      </p:sp>
    </p:spTree>
    <p:extLst>
      <p:ext uri="{BB962C8B-B14F-4D97-AF65-F5344CB8AC3E}">
        <p14:creationId xmlns:p14="http://schemas.microsoft.com/office/powerpoint/2010/main" val="35211484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188C5EF7-690E-475D-9CF4-8AFAC405E32B}" type="datetimeFigureOut">
              <a:rPr lang="cs-CZ"/>
              <a:pPr>
                <a:defRPr/>
              </a:pPr>
              <a:t>23.8.2016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D7924C87-1162-4C9F-AA44-469FA5456456}" type="slidenum">
              <a:rPr lang="cs-CZ"/>
              <a:pPr>
                <a:defRPr/>
              </a:pPr>
              <a:t>‹#›</a:t>
            </a:fld>
            <a:endParaRPr lang="cs-CZ"/>
          </a:p>
        </p:txBody>
      </p:sp>
    </p:spTree>
    <p:extLst>
      <p:ext uri="{BB962C8B-B14F-4D97-AF65-F5344CB8AC3E}">
        <p14:creationId xmlns:p14="http://schemas.microsoft.com/office/powerpoint/2010/main" val="25162596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E7175557-62EB-4EC7-8DD8-F8B5FE80649E}" type="datetimeFigureOut">
              <a:rPr lang="cs-CZ"/>
              <a:pPr>
                <a:defRPr/>
              </a:pPr>
              <a:t>23.8.2016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D5708462-7ED6-46A4-8E59-350C5F31D6DE}" type="slidenum">
              <a:rPr lang="cs-CZ"/>
              <a:pPr>
                <a:defRPr/>
              </a:pPr>
              <a:t>‹#›</a:t>
            </a:fld>
            <a:endParaRPr lang="cs-CZ"/>
          </a:p>
        </p:txBody>
      </p:sp>
    </p:spTree>
    <p:extLst>
      <p:ext uri="{BB962C8B-B14F-4D97-AF65-F5344CB8AC3E}">
        <p14:creationId xmlns:p14="http://schemas.microsoft.com/office/powerpoint/2010/main" val="15336101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lvl1pPr>
              <a:defRPr/>
            </a:lvl1pPr>
          </a:lstStyle>
          <a:p>
            <a:pPr>
              <a:defRPr/>
            </a:pPr>
            <a:fld id="{81B5D4B6-B95F-44B4-9EBA-2446CF726566}" type="datetimeFigureOut">
              <a:rPr lang="cs-CZ"/>
              <a:pPr>
                <a:defRPr/>
              </a:pPr>
              <a:t>23.8.2016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F7A31861-4FF5-4A4C-9686-E77E4A602DC6}" type="slidenum">
              <a:rPr lang="cs-CZ"/>
              <a:pPr>
                <a:defRPr/>
              </a:pPr>
              <a:t>‹#›</a:t>
            </a:fld>
            <a:endParaRPr lang="cs-CZ"/>
          </a:p>
        </p:txBody>
      </p:sp>
    </p:spTree>
    <p:extLst>
      <p:ext uri="{BB962C8B-B14F-4D97-AF65-F5344CB8AC3E}">
        <p14:creationId xmlns:p14="http://schemas.microsoft.com/office/powerpoint/2010/main" val="34443629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D736201F-451E-4DC1-B690-AB58DDD7CA63}" type="datetimeFigureOut">
              <a:rPr lang="cs-CZ"/>
              <a:pPr>
                <a:defRPr/>
              </a:pPr>
              <a:t>23.8.2016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2894C8E8-93ED-4AB7-947C-7894F134AB52}" type="slidenum">
              <a:rPr lang="cs-CZ"/>
              <a:pPr>
                <a:defRPr/>
              </a:pPr>
              <a:t>‹#›</a:t>
            </a:fld>
            <a:endParaRPr lang="cs-CZ"/>
          </a:p>
        </p:txBody>
      </p:sp>
    </p:spTree>
    <p:extLst>
      <p:ext uri="{BB962C8B-B14F-4D97-AF65-F5344CB8AC3E}">
        <p14:creationId xmlns:p14="http://schemas.microsoft.com/office/powerpoint/2010/main" val="3142995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_bez">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smtClean="0"/>
              <a:t>Kliknutím lze upravit styl.</a:t>
            </a:r>
            <a:endParaRPr lang="cs-CZ" dirty="0"/>
          </a:p>
        </p:txBody>
      </p:sp>
      <p:sp>
        <p:nvSpPr>
          <p:cNvPr id="3" name="Zástupný symbol pro obsah 2"/>
          <p:cNvSpPr>
            <a:spLocks noGrp="1"/>
          </p:cNvSpPr>
          <p:nvPr>
            <p:ph idx="1"/>
          </p:nvPr>
        </p:nvSpPr>
        <p:spPr>
          <a:xfrm>
            <a:off x="457200" y="1340768"/>
            <a:ext cx="8229600" cy="4752527"/>
          </a:xfrm>
        </p:spPr>
        <p:txBody>
          <a:bodyPr/>
          <a:lstStyle>
            <a:lvl1pPr>
              <a:buClr>
                <a:srgbClr val="B2BC00"/>
              </a:buClr>
              <a:buSzPct val="120000"/>
              <a:defRPr lang="cs-CZ" sz="2200" kern="1200" dirty="0" smtClean="0">
                <a:solidFill>
                  <a:schemeClr val="tx1"/>
                </a:solidFill>
                <a:latin typeface="Arial" pitchFamily="34" charset="0"/>
                <a:ea typeface="+mn-ea"/>
                <a:cs typeface="Arial" pitchFamily="34" charset="0"/>
              </a:defRPr>
            </a:lvl1pPr>
            <a:lvl2pPr>
              <a:buClr>
                <a:srgbClr val="B2BC00"/>
              </a:buClr>
              <a:defRPr lang="cs-CZ" sz="2000" kern="1200" dirty="0" smtClean="0">
                <a:solidFill>
                  <a:schemeClr val="tx1"/>
                </a:solidFill>
                <a:latin typeface="Arial" pitchFamily="34" charset="0"/>
                <a:ea typeface="+mn-ea"/>
                <a:cs typeface="Arial" pitchFamily="34" charset="0"/>
              </a:defRPr>
            </a:lvl2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CB90CA8-13F2-44AC-B2BE-8C2FF6B4B76D}" type="datetimeFigureOut">
              <a:rPr lang="cs-CZ"/>
              <a:pPr>
                <a:defRPr/>
              </a:pPr>
              <a:t>23.8.2016</a:t>
            </a:fld>
            <a:endParaRPr lang="cs-CZ" dirty="0"/>
          </a:p>
        </p:txBody>
      </p:sp>
      <p:sp>
        <p:nvSpPr>
          <p:cNvPr id="5" name="Zástupný symbol pro číslo snímku 5"/>
          <p:cNvSpPr>
            <a:spLocks noGrp="1"/>
          </p:cNvSpPr>
          <p:nvPr>
            <p:ph type="sldNum" sz="quarter" idx="11"/>
          </p:nvPr>
        </p:nvSpPr>
        <p:spPr/>
        <p:txBody>
          <a:bodyPr/>
          <a:lstStyle>
            <a:lvl1pPr>
              <a:defRPr/>
            </a:lvl1pPr>
          </a:lstStyle>
          <a:p>
            <a:pPr>
              <a:defRPr/>
            </a:pPr>
            <a:fld id="{695B300E-59EF-402D-A555-555124804263}" type="slidenum">
              <a:rPr lang="cs-CZ"/>
              <a:pPr>
                <a:defRPr/>
              </a:pPr>
              <a:t>‹#›</a:t>
            </a:fld>
            <a:endParaRPr lang="cs-CZ" dirty="0"/>
          </a:p>
        </p:txBody>
      </p:sp>
    </p:spTree>
    <p:extLst>
      <p:ext uri="{BB962C8B-B14F-4D97-AF65-F5344CB8AC3E}">
        <p14:creationId xmlns:p14="http://schemas.microsoft.com/office/powerpoint/2010/main" val="401872951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CE7A955B-A615-4735-9DAE-9C53593000CA}" type="datetimeFigureOut">
              <a:rPr lang="cs-CZ"/>
              <a:pPr>
                <a:defRPr/>
              </a:pPr>
              <a:t>23.8.2016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C550E79A-6E32-4F36-A934-E904A56DD404}" type="slidenum">
              <a:rPr lang="cs-CZ"/>
              <a:pPr>
                <a:defRPr/>
              </a:pPr>
              <a:t>‹#›</a:t>
            </a:fld>
            <a:endParaRPr lang="cs-CZ"/>
          </a:p>
        </p:txBody>
      </p:sp>
    </p:spTree>
    <p:extLst>
      <p:ext uri="{BB962C8B-B14F-4D97-AF65-F5344CB8AC3E}">
        <p14:creationId xmlns:p14="http://schemas.microsoft.com/office/powerpoint/2010/main" val="42851451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6A6B2C77-84CF-46D9-9967-38145393957B}" type="datetimeFigureOut">
              <a:rPr lang="cs-CZ"/>
              <a:pPr>
                <a:defRPr/>
              </a:pPr>
              <a:t>23.8.2016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2EA681AF-9FDE-4147-8A91-0C815382A28D}" type="slidenum">
              <a:rPr lang="cs-CZ"/>
              <a:pPr>
                <a:defRPr/>
              </a:pPr>
              <a:t>‹#›</a:t>
            </a:fld>
            <a:endParaRPr lang="cs-CZ"/>
          </a:p>
        </p:txBody>
      </p:sp>
    </p:spTree>
    <p:extLst>
      <p:ext uri="{BB962C8B-B14F-4D97-AF65-F5344CB8AC3E}">
        <p14:creationId xmlns:p14="http://schemas.microsoft.com/office/powerpoint/2010/main" val="60284219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EC514998-FCD9-42EE-B587-31E2B7EF7B60}" type="datetimeFigureOut">
              <a:rPr lang="cs-CZ"/>
              <a:pPr>
                <a:defRPr/>
              </a:pPr>
              <a:t>23.8.2016</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BD6945D9-74CD-4F06-A0D9-68464048594F}" type="slidenum">
              <a:rPr lang="cs-CZ"/>
              <a:pPr>
                <a:defRPr/>
              </a:pPr>
              <a:t>‹#›</a:t>
            </a:fld>
            <a:endParaRPr lang="cs-CZ"/>
          </a:p>
        </p:txBody>
      </p:sp>
    </p:spTree>
    <p:extLst>
      <p:ext uri="{BB962C8B-B14F-4D97-AF65-F5344CB8AC3E}">
        <p14:creationId xmlns:p14="http://schemas.microsoft.com/office/powerpoint/2010/main" val="1421546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3"/>
          <p:cNvSpPr>
            <a:spLocks noGrp="1"/>
          </p:cNvSpPr>
          <p:nvPr>
            <p:ph type="dt" sz="half" idx="10"/>
          </p:nvPr>
        </p:nvSpPr>
        <p:spPr/>
        <p:txBody>
          <a:bodyPr/>
          <a:lstStyle>
            <a:lvl1pPr>
              <a:defRPr/>
            </a:lvl1pPr>
          </a:lstStyle>
          <a:p>
            <a:pPr>
              <a:defRPr/>
            </a:pPr>
            <a:fld id="{B0283454-6564-4DC4-9703-920F9FA63733}" type="datetimeFigureOut">
              <a:rPr lang="cs-CZ"/>
              <a:pPr>
                <a:defRPr/>
              </a:pPr>
              <a:t>23.8.2016</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0C559764-FD23-468E-A844-07236A2632AA}" type="slidenum">
              <a:rPr lang="cs-CZ"/>
              <a:pPr>
                <a:defRPr/>
              </a:pPr>
              <a:t>‹#›</a:t>
            </a:fld>
            <a:endParaRPr lang="cs-CZ"/>
          </a:p>
        </p:txBody>
      </p:sp>
    </p:spTree>
    <p:extLst>
      <p:ext uri="{BB962C8B-B14F-4D97-AF65-F5344CB8AC3E}">
        <p14:creationId xmlns:p14="http://schemas.microsoft.com/office/powerpoint/2010/main" val="367245260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D00DF09C-1994-4065-B893-25CDE920B45F}" type="datetimeFigureOut">
              <a:rPr lang="cs-CZ"/>
              <a:pPr>
                <a:defRPr/>
              </a:pPr>
              <a:t>23.8.2016</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8C6AC7D4-A80C-4F7D-B75B-EEC88BC43344}" type="slidenum">
              <a:rPr lang="cs-CZ"/>
              <a:pPr>
                <a:defRPr/>
              </a:pPr>
              <a:t>‹#›</a:t>
            </a:fld>
            <a:endParaRPr lang="cs-CZ"/>
          </a:p>
        </p:txBody>
      </p:sp>
    </p:spTree>
    <p:extLst>
      <p:ext uri="{BB962C8B-B14F-4D97-AF65-F5344CB8AC3E}">
        <p14:creationId xmlns:p14="http://schemas.microsoft.com/office/powerpoint/2010/main" val="13109074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C9FACB8D-C706-42FF-B11F-7E14C006600D}" type="datetimeFigureOut">
              <a:rPr lang="cs-CZ"/>
              <a:pPr>
                <a:defRPr/>
              </a:pPr>
              <a:t>23.8.2016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442B2F97-0FB0-4205-9BB4-DCC8CA0E6656}" type="slidenum">
              <a:rPr lang="cs-CZ"/>
              <a:pPr>
                <a:defRPr/>
              </a:pPr>
              <a:t>‹#›</a:t>
            </a:fld>
            <a:endParaRPr lang="cs-CZ"/>
          </a:p>
        </p:txBody>
      </p:sp>
    </p:spTree>
    <p:extLst>
      <p:ext uri="{BB962C8B-B14F-4D97-AF65-F5344CB8AC3E}">
        <p14:creationId xmlns:p14="http://schemas.microsoft.com/office/powerpoint/2010/main" val="63731317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62B97E95-9244-43C1-8978-C36800F1802D}" type="datetimeFigureOut">
              <a:rPr lang="cs-CZ"/>
              <a:pPr>
                <a:defRPr/>
              </a:pPr>
              <a:t>23.8.2016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D2444A1A-941C-453F-940B-83BE7D5CA348}" type="slidenum">
              <a:rPr lang="cs-CZ"/>
              <a:pPr>
                <a:defRPr/>
              </a:pPr>
              <a:t>‹#›</a:t>
            </a:fld>
            <a:endParaRPr lang="cs-CZ"/>
          </a:p>
        </p:txBody>
      </p:sp>
    </p:spTree>
    <p:extLst>
      <p:ext uri="{BB962C8B-B14F-4D97-AF65-F5344CB8AC3E}">
        <p14:creationId xmlns:p14="http://schemas.microsoft.com/office/powerpoint/2010/main" val="148491274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E2E744-D0A7-4C97-8DB3-30EF7E9733D9}" type="datetimeFigureOut">
              <a:rPr lang="cs-CZ"/>
              <a:pPr>
                <a:defRPr/>
              </a:pPr>
              <a:t>23.8.2016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6BA90F8-2E8C-4FD7-A164-45D9051B356C}" type="slidenum">
              <a:rPr lang="cs-CZ"/>
              <a:pPr>
                <a:defRPr/>
              </a:pPr>
              <a:t>‹#›</a:t>
            </a:fld>
            <a:endParaRPr lang="cs-CZ"/>
          </a:p>
        </p:txBody>
      </p:sp>
    </p:spTree>
    <p:extLst>
      <p:ext uri="{BB962C8B-B14F-4D97-AF65-F5344CB8AC3E}">
        <p14:creationId xmlns:p14="http://schemas.microsoft.com/office/powerpoint/2010/main" val="209417457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1C099332-3FB9-483A-9391-B619B88973A4}" type="datetimeFigureOut">
              <a:rPr lang="cs-CZ"/>
              <a:pPr>
                <a:defRPr/>
              </a:pPr>
              <a:t>23.8.2016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7247A481-E5FD-490B-AE1D-5CFDF36AF2D6}" type="slidenum">
              <a:rPr lang="cs-CZ"/>
              <a:pPr>
                <a:defRPr/>
              </a:pPr>
              <a:t>‹#›</a:t>
            </a:fld>
            <a:endParaRPr lang="cs-CZ"/>
          </a:p>
        </p:txBody>
      </p:sp>
    </p:spTree>
    <p:extLst>
      <p:ext uri="{BB962C8B-B14F-4D97-AF65-F5344CB8AC3E}">
        <p14:creationId xmlns:p14="http://schemas.microsoft.com/office/powerpoint/2010/main" val="33836710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noAutofit/>
          </a:bodyPr>
          <a:lstStyle>
            <a:lvl1pPr algn="r">
              <a:defRPr sz="5000" b="1">
                <a:solidFill>
                  <a:srgbClr val="B2BC00"/>
                </a:solidFill>
                <a:latin typeface="Arial" pitchFamily="34" charset="0"/>
                <a:cs typeface="Arial" pitchFamily="34" charset="0"/>
              </a:defRPr>
            </a:lvl1pPr>
          </a:lstStyle>
          <a:p>
            <a:r>
              <a:rPr lang="cs-CZ" dirty="0" smtClean="0"/>
              <a:t>Klepnutím lze upravit styl předlohy nadpisů.</a:t>
            </a:r>
            <a:endParaRPr lang="cs-CZ" dirty="0"/>
          </a:p>
        </p:txBody>
      </p:sp>
      <p:sp>
        <p:nvSpPr>
          <p:cNvPr id="3" name="Podnadpis 2"/>
          <p:cNvSpPr>
            <a:spLocks noGrp="1"/>
          </p:cNvSpPr>
          <p:nvPr>
            <p:ph type="subTitle" idx="1"/>
          </p:nvPr>
        </p:nvSpPr>
        <p:spPr>
          <a:xfrm>
            <a:off x="1371600" y="3886200"/>
            <a:ext cx="6400800" cy="1752600"/>
          </a:xfrm>
        </p:spPr>
        <p:txBody>
          <a:bodyPr/>
          <a:lstStyle>
            <a:lvl1pPr marL="0" indent="0" algn="l">
              <a:buNone/>
              <a:defRPr sz="2400">
                <a:solidFill>
                  <a:schemeClr val="tx1">
                    <a:lumMod val="50000"/>
                    <a:lumOff val="50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dirty="0" smtClean="0"/>
              <a:t>Klepnutím lze upravit styl předlohy podnadpisů.</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96DC9854-FB85-45C1-83A5-2936197938E3}" type="datetimeFigureOut">
              <a:rPr lang="cs-CZ"/>
              <a:pPr>
                <a:defRPr/>
              </a:pPr>
              <a:t>23.8.2016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97D0A93-D519-45CE-9943-E085780B2E34}" type="slidenum">
              <a:rPr lang="cs-CZ"/>
              <a:pPr>
                <a:defRPr/>
              </a:pPr>
              <a:t>‹#›</a:t>
            </a:fld>
            <a:endParaRPr lang="cs-CZ"/>
          </a:p>
        </p:txBody>
      </p:sp>
    </p:spTree>
    <p:extLst>
      <p:ext uri="{BB962C8B-B14F-4D97-AF65-F5344CB8AC3E}">
        <p14:creationId xmlns:p14="http://schemas.microsoft.com/office/powerpoint/2010/main" val="3176009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_podtitul">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smtClean="0"/>
              <a:t>Kliknutím lze upravit styl.</a:t>
            </a:r>
            <a:endParaRPr lang="cs-CZ" dirty="0"/>
          </a:p>
        </p:txBody>
      </p:sp>
      <p:sp>
        <p:nvSpPr>
          <p:cNvPr id="3" name="Zástupný symbol pro obsah 2"/>
          <p:cNvSpPr>
            <a:spLocks noGrp="1"/>
          </p:cNvSpPr>
          <p:nvPr>
            <p:ph sz="half" idx="1"/>
          </p:nvPr>
        </p:nvSpPr>
        <p:spPr>
          <a:xfrm>
            <a:off x="457200" y="1916831"/>
            <a:ext cx="4038600" cy="4176465"/>
          </a:xfrm>
        </p:spPr>
        <p:txBody>
          <a:bodyPr/>
          <a:lstStyle>
            <a:lvl1pPr>
              <a:buClr>
                <a:srgbClr val="B2BC00"/>
              </a:buClr>
              <a:buSzPct val="120000"/>
              <a:defRPr sz="2200"/>
            </a:lvl1pPr>
            <a:lvl2pPr>
              <a:buClr>
                <a:srgbClr val="B2BC00"/>
              </a:buClr>
              <a:defRPr sz="2000"/>
            </a:lvl2pPr>
            <a:lvl3pPr>
              <a:buClr>
                <a:srgbClr val="B2BC00"/>
              </a:buClr>
              <a:defRPr sz="2000"/>
            </a:lvl3pPr>
            <a:lvl4pPr>
              <a:buClr>
                <a:srgbClr val="B2BC00"/>
              </a:buClr>
              <a:defRPr sz="2000"/>
            </a:lvl4pPr>
            <a:lvl5pPr>
              <a:buClr>
                <a:srgbClr val="B2BC00"/>
              </a:buClr>
              <a:defRPr sz="20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obsah 3"/>
          <p:cNvSpPr>
            <a:spLocks noGrp="1"/>
          </p:cNvSpPr>
          <p:nvPr>
            <p:ph sz="half" idx="2"/>
          </p:nvPr>
        </p:nvSpPr>
        <p:spPr>
          <a:xfrm>
            <a:off x="4648200" y="1916831"/>
            <a:ext cx="4038600" cy="4176465"/>
          </a:xfrm>
        </p:spPr>
        <p:txBody>
          <a:bodyPr/>
          <a:lstStyle>
            <a:lvl1pPr>
              <a:defRPr lang="cs-CZ" sz="22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2pPr>
            <a:lvl3pPr indent="-228600" algn="l" defTabSz="914400" rtl="0" eaLnBrk="1" latinLnBrk="0" hangingPunct="1">
              <a:spcBef>
                <a:spcPct val="20000"/>
              </a:spcBef>
              <a:buClr>
                <a:srgbClr val="B2BC00"/>
              </a:buClr>
              <a:buFont typeface="Arial" pitchFamily="34" charset="0"/>
              <a:buChar char="•"/>
              <a:defRPr lang="cs-CZ" sz="2000" kern="1200" smtClean="0">
                <a:solidFill>
                  <a:schemeClr val="tx1"/>
                </a:solidFill>
                <a:latin typeface="Arial" pitchFamily="34" charset="0"/>
                <a:ea typeface="+mn-ea"/>
                <a:cs typeface="Arial" pitchFamily="34" charset="0"/>
              </a:defRPr>
            </a:lvl3pPr>
            <a:lvl4pPr indent="-228600" algn="l" defTabSz="914400" rtl="0" eaLnBrk="1" latinLnBrk="0" hangingPunct="1">
              <a:spcBef>
                <a:spcPct val="20000"/>
              </a:spcBef>
              <a:buClr>
                <a:srgbClr val="B2BC00"/>
              </a:buClr>
              <a:buFont typeface="Arial" pitchFamily="34" charset="0"/>
              <a:buChar char="•"/>
              <a:defRPr lang="cs-CZ" sz="2000" kern="1200" smtClean="0">
                <a:solidFill>
                  <a:schemeClr val="tx1"/>
                </a:solidFill>
                <a:latin typeface="Arial" pitchFamily="34" charset="0"/>
                <a:ea typeface="+mn-ea"/>
                <a:cs typeface="Arial" pitchFamily="34" charset="0"/>
              </a:defRPr>
            </a:lvl4pPr>
            <a:lvl5pPr indent="-228600" algn="l" defTabSz="914400" rtl="0" eaLnBrk="1" latinLnBrk="0" hangingPunct="1">
              <a:spcBef>
                <a:spcPct val="20000"/>
              </a:spcBef>
              <a:buClr>
                <a:srgbClr val="B2BC00"/>
              </a:buClr>
              <a:buFont typeface="Arial" pitchFamily="34" charset="0"/>
              <a:buChar char="•"/>
              <a:defRPr lang="cs-CZ" sz="2000" kern="1200" dirty="0" smtClean="0">
                <a:solidFill>
                  <a:schemeClr val="tx1"/>
                </a:solidFill>
                <a:latin typeface="Arial" pitchFamily="34" charset="0"/>
                <a:ea typeface="+mn-ea"/>
                <a:cs typeface="Arial" pitchFamily="34" charset="0"/>
              </a:defRPr>
            </a:lvl5pPr>
            <a:lvl6pPr>
              <a:defRPr sz="1800"/>
            </a:lvl6pPr>
            <a:lvl7pPr indent="-228600" algn="l" defTabSz="914400" rtl="0" eaLnBrk="1" latinLnBrk="0" hangingPunct="1">
              <a:spcBef>
                <a:spcPct val="20000"/>
              </a:spcBef>
              <a:buClr>
                <a:srgbClr val="B2BC00"/>
              </a:buClr>
              <a:buFont typeface="Arial" pitchFamily="34" charset="0"/>
              <a:buChar char="•"/>
              <a:defRPr lang="cs-CZ" sz="2000" kern="1200" dirty="0" smtClean="0">
                <a:solidFill>
                  <a:schemeClr val="tx1"/>
                </a:solidFill>
                <a:latin typeface="Arial" pitchFamily="34" charset="0"/>
                <a:ea typeface="+mn-ea"/>
                <a:cs typeface="Arial" pitchFamily="34" charset="0"/>
              </a:defRPr>
            </a:lvl7pPr>
            <a:lvl8pPr>
              <a:defRPr sz="1800"/>
            </a:lvl8pPr>
            <a:lvl9pPr indent="-228600" algn="l" defTabSz="914400" rtl="0" eaLnBrk="1" latinLnBrk="0" hangingPunct="1">
              <a:spcBef>
                <a:spcPct val="20000"/>
              </a:spcBef>
              <a:buClr>
                <a:srgbClr val="B2BC00"/>
              </a:buClr>
              <a:buFont typeface="Arial" pitchFamily="34" charset="0"/>
              <a:buChar char="•"/>
              <a:defRPr lang="cs-CZ" sz="2000" kern="1200" dirty="0">
                <a:solidFill>
                  <a:schemeClr val="tx1"/>
                </a:solidFill>
                <a:latin typeface="Arial" pitchFamily="34" charset="0"/>
                <a:ea typeface="+mn-ea"/>
                <a:cs typeface="Arial" pitchFamily="34" charset="0"/>
              </a:defRPr>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9" name="Zástupný symbol pro text 8"/>
          <p:cNvSpPr>
            <a:spLocks noGrp="1"/>
          </p:cNvSpPr>
          <p:nvPr>
            <p:ph type="body" sz="quarter" idx="13"/>
          </p:nvPr>
        </p:nvSpPr>
        <p:spPr>
          <a:xfrm>
            <a:off x="468313" y="1340767"/>
            <a:ext cx="8208143" cy="432049"/>
          </a:xfrm>
        </p:spPr>
        <p:txBody>
          <a:bodyPr>
            <a:normAutofit/>
          </a:bodyPr>
          <a:lstStyle>
            <a:lvl1pPr>
              <a:buNone/>
              <a:defRPr sz="2400">
                <a:solidFill>
                  <a:schemeClr val="tx1">
                    <a:lumMod val="50000"/>
                    <a:lumOff val="50000"/>
                  </a:schemeClr>
                </a:solidFill>
              </a:defRPr>
            </a:lvl1pPr>
          </a:lstStyle>
          <a:p>
            <a:pPr lvl="0"/>
            <a:r>
              <a:rPr lang="cs-CZ" smtClean="0"/>
              <a:t>Kliknutím lze upravit styly předlohy textu.</a:t>
            </a:r>
          </a:p>
        </p:txBody>
      </p:sp>
      <p:sp>
        <p:nvSpPr>
          <p:cNvPr id="6" name="Zástupný symbol pro datum 3"/>
          <p:cNvSpPr>
            <a:spLocks noGrp="1"/>
          </p:cNvSpPr>
          <p:nvPr>
            <p:ph type="dt" sz="half" idx="14"/>
          </p:nvPr>
        </p:nvSpPr>
        <p:spPr/>
        <p:txBody>
          <a:bodyPr/>
          <a:lstStyle>
            <a:lvl1pPr>
              <a:defRPr/>
            </a:lvl1pPr>
          </a:lstStyle>
          <a:p>
            <a:pPr>
              <a:defRPr/>
            </a:pPr>
            <a:fld id="{7A1A3CEC-2BE7-4854-A8F8-383B7112DFB7}" type="datetimeFigureOut">
              <a:rPr lang="cs-CZ"/>
              <a:pPr>
                <a:defRPr/>
              </a:pPr>
              <a:t>23.8.2016</a:t>
            </a:fld>
            <a:endParaRPr lang="cs-CZ" dirty="0"/>
          </a:p>
        </p:txBody>
      </p:sp>
      <p:sp>
        <p:nvSpPr>
          <p:cNvPr id="7" name="Zástupný symbol pro číslo snímku 5"/>
          <p:cNvSpPr>
            <a:spLocks noGrp="1"/>
          </p:cNvSpPr>
          <p:nvPr>
            <p:ph type="sldNum" sz="quarter" idx="15"/>
          </p:nvPr>
        </p:nvSpPr>
        <p:spPr/>
        <p:txBody>
          <a:bodyPr/>
          <a:lstStyle>
            <a:lvl1pPr>
              <a:defRPr/>
            </a:lvl1pPr>
          </a:lstStyle>
          <a:p>
            <a:pPr>
              <a:defRPr/>
            </a:pPr>
            <a:fld id="{C6AE45DB-1453-47BE-9811-8986E3461ACD}" type="slidenum">
              <a:rPr lang="cs-CZ"/>
              <a:pPr>
                <a:defRPr/>
              </a:pPr>
              <a:t>‹#›</a:t>
            </a:fld>
            <a:endParaRPr lang="cs-CZ" dirty="0"/>
          </a:p>
        </p:txBody>
      </p:sp>
    </p:spTree>
    <p:extLst>
      <p:ext uri="{BB962C8B-B14F-4D97-AF65-F5344CB8AC3E}">
        <p14:creationId xmlns:p14="http://schemas.microsoft.com/office/powerpoint/2010/main" val="367910267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normAutofit/>
          </a:bodyPr>
          <a:lstStyle>
            <a:lvl1pPr algn="l">
              <a:defRPr sz="3200" b="1">
                <a:solidFill>
                  <a:srgbClr val="B2BC00"/>
                </a:solidFill>
                <a:latin typeface="Arial" pitchFamily="34" charset="0"/>
                <a:cs typeface="Arial" pitchFamily="34" charset="0"/>
              </a:defRPr>
            </a:lvl1pPr>
          </a:lstStyle>
          <a:p>
            <a:r>
              <a:rPr lang="cs-CZ" dirty="0" smtClean="0"/>
              <a:t>Klepnutím lze upravit styl předlohy nadpisů.</a:t>
            </a:r>
            <a:endParaRPr lang="cs-CZ" dirty="0"/>
          </a:p>
        </p:txBody>
      </p:sp>
      <p:sp>
        <p:nvSpPr>
          <p:cNvPr id="3" name="Zástupný symbol pro obsah 2"/>
          <p:cNvSpPr>
            <a:spLocks noGrp="1"/>
          </p:cNvSpPr>
          <p:nvPr>
            <p:ph idx="1"/>
          </p:nvPr>
        </p:nvSpPr>
        <p:spPr>
          <a:xfrm>
            <a:off x="457200" y="1988840"/>
            <a:ext cx="8229600" cy="4137323"/>
          </a:xfrm>
        </p:spPr>
        <p:txBody>
          <a:bodyPr/>
          <a:lstStyle>
            <a:lvl1pPr>
              <a:buClr>
                <a:srgbClr val="B2BC00"/>
              </a:buClr>
              <a:buSzPct val="120000"/>
              <a:defRPr sz="2400">
                <a:latin typeface="Arial" pitchFamily="34" charset="0"/>
                <a:cs typeface="Arial" pitchFamily="34" charset="0"/>
              </a:defRPr>
            </a:lvl1pPr>
            <a:lvl2pPr>
              <a:buClr>
                <a:srgbClr val="B2BC00"/>
              </a:buClr>
              <a:defRPr sz="2000">
                <a:latin typeface="Arial" pitchFamily="34" charset="0"/>
                <a:cs typeface="Arial" pitchFamily="34" charset="0"/>
              </a:defRPr>
            </a:lvl2pPr>
            <a:lvl3pPr>
              <a:buClr>
                <a:srgbClr val="B2BC00"/>
              </a:buClr>
              <a:defRPr sz="2000">
                <a:latin typeface="Arial" pitchFamily="34" charset="0"/>
                <a:cs typeface="Arial" pitchFamily="34" charset="0"/>
              </a:defRPr>
            </a:lvl3pPr>
            <a:lvl4pPr>
              <a:buClr>
                <a:srgbClr val="B2BC00"/>
              </a:buClr>
              <a:buFont typeface="Arial" pitchFamily="34" charset="0"/>
              <a:buChar char="•"/>
              <a:defRPr sz="2000">
                <a:latin typeface="Arial" pitchFamily="34" charset="0"/>
                <a:cs typeface="Arial" pitchFamily="34" charset="0"/>
              </a:defRPr>
            </a:lvl4pPr>
            <a:lvl5pPr>
              <a:buClr>
                <a:srgbClr val="B2BC00"/>
              </a:buClr>
              <a:buFont typeface="Arial" pitchFamily="34" charset="0"/>
              <a:buChar char="•"/>
              <a:defRPr sz="2000">
                <a:latin typeface="Arial" pitchFamily="34" charset="0"/>
                <a:cs typeface="Arial" pitchFamily="34" charset="0"/>
              </a:defRPr>
            </a:lvl5p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8" name="Zástupný symbol pro text 7"/>
          <p:cNvSpPr>
            <a:spLocks noGrp="1"/>
          </p:cNvSpPr>
          <p:nvPr>
            <p:ph type="body" sz="quarter" idx="13"/>
          </p:nvPr>
        </p:nvSpPr>
        <p:spPr>
          <a:xfrm>
            <a:off x="468313" y="1341438"/>
            <a:ext cx="8207375" cy="575394"/>
          </a:xfrm>
        </p:spPr>
        <p:txBody>
          <a:bodyPr>
            <a:normAutofit/>
          </a:bodyPr>
          <a:lstStyle>
            <a:lvl1pPr>
              <a:buNone/>
              <a:defRPr sz="2800">
                <a:solidFill>
                  <a:schemeClr val="tx1">
                    <a:lumMod val="50000"/>
                    <a:lumOff val="50000"/>
                  </a:schemeClr>
                </a:solidFill>
              </a:defRPr>
            </a:lvl1pPr>
          </a:lstStyle>
          <a:p>
            <a:pPr lvl="0"/>
            <a:r>
              <a:rPr lang="cs-CZ" dirty="0" smtClean="0"/>
              <a:t>Klepnutím lze upravit styly předlohy textu.</a:t>
            </a:r>
          </a:p>
        </p:txBody>
      </p:sp>
      <p:sp>
        <p:nvSpPr>
          <p:cNvPr id="5" name="Zástupný symbol pro datum 3"/>
          <p:cNvSpPr>
            <a:spLocks noGrp="1"/>
          </p:cNvSpPr>
          <p:nvPr>
            <p:ph type="dt" sz="half" idx="14"/>
          </p:nvPr>
        </p:nvSpPr>
        <p:spPr/>
        <p:txBody>
          <a:bodyPr/>
          <a:lstStyle>
            <a:lvl1pPr>
              <a:defRPr/>
            </a:lvl1pPr>
          </a:lstStyle>
          <a:p>
            <a:pPr>
              <a:defRPr/>
            </a:pPr>
            <a:fld id="{92D77403-48D0-4504-BFA5-3CE217F3BE83}" type="datetimeFigureOut">
              <a:rPr lang="cs-CZ"/>
              <a:pPr>
                <a:defRPr/>
              </a:pPr>
              <a:t>23.8.2016</a:t>
            </a:fld>
            <a:endParaRPr lang="cs-CZ"/>
          </a:p>
        </p:txBody>
      </p:sp>
      <p:sp>
        <p:nvSpPr>
          <p:cNvPr id="6" name="Zástupný symbol pro zápatí 4"/>
          <p:cNvSpPr>
            <a:spLocks noGrp="1"/>
          </p:cNvSpPr>
          <p:nvPr>
            <p:ph type="ftr" sz="quarter" idx="15"/>
          </p:nvPr>
        </p:nvSpPr>
        <p:spPr/>
        <p:txBody>
          <a:bodyPr/>
          <a:lstStyle>
            <a:lvl1pPr>
              <a:defRPr/>
            </a:lvl1pPr>
          </a:lstStyle>
          <a:p>
            <a:pPr>
              <a:defRPr/>
            </a:pPr>
            <a:endParaRPr lang="cs-CZ"/>
          </a:p>
        </p:txBody>
      </p:sp>
      <p:sp>
        <p:nvSpPr>
          <p:cNvPr id="7" name="Zástupný symbol pro číslo snímku 5"/>
          <p:cNvSpPr>
            <a:spLocks noGrp="1"/>
          </p:cNvSpPr>
          <p:nvPr>
            <p:ph type="sldNum" sz="quarter" idx="16"/>
          </p:nvPr>
        </p:nvSpPr>
        <p:spPr/>
        <p:txBody>
          <a:bodyPr/>
          <a:lstStyle>
            <a:lvl1pPr>
              <a:defRPr/>
            </a:lvl1pPr>
          </a:lstStyle>
          <a:p>
            <a:pPr>
              <a:defRPr/>
            </a:pPr>
            <a:fld id="{92A751B1-BAB0-4BE8-A600-623812E31E61}" type="slidenum">
              <a:rPr lang="cs-CZ"/>
              <a:pPr>
                <a:defRPr/>
              </a:pPr>
              <a:t>‹#›</a:t>
            </a:fld>
            <a:endParaRPr lang="cs-CZ"/>
          </a:p>
        </p:txBody>
      </p:sp>
    </p:spTree>
    <p:extLst>
      <p:ext uri="{BB962C8B-B14F-4D97-AF65-F5344CB8AC3E}">
        <p14:creationId xmlns:p14="http://schemas.microsoft.com/office/powerpoint/2010/main" val="7862862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FAF3E9B6-AFC4-4629-B2F0-6D904E45959C}" type="datetimeFigureOut">
              <a:rPr lang="cs-CZ"/>
              <a:pPr>
                <a:defRPr/>
              </a:pPr>
              <a:t>23.8.2016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2345217C-64CB-47FF-AD4C-072BD418615B}" type="slidenum">
              <a:rPr lang="cs-CZ"/>
              <a:pPr>
                <a:defRPr/>
              </a:pPr>
              <a:t>‹#›</a:t>
            </a:fld>
            <a:endParaRPr lang="cs-CZ"/>
          </a:p>
        </p:txBody>
      </p:sp>
    </p:spTree>
    <p:extLst>
      <p:ext uri="{BB962C8B-B14F-4D97-AF65-F5344CB8AC3E}">
        <p14:creationId xmlns:p14="http://schemas.microsoft.com/office/powerpoint/2010/main" val="26671775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08D12D6C-9A5D-42A3-923E-57B65E6E845E}" type="datetimeFigureOut">
              <a:rPr lang="cs-CZ"/>
              <a:pPr>
                <a:defRPr/>
              </a:pPr>
              <a:t>23.8.2016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AD2CEFC-9E65-435C-A6C3-E10EBE935778}" type="slidenum">
              <a:rPr lang="cs-CZ"/>
              <a:pPr>
                <a:defRPr/>
              </a:pPr>
              <a:t>‹#›</a:t>
            </a:fld>
            <a:endParaRPr lang="cs-CZ"/>
          </a:p>
        </p:txBody>
      </p:sp>
    </p:spTree>
    <p:extLst>
      <p:ext uri="{BB962C8B-B14F-4D97-AF65-F5344CB8AC3E}">
        <p14:creationId xmlns:p14="http://schemas.microsoft.com/office/powerpoint/2010/main" val="123584186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5A4F9A7D-ACDD-43D6-9119-264C33494934}" type="datetimeFigureOut">
              <a:rPr lang="cs-CZ"/>
              <a:pPr>
                <a:defRPr/>
              </a:pPr>
              <a:t>23.8.2016</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8BBE6DC8-1C6D-4B04-8C59-BB6297CC55C7}" type="slidenum">
              <a:rPr lang="cs-CZ"/>
              <a:pPr>
                <a:defRPr/>
              </a:pPr>
              <a:t>‹#›</a:t>
            </a:fld>
            <a:endParaRPr lang="cs-CZ"/>
          </a:p>
        </p:txBody>
      </p:sp>
    </p:spTree>
    <p:extLst>
      <p:ext uri="{BB962C8B-B14F-4D97-AF65-F5344CB8AC3E}">
        <p14:creationId xmlns:p14="http://schemas.microsoft.com/office/powerpoint/2010/main" val="400343735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3"/>
          <p:cNvSpPr>
            <a:spLocks noGrp="1"/>
          </p:cNvSpPr>
          <p:nvPr>
            <p:ph type="dt" sz="half" idx="10"/>
          </p:nvPr>
        </p:nvSpPr>
        <p:spPr/>
        <p:txBody>
          <a:bodyPr/>
          <a:lstStyle>
            <a:lvl1pPr>
              <a:defRPr/>
            </a:lvl1pPr>
          </a:lstStyle>
          <a:p>
            <a:pPr>
              <a:defRPr/>
            </a:pPr>
            <a:fld id="{758CC9CF-0337-4D43-8A7F-50D1682784DB}" type="datetimeFigureOut">
              <a:rPr lang="cs-CZ"/>
              <a:pPr>
                <a:defRPr/>
              </a:pPr>
              <a:t>23.8.2016</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90246918-6BC7-4E8D-8624-8E5AE3667C6F}" type="slidenum">
              <a:rPr lang="cs-CZ"/>
              <a:pPr>
                <a:defRPr/>
              </a:pPr>
              <a:t>‹#›</a:t>
            </a:fld>
            <a:endParaRPr lang="cs-CZ"/>
          </a:p>
        </p:txBody>
      </p:sp>
    </p:spTree>
    <p:extLst>
      <p:ext uri="{BB962C8B-B14F-4D97-AF65-F5344CB8AC3E}">
        <p14:creationId xmlns:p14="http://schemas.microsoft.com/office/powerpoint/2010/main" val="143363000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0BA3B23E-99B6-4FDE-9857-9298CE6CB542}" type="datetimeFigureOut">
              <a:rPr lang="cs-CZ"/>
              <a:pPr>
                <a:defRPr/>
              </a:pPr>
              <a:t>23.8.2016</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C2AEDE6D-09E7-4140-9AF2-3AD0EB8DD1B9}" type="slidenum">
              <a:rPr lang="cs-CZ"/>
              <a:pPr>
                <a:defRPr/>
              </a:pPr>
              <a:t>‹#›</a:t>
            </a:fld>
            <a:endParaRPr lang="cs-CZ"/>
          </a:p>
        </p:txBody>
      </p:sp>
    </p:spTree>
    <p:extLst>
      <p:ext uri="{BB962C8B-B14F-4D97-AF65-F5344CB8AC3E}">
        <p14:creationId xmlns:p14="http://schemas.microsoft.com/office/powerpoint/2010/main" val="151254157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B9BA79CC-A8AA-44AC-A2DE-F2EDFE61847F}" type="datetimeFigureOut">
              <a:rPr lang="cs-CZ"/>
              <a:pPr>
                <a:defRPr/>
              </a:pPr>
              <a:t>23.8.2016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7097B003-B256-4056-A182-5B70A4D7FA1C}" type="slidenum">
              <a:rPr lang="cs-CZ"/>
              <a:pPr>
                <a:defRPr/>
              </a:pPr>
              <a:t>‹#›</a:t>
            </a:fld>
            <a:endParaRPr lang="cs-CZ"/>
          </a:p>
        </p:txBody>
      </p:sp>
    </p:spTree>
    <p:extLst>
      <p:ext uri="{BB962C8B-B14F-4D97-AF65-F5344CB8AC3E}">
        <p14:creationId xmlns:p14="http://schemas.microsoft.com/office/powerpoint/2010/main" val="278217487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9A59927C-C4ED-4E47-BDF2-D876468391F7}" type="datetimeFigureOut">
              <a:rPr lang="cs-CZ"/>
              <a:pPr>
                <a:defRPr/>
              </a:pPr>
              <a:t>23.8.2016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AEBC9EC3-DD6D-43B2-BE84-329625AFBB6C}" type="slidenum">
              <a:rPr lang="cs-CZ"/>
              <a:pPr>
                <a:defRPr/>
              </a:pPr>
              <a:t>‹#›</a:t>
            </a:fld>
            <a:endParaRPr lang="cs-CZ"/>
          </a:p>
        </p:txBody>
      </p:sp>
    </p:spTree>
    <p:extLst>
      <p:ext uri="{BB962C8B-B14F-4D97-AF65-F5344CB8AC3E}">
        <p14:creationId xmlns:p14="http://schemas.microsoft.com/office/powerpoint/2010/main" val="362824548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F55EF5BF-13DE-4BC6-A08E-5C884B32E1BF}" type="datetimeFigureOut">
              <a:rPr lang="cs-CZ"/>
              <a:pPr>
                <a:defRPr/>
              </a:pPr>
              <a:t>23.8.2016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1FF80CFF-BC42-4BE1-83E0-345A349DCE58}" type="slidenum">
              <a:rPr lang="cs-CZ"/>
              <a:pPr>
                <a:defRPr/>
              </a:pPr>
              <a:t>‹#›</a:t>
            </a:fld>
            <a:endParaRPr lang="cs-CZ"/>
          </a:p>
        </p:txBody>
      </p:sp>
    </p:spTree>
    <p:extLst>
      <p:ext uri="{BB962C8B-B14F-4D97-AF65-F5344CB8AC3E}">
        <p14:creationId xmlns:p14="http://schemas.microsoft.com/office/powerpoint/2010/main" val="25821770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F7DBA388-AA3E-4B31-A06F-B01C9A55BDB5}" type="datetimeFigureOut">
              <a:rPr lang="cs-CZ"/>
              <a:pPr>
                <a:defRPr/>
              </a:pPr>
              <a:t>23.8.2016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C712A92-8570-4021-80D3-771E9FDBE23B}" type="slidenum">
              <a:rPr lang="cs-CZ"/>
              <a:pPr>
                <a:defRPr/>
              </a:pPr>
              <a:t>‹#›</a:t>
            </a:fld>
            <a:endParaRPr lang="cs-CZ"/>
          </a:p>
        </p:txBody>
      </p:sp>
    </p:spTree>
    <p:extLst>
      <p:ext uri="{BB962C8B-B14F-4D97-AF65-F5344CB8AC3E}">
        <p14:creationId xmlns:p14="http://schemas.microsoft.com/office/powerpoint/2010/main" val="2212797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va obsahy_bez">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smtClean="0"/>
              <a:t>Kliknutím lze upravit styl.</a:t>
            </a:r>
            <a:endParaRPr lang="cs-CZ" dirty="0"/>
          </a:p>
        </p:txBody>
      </p:sp>
      <p:sp>
        <p:nvSpPr>
          <p:cNvPr id="3" name="Zástupný symbol pro obsah 2"/>
          <p:cNvSpPr>
            <a:spLocks noGrp="1"/>
          </p:cNvSpPr>
          <p:nvPr>
            <p:ph sz="half" idx="1"/>
          </p:nvPr>
        </p:nvSpPr>
        <p:spPr>
          <a:xfrm>
            <a:off x="457200" y="1340769"/>
            <a:ext cx="4038600" cy="4752528"/>
          </a:xfrm>
        </p:spPr>
        <p:txBody>
          <a:bodyPr/>
          <a:lstStyle>
            <a:lvl1pPr>
              <a:buClr>
                <a:srgbClr val="B2BC00"/>
              </a:buClr>
              <a:buSzPct val="120000"/>
              <a:defRPr sz="2200"/>
            </a:lvl1pPr>
            <a:lvl2pPr>
              <a:buClr>
                <a:srgbClr val="B2BC00"/>
              </a:buClr>
              <a:defRPr sz="2000"/>
            </a:lvl2pPr>
            <a:lvl3pPr>
              <a:buClr>
                <a:srgbClr val="B2BC00"/>
              </a:buClr>
              <a:defRPr sz="2000"/>
            </a:lvl3pPr>
            <a:lvl4pPr>
              <a:buClr>
                <a:srgbClr val="B2BC00"/>
              </a:buClr>
              <a:defRPr sz="2000"/>
            </a:lvl4pPr>
            <a:lvl5pPr>
              <a:buClr>
                <a:srgbClr val="B2BC00"/>
              </a:buClr>
              <a:defRPr sz="20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obsah 3"/>
          <p:cNvSpPr>
            <a:spLocks noGrp="1"/>
          </p:cNvSpPr>
          <p:nvPr>
            <p:ph sz="half" idx="2"/>
          </p:nvPr>
        </p:nvSpPr>
        <p:spPr>
          <a:xfrm>
            <a:off x="4648200" y="1340768"/>
            <a:ext cx="4038600" cy="4752529"/>
          </a:xfrm>
        </p:spPr>
        <p:txBody>
          <a:bodyPr/>
          <a:lstStyle>
            <a:lvl1pPr>
              <a:defRPr lang="cs-CZ" sz="22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2pPr>
            <a:lvl3pPr indent="-228600" algn="l" defTabSz="914400" rtl="0" eaLnBrk="1" latinLnBrk="0" hangingPunct="1">
              <a:spcBef>
                <a:spcPct val="20000"/>
              </a:spcBef>
              <a:buClr>
                <a:srgbClr val="B2BC00"/>
              </a:buClr>
              <a:buFont typeface="Arial" pitchFamily="34" charset="0"/>
              <a:buChar char="•"/>
              <a:defRPr lang="cs-CZ" sz="2000" kern="1200" smtClean="0">
                <a:solidFill>
                  <a:schemeClr val="tx1"/>
                </a:solidFill>
                <a:latin typeface="Arial" pitchFamily="34" charset="0"/>
                <a:ea typeface="+mn-ea"/>
                <a:cs typeface="Arial" pitchFamily="34" charset="0"/>
              </a:defRPr>
            </a:lvl3pPr>
            <a:lvl4pPr indent="-228600" algn="l" defTabSz="914400" rtl="0" eaLnBrk="1" latinLnBrk="0" hangingPunct="1">
              <a:spcBef>
                <a:spcPct val="20000"/>
              </a:spcBef>
              <a:buClr>
                <a:srgbClr val="B2BC00"/>
              </a:buClr>
              <a:buFont typeface="Arial" pitchFamily="34" charset="0"/>
              <a:buChar char="•"/>
              <a:defRPr lang="cs-CZ" sz="2000" kern="1200" smtClean="0">
                <a:solidFill>
                  <a:schemeClr val="tx1"/>
                </a:solidFill>
                <a:latin typeface="Arial" pitchFamily="34" charset="0"/>
                <a:ea typeface="+mn-ea"/>
                <a:cs typeface="Arial" pitchFamily="34" charset="0"/>
              </a:defRPr>
            </a:lvl4pPr>
            <a:lvl5pPr indent="-228600" algn="l" defTabSz="914400" rtl="0" eaLnBrk="1" latinLnBrk="0" hangingPunct="1">
              <a:spcBef>
                <a:spcPct val="20000"/>
              </a:spcBef>
              <a:buClr>
                <a:srgbClr val="B2BC00"/>
              </a:buClr>
              <a:buFont typeface="Arial" pitchFamily="34" charset="0"/>
              <a:buChar char="•"/>
              <a:defRPr lang="cs-CZ" sz="2000" kern="1200" dirty="0" smtClean="0">
                <a:solidFill>
                  <a:schemeClr val="tx1"/>
                </a:solidFill>
                <a:latin typeface="Arial" pitchFamily="34" charset="0"/>
                <a:ea typeface="+mn-ea"/>
                <a:cs typeface="Arial" pitchFamily="34" charset="0"/>
              </a:defRPr>
            </a:lvl5pPr>
            <a:lvl6pPr>
              <a:defRPr sz="1800"/>
            </a:lvl6pPr>
            <a:lvl7pPr indent="-228600" algn="l" defTabSz="914400" rtl="0" eaLnBrk="1" latinLnBrk="0" hangingPunct="1">
              <a:spcBef>
                <a:spcPct val="20000"/>
              </a:spcBef>
              <a:buClr>
                <a:srgbClr val="B2BC00"/>
              </a:buClr>
              <a:buFont typeface="Arial" pitchFamily="34" charset="0"/>
              <a:buChar char="•"/>
              <a:defRPr lang="cs-CZ" sz="2000" kern="1200" dirty="0" smtClean="0">
                <a:solidFill>
                  <a:schemeClr val="tx1"/>
                </a:solidFill>
                <a:latin typeface="Arial" pitchFamily="34" charset="0"/>
                <a:ea typeface="+mn-ea"/>
                <a:cs typeface="Arial" pitchFamily="34" charset="0"/>
              </a:defRPr>
            </a:lvl7pPr>
            <a:lvl8pPr>
              <a:defRPr sz="1800"/>
            </a:lvl8pPr>
            <a:lvl9pPr indent="-228600" algn="l" defTabSz="914400" rtl="0" eaLnBrk="1" latinLnBrk="0" hangingPunct="1">
              <a:spcBef>
                <a:spcPct val="20000"/>
              </a:spcBef>
              <a:buClr>
                <a:srgbClr val="B2BC00"/>
              </a:buClr>
              <a:buFont typeface="Arial" pitchFamily="34" charset="0"/>
              <a:buChar char="•"/>
              <a:defRPr lang="cs-CZ" sz="2000" kern="1200" dirty="0">
                <a:solidFill>
                  <a:schemeClr val="tx1"/>
                </a:solidFill>
                <a:latin typeface="Arial" pitchFamily="34" charset="0"/>
                <a:ea typeface="+mn-ea"/>
                <a:cs typeface="Arial" pitchFamily="34" charset="0"/>
              </a:defRPr>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5" name="Zástupný symbol pro datum 3"/>
          <p:cNvSpPr>
            <a:spLocks noGrp="1"/>
          </p:cNvSpPr>
          <p:nvPr>
            <p:ph type="dt" sz="half" idx="10"/>
          </p:nvPr>
        </p:nvSpPr>
        <p:spPr/>
        <p:txBody>
          <a:bodyPr/>
          <a:lstStyle>
            <a:lvl1pPr>
              <a:defRPr/>
            </a:lvl1pPr>
          </a:lstStyle>
          <a:p>
            <a:pPr>
              <a:defRPr/>
            </a:pPr>
            <a:fld id="{053FE8C3-D22E-4724-BBD7-68A3BFA4C674}" type="datetimeFigureOut">
              <a:rPr lang="cs-CZ"/>
              <a:pPr>
                <a:defRPr/>
              </a:pPr>
              <a:t>23.8.2016</a:t>
            </a:fld>
            <a:endParaRPr lang="cs-CZ" dirty="0"/>
          </a:p>
        </p:txBody>
      </p:sp>
      <p:sp>
        <p:nvSpPr>
          <p:cNvPr id="6" name="Zástupný symbol pro číslo snímku 5"/>
          <p:cNvSpPr>
            <a:spLocks noGrp="1"/>
          </p:cNvSpPr>
          <p:nvPr>
            <p:ph type="sldNum" sz="quarter" idx="11"/>
          </p:nvPr>
        </p:nvSpPr>
        <p:spPr/>
        <p:txBody>
          <a:bodyPr/>
          <a:lstStyle>
            <a:lvl1pPr>
              <a:defRPr/>
            </a:lvl1pPr>
          </a:lstStyle>
          <a:p>
            <a:pPr>
              <a:defRPr/>
            </a:pPr>
            <a:fld id="{6C6A71FC-4945-4267-A7A7-81493BD1F048}" type="slidenum">
              <a:rPr lang="cs-CZ"/>
              <a:pPr>
                <a:defRPr/>
              </a:pPr>
              <a:t>‹#›</a:t>
            </a:fld>
            <a:endParaRPr lang="cs-CZ" dirty="0"/>
          </a:p>
        </p:txBody>
      </p:sp>
    </p:spTree>
    <p:extLst>
      <p:ext uri="{BB962C8B-B14F-4D97-AF65-F5344CB8AC3E}">
        <p14:creationId xmlns:p14="http://schemas.microsoft.com/office/powerpoint/2010/main" val="1715058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ouze nadpis_podtitul">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7" name="Zástupný symbol pro text 6"/>
          <p:cNvSpPr>
            <a:spLocks noGrp="1"/>
          </p:cNvSpPr>
          <p:nvPr>
            <p:ph type="body" sz="quarter" idx="13"/>
          </p:nvPr>
        </p:nvSpPr>
        <p:spPr>
          <a:xfrm>
            <a:off x="467544" y="1556792"/>
            <a:ext cx="8207375" cy="432519"/>
          </a:xfrm>
        </p:spPr>
        <p:txBody>
          <a:bodyPr>
            <a:normAutofit/>
          </a:bodyPr>
          <a:lstStyle>
            <a:lvl1pPr>
              <a:buNone/>
              <a:defRPr sz="2400">
                <a:solidFill>
                  <a:schemeClr val="tx1">
                    <a:lumMod val="50000"/>
                    <a:lumOff val="50000"/>
                  </a:schemeClr>
                </a:solidFill>
              </a:defRPr>
            </a:lvl1pPr>
          </a:lstStyle>
          <a:p>
            <a:pPr lvl="0"/>
            <a:r>
              <a:rPr lang="cs-CZ" smtClean="0"/>
              <a:t>Kliknutím lze upravit styly předlohy textu.</a:t>
            </a:r>
          </a:p>
        </p:txBody>
      </p:sp>
      <p:sp>
        <p:nvSpPr>
          <p:cNvPr id="4" name="Zástupný symbol pro datum 3"/>
          <p:cNvSpPr>
            <a:spLocks noGrp="1"/>
          </p:cNvSpPr>
          <p:nvPr>
            <p:ph type="dt" sz="half" idx="14"/>
          </p:nvPr>
        </p:nvSpPr>
        <p:spPr/>
        <p:txBody>
          <a:bodyPr/>
          <a:lstStyle>
            <a:lvl1pPr>
              <a:defRPr/>
            </a:lvl1pPr>
          </a:lstStyle>
          <a:p>
            <a:pPr>
              <a:defRPr/>
            </a:pPr>
            <a:fld id="{BE017709-CBD4-4BFE-A66A-AF16F38681B6}" type="datetimeFigureOut">
              <a:rPr lang="cs-CZ"/>
              <a:pPr>
                <a:defRPr/>
              </a:pPr>
              <a:t>23.8.2016</a:t>
            </a:fld>
            <a:endParaRPr lang="cs-CZ" dirty="0"/>
          </a:p>
        </p:txBody>
      </p:sp>
      <p:sp>
        <p:nvSpPr>
          <p:cNvPr id="5" name="Zástupný symbol pro číslo snímku 5"/>
          <p:cNvSpPr>
            <a:spLocks noGrp="1"/>
          </p:cNvSpPr>
          <p:nvPr>
            <p:ph type="sldNum" sz="quarter" idx="15"/>
          </p:nvPr>
        </p:nvSpPr>
        <p:spPr/>
        <p:txBody>
          <a:bodyPr/>
          <a:lstStyle>
            <a:lvl1pPr>
              <a:defRPr/>
            </a:lvl1pPr>
          </a:lstStyle>
          <a:p>
            <a:pPr>
              <a:defRPr/>
            </a:pPr>
            <a:fld id="{AFE8C932-AFA7-471A-A5BE-3D75FC2E7CD9}" type="slidenum">
              <a:rPr lang="cs-CZ"/>
              <a:pPr>
                <a:defRPr/>
              </a:pPr>
              <a:t>‹#›</a:t>
            </a:fld>
            <a:endParaRPr lang="cs-CZ" dirty="0"/>
          </a:p>
        </p:txBody>
      </p:sp>
    </p:spTree>
    <p:extLst>
      <p:ext uri="{BB962C8B-B14F-4D97-AF65-F5344CB8AC3E}">
        <p14:creationId xmlns:p14="http://schemas.microsoft.com/office/powerpoint/2010/main" val="102900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ouze nadpis_bez">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EC8FF970-80EE-4280-90E4-F1BB1B9F6CC5}" type="datetimeFigureOut">
              <a:rPr lang="cs-CZ"/>
              <a:pPr>
                <a:defRPr/>
              </a:pPr>
              <a:t>23.8.2016</a:t>
            </a:fld>
            <a:endParaRPr lang="cs-CZ" dirty="0"/>
          </a:p>
        </p:txBody>
      </p:sp>
      <p:sp>
        <p:nvSpPr>
          <p:cNvPr id="4" name="Zástupný symbol pro číslo snímku 5"/>
          <p:cNvSpPr>
            <a:spLocks noGrp="1"/>
          </p:cNvSpPr>
          <p:nvPr>
            <p:ph type="sldNum" sz="quarter" idx="11"/>
          </p:nvPr>
        </p:nvSpPr>
        <p:spPr/>
        <p:txBody>
          <a:bodyPr/>
          <a:lstStyle>
            <a:lvl1pPr>
              <a:defRPr/>
            </a:lvl1pPr>
          </a:lstStyle>
          <a:p>
            <a:pPr>
              <a:defRPr/>
            </a:pPr>
            <a:fld id="{D6A81F6E-8F98-498A-B908-1FC6E2A20E51}" type="slidenum">
              <a:rPr lang="cs-CZ"/>
              <a:pPr>
                <a:defRPr/>
              </a:pPr>
              <a:t>‹#›</a:t>
            </a:fld>
            <a:endParaRPr lang="cs-CZ" dirty="0"/>
          </a:p>
        </p:txBody>
      </p:sp>
    </p:spTree>
    <p:extLst>
      <p:ext uri="{BB962C8B-B14F-4D97-AF65-F5344CB8AC3E}">
        <p14:creationId xmlns:p14="http://schemas.microsoft.com/office/powerpoint/2010/main" val="389524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brazek_podtitul">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7" name="Zástupný symbol pro text 6"/>
          <p:cNvSpPr>
            <a:spLocks noGrp="1"/>
          </p:cNvSpPr>
          <p:nvPr>
            <p:ph type="body" sz="quarter" idx="13"/>
          </p:nvPr>
        </p:nvSpPr>
        <p:spPr>
          <a:xfrm>
            <a:off x="467544" y="1556792"/>
            <a:ext cx="8207375" cy="432519"/>
          </a:xfrm>
        </p:spPr>
        <p:txBody>
          <a:bodyPr>
            <a:normAutofit/>
          </a:bodyPr>
          <a:lstStyle>
            <a:lvl1pPr>
              <a:buNone/>
              <a:defRPr sz="2400">
                <a:solidFill>
                  <a:schemeClr val="tx1">
                    <a:lumMod val="50000"/>
                    <a:lumOff val="50000"/>
                  </a:schemeClr>
                </a:solidFill>
              </a:defRPr>
            </a:lvl1pPr>
          </a:lstStyle>
          <a:p>
            <a:pPr lvl="0"/>
            <a:r>
              <a:rPr lang="cs-CZ" smtClean="0"/>
              <a:t>Kliknutím lze upravit styly předlohy textu.</a:t>
            </a:r>
          </a:p>
        </p:txBody>
      </p:sp>
      <p:sp>
        <p:nvSpPr>
          <p:cNvPr id="9" name="Zástupný symbol pro text 8"/>
          <p:cNvSpPr>
            <a:spLocks noGrp="1"/>
          </p:cNvSpPr>
          <p:nvPr>
            <p:ph type="body" sz="quarter" idx="14"/>
          </p:nvPr>
        </p:nvSpPr>
        <p:spPr>
          <a:xfrm>
            <a:off x="467544" y="2132857"/>
            <a:ext cx="8207375" cy="1224135"/>
          </a:xfrm>
        </p:spPr>
        <p:txBody>
          <a:bodyPr/>
          <a:lstStyle>
            <a:lvl1pPr>
              <a:buClr>
                <a:srgbClr val="B2BC00"/>
              </a:buClr>
              <a:buSzPct val="150000"/>
              <a:defRPr sz="2200"/>
            </a:lvl1pPr>
            <a:lvl2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5pPr>
          </a:lstStyle>
          <a:p>
            <a:pPr lvl="0"/>
            <a:r>
              <a:rPr lang="cs-CZ" smtClean="0"/>
              <a:t>Kliknutím lze upravit styly předlohy textu.</a:t>
            </a:r>
          </a:p>
          <a:p>
            <a:pPr lvl="1"/>
            <a:r>
              <a:rPr lang="cs-CZ" smtClean="0"/>
              <a:t>Druhá úroveň</a:t>
            </a:r>
          </a:p>
          <a:p>
            <a:pPr lvl="2"/>
            <a:r>
              <a:rPr lang="cs-CZ" smtClean="0"/>
              <a:t>Třetí úroveň</a:t>
            </a:r>
          </a:p>
        </p:txBody>
      </p:sp>
      <p:sp>
        <p:nvSpPr>
          <p:cNvPr id="11" name="Zástupný symbol pro obrázek 10"/>
          <p:cNvSpPr>
            <a:spLocks noGrp="1"/>
          </p:cNvSpPr>
          <p:nvPr>
            <p:ph type="pic" sz="quarter" idx="15"/>
          </p:nvPr>
        </p:nvSpPr>
        <p:spPr>
          <a:xfrm>
            <a:off x="468312" y="3501008"/>
            <a:ext cx="8208143" cy="2592288"/>
          </a:xfrm>
        </p:spPr>
        <p:txBody>
          <a:bodyPr rtlCol="0">
            <a:normAutofit/>
          </a:bodyPr>
          <a:lstStyle/>
          <a:p>
            <a:pPr lvl="0"/>
            <a:r>
              <a:rPr lang="cs-CZ" noProof="0" smtClean="0"/>
              <a:t>Kliknutím na ikonu přidáte obrázek.</a:t>
            </a:r>
            <a:endParaRPr lang="cs-CZ" noProof="0" dirty="0"/>
          </a:p>
        </p:txBody>
      </p:sp>
      <p:sp>
        <p:nvSpPr>
          <p:cNvPr id="6" name="Zástupný symbol pro datum 3"/>
          <p:cNvSpPr>
            <a:spLocks noGrp="1"/>
          </p:cNvSpPr>
          <p:nvPr>
            <p:ph type="dt" sz="half" idx="16"/>
          </p:nvPr>
        </p:nvSpPr>
        <p:spPr/>
        <p:txBody>
          <a:bodyPr/>
          <a:lstStyle>
            <a:lvl1pPr>
              <a:defRPr/>
            </a:lvl1pPr>
          </a:lstStyle>
          <a:p>
            <a:pPr>
              <a:defRPr/>
            </a:pPr>
            <a:fld id="{D8442C7F-7D0C-45E7-BB0C-89882D5C99D6}" type="datetimeFigureOut">
              <a:rPr lang="cs-CZ"/>
              <a:pPr>
                <a:defRPr/>
              </a:pPr>
              <a:t>23.8.2016</a:t>
            </a:fld>
            <a:endParaRPr lang="cs-CZ" dirty="0"/>
          </a:p>
        </p:txBody>
      </p:sp>
      <p:sp>
        <p:nvSpPr>
          <p:cNvPr id="8" name="Zástupný symbol pro číslo snímku 5"/>
          <p:cNvSpPr>
            <a:spLocks noGrp="1"/>
          </p:cNvSpPr>
          <p:nvPr>
            <p:ph type="sldNum" sz="quarter" idx="17"/>
          </p:nvPr>
        </p:nvSpPr>
        <p:spPr/>
        <p:txBody>
          <a:bodyPr/>
          <a:lstStyle>
            <a:lvl1pPr>
              <a:defRPr/>
            </a:lvl1pPr>
          </a:lstStyle>
          <a:p>
            <a:pPr>
              <a:defRPr/>
            </a:pPr>
            <a:fld id="{A9C923F0-32C2-4F46-9048-CF4D8246E340}" type="slidenum">
              <a:rPr lang="cs-CZ"/>
              <a:pPr>
                <a:defRPr/>
              </a:pPr>
              <a:t>‹#›</a:t>
            </a:fld>
            <a:endParaRPr lang="cs-CZ" dirty="0"/>
          </a:p>
        </p:txBody>
      </p:sp>
    </p:spTree>
    <p:extLst>
      <p:ext uri="{BB962C8B-B14F-4D97-AF65-F5344CB8AC3E}">
        <p14:creationId xmlns:p14="http://schemas.microsoft.com/office/powerpoint/2010/main" val="2857155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brazek_bez">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9" name="Zástupný symbol pro text 8"/>
          <p:cNvSpPr>
            <a:spLocks noGrp="1"/>
          </p:cNvSpPr>
          <p:nvPr>
            <p:ph type="body" sz="quarter" idx="14"/>
          </p:nvPr>
        </p:nvSpPr>
        <p:spPr>
          <a:xfrm>
            <a:off x="467544" y="1556793"/>
            <a:ext cx="8207375" cy="1800200"/>
          </a:xfrm>
        </p:spPr>
        <p:txBody>
          <a:bodyPr/>
          <a:lstStyle>
            <a:lvl1pPr>
              <a:buClr>
                <a:srgbClr val="B2BC00"/>
              </a:buClr>
              <a:buSzPct val="150000"/>
              <a:defRPr sz="2200"/>
            </a:lvl1pPr>
            <a:lvl2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B2BC00"/>
              </a:buClr>
              <a:buFont typeface="Arial" pitchFamily="34" charset="0"/>
              <a:defRPr lang="cs-CZ" sz="2000" kern="1200" dirty="0" smtClean="0">
                <a:solidFill>
                  <a:schemeClr val="tx1"/>
                </a:solidFill>
                <a:latin typeface="Arial" pitchFamily="34" charset="0"/>
                <a:ea typeface="+mn-ea"/>
                <a:cs typeface="Arial" pitchFamily="34" charset="0"/>
              </a:defRPr>
            </a:lvl5pPr>
          </a:lstStyle>
          <a:p>
            <a:pPr lvl="0"/>
            <a:r>
              <a:rPr lang="cs-CZ" smtClean="0"/>
              <a:t>Kliknutím lze upravit styly předlohy textu.</a:t>
            </a:r>
          </a:p>
          <a:p>
            <a:pPr lvl="1"/>
            <a:r>
              <a:rPr lang="cs-CZ" smtClean="0"/>
              <a:t>Druhá úroveň</a:t>
            </a:r>
          </a:p>
          <a:p>
            <a:pPr lvl="2"/>
            <a:r>
              <a:rPr lang="cs-CZ" smtClean="0"/>
              <a:t>Třetí úroveň</a:t>
            </a:r>
          </a:p>
        </p:txBody>
      </p:sp>
      <p:sp>
        <p:nvSpPr>
          <p:cNvPr id="11" name="Zástupný symbol pro obrázek 10"/>
          <p:cNvSpPr>
            <a:spLocks noGrp="1"/>
          </p:cNvSpPr>
          <p:nvPr>
            <p:ph type="pic" sz="quarter" idx="15"/>
          </p:nvPr>
        </p:nvSpPr>
        <p:spPr>
          <a:xfrm>
            <a:off x="468312" y="3501008"/>
            <a:ext cx="8208143" cy="2592288"/>
          </a:xfrm>
        </p:spPr>
        <p:txBody>
          <a:bodyPr rtlCol="0">
            <a:normAutofit/>
          </a:bodyPr>
          <a:lstStyle/>
          <a:p>
            <a:pPr lvl="0"/>
            <a:r>
              <a:rPr lang="cs-CZ" noProof="0" smtClean="0"/>
              <a:t>Kliknutím na ikonu přidáte obrázek.</a:t>
            </a:r>
            <a:endParaRPr lang="cs-CZ" noProof="0" dirty="0"/>
          </a:p>
        </p:txBody>
      </p:sp>
      <p:sp>
        <p:nvSpPr>
          <p:cNvPr id="5" name="Zástupný symbol pro datum 3"/>
          <p:cNvSpPr>
            <a:spLocks noGrp="1"/>
          </p:cNvSpPr>
          <p:nvPr>
            <p:ph type="dt" sz="half" idx="16"/>
          </p:nvPr>
        </p:nvSpPr>
        <p:spPr/>
        <p:txBody>
          <a:bodyPr/>
          <a:lstStyle>
            <a:lvl1pPr>
              <a:defRPr/>
            </a:lvl1pPr>
          </a:lstStyle>
          <a:p>
            <a:pPr>
              <a:defRPr/>
            </a:pPr>
            <a:fld id="{0EE2CB5E-EDAE-488F-BBE4-7E9A9B516416}" type="datetimeFigureOut">
              <a:rPr lang="cs-CZ"/>
              <a:pPr>
                <a:defRPr/>
              </a:pPr>
              <a:t>23.8.2016</a:t>
            </a:fld>
            <a:endParaRPr lang="cs-CZ" dirty="0"/>
          </a:p>
        </p:txBody>
      </p:sp>
      <p:sp>
        <p:nvSpPr>
          <p:cNvPr id="6" name="Zástupný symbol pro číslo snímku 5"/>
          <p:cNvSpPr>
            <a:spLocks noGrp="1"/>
          </p:cNvSpPr>
          <p:nvPr>
            <p:ph type="sldNum" sz="quarter" idx="17"/>
          </p:nvPr>
        </p:nvSpPr>
        <p:spPr/>
        <p:txBody>
          <a:bodyPr/>
          <a:lstStyle>
            <a:lvl1pPr>
              <a:defRPr/>
            </a:lvl1pPr>
          </a:lstStyle>
          <a:p>
            <a:pPr>
              <a:defRPr/>
            </a:pPr>
            <a:fld id="{9B5E3FDD-41F4-4BBD-B800-294FEA8057E6}" type="slidenum">
              <a:rPr lang="cs-CZ"/>
              <a:pPr>
                <a:defRPr/>
              </a:pPr>
              <a:t>‹#›</a:t>
            </a:fld>
            <a:endParaRPr lang="cs-CZ" dirty="0"/>
          </a:p>
        </p:txBody>
      </p:sp>
    </p:spTree>
    <p:extLst>
      <p:ext uri="{BB962C8B-B14F-4D97-AF65-F5344CB8AC3E}">
        <p14:creationId xmlns:p14="http://schemas.microsoft.com/office/powerpoint/2010/main" val="2992841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image" Target="../media/image1.png"/><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image" Target="../media/image1.png"/><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4.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1027" name="Zástupný symbol pro text 2"/>
          <p:cNvSpPr>
            <a:spLocks noGrp="1"/>
          </p:cNvSpPr>
          <p:nvPr>
            <p:ph type="body" idx="1"/>
          </p:nvPr>
        </p:nvSpPr>
        <p:spPr bwMode="auto">
          <a:xfrm>
            <a:off x="457200" y="1600200"/>
            <a:ext cx="8229600" cy="449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4" name="Zástupný symbol pro datum 3"/>
          <p:cNvSpPr>
            <a:spLocks noGrp="1"/>
          </p:cNvSpPr>
          <p:nvPr>
            <p:ph type="dt" sz="half" idx="2"/>
          </p:nvPr>
        </p:nvSpPr>
        <p:spPr>
          <a:xfrm>
            <a:off x="3563938" y="6381750"/>
            <a:ext cx="2133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fld id="{25BBEECF-A39C-4A23-847D-5587AD7903A8}" type="datetimeFigureOut">
              <a:rPr lang="cs-CZ"/>
              <a:pPr>
                <a:defRPr/>
              </a:pPr>
              <a:t>23.8.2016</a:t>
            </a:fld>
            <a:endParaRPr lang="cs-CZ" dirty="0"/>
          </a:p>
        </p:txBody>
      </p:sp>
      <p:sp>
        <p:nvSpPr>
          <p:cNvPr id="6" name="Zástupný symbol pro číslo snímku 5"/>
          <p:cNvSpPr>
            <a:spLocks noGrp="1"/>
          </p:cNvSpPr>
          <p:nvPr>
            <p:ph type="sldNum" sz="quarter" idx="4"/>
          </p:nvPr>
        </p:nvSpPr>
        <p:spPr>
          <a:xfrm>
            <a:off x="468313" y="6381750"/>
            <a:ext cx="2133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fld id="{2586FF4B-B5EF-466F-A624-95A5BCEAC69B}" type="slidenum">
              <a:rPr lang="cs-CZ"/>
              <a:pPr>
                <a:defRPr/>
              </a:pPr>
              <a:t>‹#›</a:t>
            </a:fld>
            <a:endParaRPr lang="cs-CZ" dirty="0"/>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54" r:id="rId15"/>
    <p:sldLayoutId id="2147483755" r:id="rId16"/>
  </p:sldLayoutIdLst>
  <p:txStyles>
    <p:titleStyle>
      <a:lvl1pPr algn="l" rtl="0" fontAlgn="base">
        <a:spcBef>
          <a:spcPct val="0"/>
        </a:spcBef>
        <a:spcAft>
          <a:spcPct val="0"/>
        </a:spcAft>
        <a:defRPr lang="cs-CZ" sz="3200" b="1" kern="1200" dirty="0">
          <a:solidFill>
            <a:srgbClr val="B2BC00"/>
          </a:solidFill>
          <a:latin typeface="Arial" pitchFamily="34" charset="0"/>
          <a:ea typeface="+mj-ea"/>
          <a:cs typeface="Arial" pitchFamily="34" charset="0"/>
        </a:defRPr>
      </a:lvl1pPr>
      <a:lvl2pPr algn="l" rtl="0" fontAlgn="base">
        <a:spcBef>
          <a:spcPct val="0"/>
        </a:spcBef>
        <a:spcAft>
          <a:spcPct val="0"/>
        </a:spcAft>
        <a:defRPr sz="3200" b="1">
          <a:solidFill>
            <a:srgbClr val="B2BC00"/>
          </a:solidFill>
          <a:latin typeface="Arial" charset="0"/>
          <a:cs typeface="Arial" charset="0"/>
        </a:defRPr>
      </a:lvl2pPr>
      <a:lvl3pPr algn="l" rtl="0" fontAlgn="base">
        <a:spcBef>
          <a:spcPct val="0"/>
        </a:spcBef>
        <a:spcAft>
          <a:spcPct val="0"/>
        </a:spcAft>
        <a:defRPr sz="3200" b="1">
          <a:solidFill>
            <a:srgbClr val="B2BC00"/>
          </a:solidFill>
          <a:latin typeface="Arial" charset="0"/>
          <a:cs typeface="Arial" charset="0"/>
        </a:defRPr>
      </a:lvl3pPr>
      <a:lvl4pPr algn="l" rtl="0" fontAlgn="base">
        <a:spcBef>
          <a:spcPct val="0"/>
        </a:spcBef>
        <a:spcAft>
          <a:spcPct val="0"/>
        </a:spcAft>
        <a:defRPr sz="3200" b="1">
          <a:solidFill>
            <a:srgbClr val="B2BC00"/>
          </a:solidFill>
          <a:latin typeface="Arial" charset="0"/>
          <a:cs typeface="Arial" charset="0"/>
        </a:defRPr>
      </a:lvl4pPr>
      <a:lvl5pPr algn="l" rtl="0" fontAlgn="base">
        <a:spcBef>
          <a:spcPct val="0"/>
        </a:spcBef>
        <a:spcAft>
          <a:spcPct val="0"/>
        </a:spcAft>
        <a:defRPr sz="3200" b="1">
          <a:solidFill>
            <a:srgbClr val="B2BC00"/>
          </a:solidFill>
          <a:latin typeface="Arial" charset="0"/>
          <a:cs typeface="Arial" charset="0"/>
        </a:defRPr>
      </a:lvl5pPr>
      <a:lvl6pPr marL="457200" algn="l" rtl="0" fontAlgn="base">
        <a:spcBef>
          <a:spcPct val="0"/>
        </a:spcBef>
        <a:spcAft>
          <a:spcPct val="0"/>
        </a:spcAft>
        <a:defRPr sz="3200" b="1">
          <a:solidFill>
            <a:srgbClr val="B2BC00"/>
          </a:solidFill>
          <a:latin typeface="Arial" charset="0"/>
          <a:cs typeface="Arial" charset="0"/>
        </a:defRPr>
      </a:lvl6pPr>
      <a:lvl7pPr marL="914400" algn="l" rtl="0" fontAlgn="base">
        <a:spcBef>
          <a:spcPct val="0"/>
        </a:spcBef>
        <a:spcAft>
          <a:spcPct val="0"/>
        </a:spcAft>
        <a:defRPr sz="3200" b="1">
          <a:solidFill>
            <a:srgbClr val="B2BC00"/>
          </a:solidFill>
          <a:latin typeface="Arial" charset="0"/>
          <a:cs typeface="Arial" charset="0"/>
        </a:defRPr>
      </a:lvl7pPr>
      <a:lvl8pPr marL="1371600" algn="l" rtl="0" fontAlgn="base">
        <a:spcBef>
          <a:spcPct val="0"/>
        </a:spcBef>
        <a:spcAft>
          <a:spcPct val="0"/>
        </a:spcAft>
        <a:defRPr sz="3200" b="1">
          <a:solidFill>
            <a:srgbClr val="B2BC00"/>
          </a:solidFill>
          <a:latin typeface="Arial" charset="0"/>
          <a:cs typeface="Arial" charset="0"/>
        </a:defRPr>
      </a:lvl8pPr>
      <a:lvl9pPr marL="1828800" algn="l" rtl="0" fontAlgn="base">
        <a:spcBef>
          <a:spcPct val="0"/>
        </a:spcBef>
        <a:spcAft>
          <a:spcPct val="0"/>
        </a:spcAft>
        <a:defRPr sz="3200" b="1">
          <a:solidFill>
            <a:srgbClr val="B2BC00"/>
          </a:solidFill>
          <a:latin typeface="Arial" charset="0"/>
          <a:cs typeface="Arial" charset="0"/>
        </a:defRPr>
      </a:lvl9pPr>
    </p:titleStyle>
    <p:bodyStyle>
      <a:lvl1pPr marL="342900" indent="-342900" algn="l" rtl="0" fontAlgn="base">
        <a:spcBef>
          <a:spcPct val="20000"/>
        </a:spcBef>
        <a:spcAft>
          <a:spcPct val="0"/>
        </a:spcAft>
        <a:buFont typeface="Arial" charset="0"/>
        <a:buChar char="•"/>
        <a:defRPr lang="cs-CZ" sz="2200" kern="1200" dirty="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Font typeface="Arial" charset="0"/>
        <a:buChar char="–"/>
        <a:defRPr lang="cs-CZ" sz="2000" kern="1200" dirty="0">
          <a:solidFill>
            <a:schemeClr val="tx1"/>
          </a:solidFill>
          <a:latin typeface="Arial" pitchFamily="34" charset="0"/>
          <a:ea typeface="+mn-ea"/>
          <a:cs typeface="Arial" pitchFamily="34" charset="0"/>
        </a:defRPr>
      </a:lvl2pPr>
      <a:lvl3pPr marL="1143000" indent="-228600" algn="l" rtl="0" fontAlgn="base">
        <a:spcBef>
          <a:spcPct val="20000"/>
        </a:spcBef>
        <a:spcAft>
          <a:spcPct val="0"/>
        </a:spcAft>
        <a:buClr>
          <a:srgbClr val="B2BC00"/>
        </a:buClr>
        <a:buFont typeface="Arial" charset="0"/>
        <a:buChar char="•"/>
        <a:defRPr lang="cs-CZ" sz="2000" kern="1200" dirty="0">
          <a:solidFill>
            <a:schemeClr val="tx1"/>
          </a:solidFill>
          <a:latin typeface="Arial" pitchFamily="34" charset="0"/>
          <a:ea typeface="+mn-ea"/>
          <a:cs typeface="Arial" pitchFamily="34" charset="0"/>
        </a:defRPr>
      </a:lvl3pPr>
      <a:lvl4pPr marL="1600200" indent="-228600" algn="l" rtl="0" fontAlgn="base">
        <a:spcBef>
          <a:spcPct val="20000"/>
        </a:spcBef>
        <a:spcAft>
          <a:spcPct val="0"/>
        </a:spcAft>
        <a:buClr>
          <a:srgbClr val="B2BC00"/>
        </a:buClr>
        <a:buFont typeface="Arial" charset="0"/>
        <a:buChar char="•"/>
        <a:defRPr lang="cs-CZ" sz="2000" kern="1200" dirty="0">
          <a:solidFill>
            <a:schemeClr val="tx1"/>
          </a:solidFill>
          <a:latin typeface="Arial" pitchFamily="34" charset="0"/>
          <a:ea typeface="+mn-ea"/>
          <a:cs typeface="Arial" pitchFamily="34" charset="0"/>
        </a:defRPr>
      </a:lvl4pPr>
      <a:lvl5pPr marL="2057400" indent="-228600" algn="l" rtl="0" fontAlgn="base">
        <a:spcBef>
          <a:spcPct val="20000"/>
        </a:spcBef>
        <a:spcAft>
          <a:spcPct val="0"/>
        </a:spcAft>
        <a:buClr>
          <a:srgbClr val="B2BC00"/>
        </a:buClr>
        <a:buFont typeface="Arial" charset="0"/>
        <a:buChar char="•"/>
        <a:defRPr lang="cs-CZ" sz="2000" kern="1200" dirty="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2051"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31C796DB-A252-4C85-843C-5CA15E1FC00F}" type="datetimeFigureOut">
              <a:rPr lang="cs-CZ"/>
              <a:pPr>
                <a:defRPr/>
              </a:pPr>
              <a:t>23.8.2016</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31D8A417-6AC6-4A2F-BF14-2B7886224B27}"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4"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3075"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F3231123-B4D7-44BB-9B19-D26A3314A521}" type="datetimeFigureOut">
              <a:rPr lang="cs-CZ"/>
              <a:pPr>
                <a:defRPr/>
              </a:pPr>
              <a:t>23.8.2016</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46C3BAD0-9748-40A1-B639-D0DD4C151C5E}"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4099"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4852C148-1C99-4D9D-B1C3-B9B2084C6186}" type="datetimeFigureOut">
              <a:rPr lang="cs-CZ"/>
              <a:pPr>
                <a:defRPr/>
              </a:pPr>
              <a:t>23.8.2016</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E06BCEE6-1190-43F4-A4E8-A1090CC73589}"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txStyles>
    <p:titleStyle>
      <a:lvl1pPr algn="l" rtl="0" fontAlgn="base">
        <a:spcBef>
          <a:spcPct val="0"/>
        </a:spcBef>
        <a:spcAft>
          <a:spcPct val="0"/>
        </a:spcAft>
        <a:defRPr sz="3200" b="1" kern="1200">
          <a:solidFill>
            <a:srgbClr val="B2BC00"/>
          </a:solidFill>
          <a:latin typeface="Arial" pitchFamily="34" charset="0"/>
          <a:ea typeface="+mj-ea"/>
          <a:cs typeface="Arial" pitchFamily="34" charset="0"/>
        </a:defRPr>
      </a:lvl1pPr>
      <a:lvl2pPr algn="l" rtl="0" fontAlgn="base">
        <a:spcBef>
          <a:spcPct val="0"/>
        </a:spcBef>
        <a:spcAft>
          <a:spcPct val="0"/>
        </a:spcAft>
        <a:defRPr sz="3200" b="1">
          <a:solidFill>
            <a:srgbClr val="B2BC00"/>
          </a:solidFill>
          <a:latin typeface="Arial" charset="0"/>
          <a:cs typeface="Arial" charset="0"/>
        </a:defRPr>
      </a:lvl2pPr>
      <a:lvl3pPr algn="l" rtl="0" fontAlgn="base">
        <a:spcBef>
          <a:spcPct val="0"/>
        </a:spcBef>
        <a:spcAft>
          <a:spcPct val="0"/>
        </a:spcAft>
        <a:defRPr sz="3200" b="1">
          <a:solidFill>
            <a:srgbClr val="B2BC00"/>
          </a:solidFill>
          <a:latin typeface="Arial" charset="0"/>
          <a:cs typeface="Arial" charset="0"/>
        </a:defRPr>
      </a:lvl3pPr>
      <a:lvl4pPr algn="l" rtl="0" fontAlgn="base">
        <a:spcBef>
          <a:spcPct val="0"/>
        </a:spcBef>
        <a:spcAft>
          <a:spcPct val="0"/>
        </a:spcAft>
        <a:defRPr sz="3200" b="1">
          <a:solidFill>
            <a:srgbClr val="B2BC00"/>
          </a:solidFill>
          <a:latin typeface="Arial" charset="0"/>
          <a:cs typeface="Arial" charset="0"/>
        </a:defRPr>
      </a:lvl4pPr>
      <a:lvl5pPr algn="l" rtl="0" fontAlgn="base">
        <a:spcBef>
          <a:spcPct val="0"/>
        </a:spcBef>
        <a:spcAft>
          <a:spcPct val="0"/>
        </a:spcAft>
        <a:defRPr sz="3200" b="1">
          <a:solidFill>
            <a:srgbClr val="B2BC00"/>
          </a:solidFill>
          <a:latin typeface="Arial" charset="0"/>
          <a:cs typeface="Arial" charset="0"/>
        </a:defRPr>
      </a:lvl5pPr>
      <a:lvl6pPr marL="457200" algn="l" rtl="0" fontAlgn="base">
        <a:spcBef>
          <a:spcPct val="0"/>
        </a:spcBef>
        <a:spcAft>
          <a:spcPct val="0"/>
        </a:spcAft>
        <a:defRPr sz="3200" b="1">
          <a:solidFill>
            <a:srgbClr val="B2BC00"/>
          </a:solidFill>
          <a:latin typeface="Arial" charset="0"/>
          <a:cs typeface="Arial" charset="0"/>
        </a:defRPr>
      </a:lvl6pPr>
      <a:lvl7pPr marL="914400" algn="l" rtl="0" fontAlgn="base">
        <a:spcBef>
          <a:spcPct val="0"/>
        </a:spcBef>
        <a:spcAft>
          <a:spcPct val="0"/>
        </a:spcAft>
        <a:defRPr sz="3200" b="1">
          <a:solidFill>
            <a:srgbClr val="B2BC00"/>
          </a:solidFill>
          <a:latin typeface="Arial" charset="0"/>
          <a:cs typeface="Arial" charset="0"/>
        </a:defRPr>
      </a:lvl7pPr>
      <a:lvl8pPr marL="1371600" algn="l" rtl="0" fontAlgn="base">
        <a:spcBef>
          <a:spcPct val="0"/>
        </a:spcBef>
        <a:spcAft>
          <a:spcPct val="0"/>
        </a:spcAft>
        <a:defRPr sz="3200" b="1">
          <a:solidFill>
            <a:srgbClr val="B2BC00"/>
          </a:solidFill>
          <a:latin typeface="Arial" charset="0"/>
          <a:cs typeface="Arial" charset="0"/>
        </a:defRPr>
      </a:lvl8pPr>
      <a:lvl9pPr marL="1828800" algn="l" rtl="0" fontAlgn="base">
        <a:spcBef>
          <a:spcPct val="0"/>
        </a:spcBef>
        <a:spcAft>
          <a:spcPct val="0"/>
        </a:spcAft>
        <a:defRPr sz="3200" b="1">
          <a:solidFill>
            <a:srgbClr val="B2BC00"/>
          </a:solidFill>
          <a:latin typeface="Arial" charset="0"/>
          <a:cs typeface="Arial" charset="0"/>
        </a:defRPr>
      </a:lvl9pPr>
    </p:titleStyle>
    <p:bodyStyle>
      <a:lvl1pPr marL="342900" indent="-342900" algn="l" rtl="0" fontAlgn="base">
        <a:spcBef>
          <a:spcPct val="20000"/>
        </a:spcBef>
        <a:spcAft>
          <a:spcPct val="0"/>
        </a:spcAft>
        <a:buClr>
          <a:srgbClr val="B2BC00"/>
        </a:buClr>
        <a:buFont typeface="Arial" charset="0"/>
        <a:buChar char="•"/>
        <a:defRPr lang="cs-CZ" sz="2400" kern="1200" dirty="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Clr>
          <a:srgbClr val="B2BC00"/>
        </a:buClr>
        <a:buFont typeface="Arial" charset="0"/>
        <a:buChar char="–"/>
        <a:defRPr lang="cs-CZ" sz="2000" kern="1200" dirty="0">
          <a:solidFill>
            <a:schemeClr val="tx1"/>
          </a:solidFill>
          <a:latin typeface="Arial" pitchFamily="34" charset="0"/>
          <a:ea typeface="+mn-ea"/>
          <a:cs typeface="Arial" pitchFamily="34" charset="0"/>
        </a:defRPr>
      </a:lvl2pPr>
      <a:lvl3pPr marL="1143000" indent="-228600" algn="l" rtl="0" fontAlgn="base">
        <a:spcBef>
          <a:spcPct val="20000"/>
        </a:spcBef>
        <a:spcAft>
          <a:spcPct val="0"/>
        </a:spcAft>
        <a:buClr>
          <a:srgbClr val="B2BC00"/>
        </a:buClr>
        <a:buFont typeface="Arial" charset="0"/>
        <a:buChar char="•"/>
        <a:defRPr lang="cs-CZ" sz="2000" kern="1200" dirty="0">
          <a:solidFill>
            <a:schemeClr val="tx1"/>
          </a:solidFill>
          <a:latin typeface="Arial" pitchFamily="34" charset="0"/>
          <a:ea typeface="+mn-ea"/>
          <a:cs typeface="Arial" pitchFamily="34" charset="0"/>
        </a:defRPr>
      </a:lvl3pPr>
      <a:lvl4pPr marL="1600200" indent="-228600" algn="l" rtl="0" fontAlgn="base">
        <a:spcBef>
          <a:spcPct val="20000"/>
        </a:spcBef>
        <a:spcAft>
          <a:spcPct val="0"/>
        </a:spcAft>
        <a:buClr>
          <a:srgbClr val="B2BC00"/>
        </a:buClr>
        <a:buFont typeface="Arial" charset="0"/>
        <a:buChar char="•"/>
        <a:defRPr lang="cs-CZ" sz="2000" kern="1200" dirty="0">
          <a:solidFill>
            <a:schemeClr val="tx1"/>
          </a:solidFill>
          <a:latin typeface="Arial" pitchFamily="34" charset="0"/>
          <a:ea typeface="+mn-ea"/>
          <a:cs typeface="Arial" pitchFamily="34" charset="0"/>
        </a:defRPr>
      </a:lvl4pPr>
      <a:lvl5pPr marL="2057400" indent="-228600" algn="l" rtl="0" fontAlgn="base">
        <a:spcBef>
          <a:spcPct val="20000"/>
        </a:spcBef>
        <a:spcAft>
          <a:spcPct val="0"/>
        </a:spcAft>
        <a:buClr>
          <a:srgbClr val="B2BC00"/>
        </a:buClr>
        <a:buFont typeface="Arial" charset="0"/>
        <a:buChar char="•"/>
        <a:defRPr lang="cs-CZ" sz="2000" kern="1200" dirty="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684213" y="2420938"/>
            <a:ext cx="7918450" cy="2087562"/>
          </a:xfrm>
        </p:spPr>
        <p:txBody>
          <a:bodyPr rtlCol="0">
            <a:normAutofit fontScale="90000"/>
          </a:bodyPr>
          <a:lstStyle/>
          <a:p>
            <a:pPr fontAlgn="auto">
              <a:spcAft>
                <a:spcPts val="0"/>
              </a:spcAft>
              <a:defRPr/>
            </a:pPr>
            <a:r>
              <a:rPr sz="4400" dirty="0"/>
              <a:t>MAPOVÁNÍ VZTAHU MALOOBCHODNÍCH ŘETĚZCŮ A JEJICH DODAVATELŮ </a:t>
            </a:r>
            <a:r>
              <a:rPr b="0" dirty="0"/>
              <a:t/>
            </a:r>
            <a:br>
              <a:rPr b="0" dirty="0"/>
            </a:br>
            <a:r>
              <a:rPr b="0" dirty="0"/>
              <a:t> </a:t>
            </a:r>
            <a:endParaRPr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274638"/>
            <a:ext cx="8229600" cy="922114"/>
          </a:xfrm>
        </p:spPr>
        <p:txBody>
          <a:bodyPr/>
          <a:lstStyle/>
          <a:p>
            <a:pPr algn="ctr"/>
            <a:r>
              <a:rPr lang="cs-CZ" sz="2600" dirty="0" smtClean="0"/>
              <a:t>Negativně vnímané praktiky obchodních řetězců</a:t>
            </a:r>
            <a:endParaRPr lang="cs-CZ" sz="2600" dirty="0"/>
          </a:p>
        </p:txBody>
      </p:sp>
      <p:sp>
        <p:nvSpPr>
          <p:cNvPr id="3" name="Zástupný symbol pro obsah 2"/>
          <p:cNvSpPr>
            <a:spLocks noGrp="1"/>
          </p:cNvSpPr>
          <p:nvPr>
            <p:ph idx="1"/>
          </p:nvPr>
        </p:nvSpPr>
        <p:spPr>
          <a:xfrm>
            <a:off x="395536" y="1196752"/>
            <a:ext cx="8352928" cy="5112568"/>
          </a:xfrm>
        </p:spPr>
        <p:txBody>
          <a:bodyPr/>
          <a:lstStyle/>
          <a:p>
            <a:r>
              <a:rPr lang="cs-CZ" b="1" dirty="0"/>
              <a:t>N</a:t>
            </a:r>
            <a:r>
              <a:rPr lang="cs-CZ" b="1" dirty="0" smtClean="0"/>
              <a:t>evyvážené sankce, penále a pokuty</a:t>
            </a:r>
          </a:p>
          <a:p>
            <a:pPr lvl="1">
              <a:buFont typeface="Arial" panose="020B0604020202020204" pitchFamily="34" charset="0"/>
              <a:buChar char="•"/>
            </a:pPr>
            <a:r>
              <a:rPr lang="cs-CZ" dirty="0" smtClean="0"/>
              <a:t>53 % dodavatelů hodnotí obsah svých rámcových smluv </a:t>
            </a:r>
            <a:r>
              <a:rPr lang="cs-CZ" dirty="0"/>
              <a:t>jako </a:t>
            </a:r>
            <a:r>
              <a:rPr lang="cs-CZ" dirty="0" smtClean="0"/>
              <a:t>sankčně oboustranně nevyvážené</a:t>
            </a:r>
          </a:p>
          <a:p>
            <a:pPr lvl="1">
              <a:buFont typeface="Arial" panose="020B0604020202020204" pitchFamily="34" charset="0"/>
              <a:buChar char="•"/>
            </a:pPr>
            <a:r>
              <a:rPr lang="cs-CZ" dirty="0" smtClean="0"/>
              <a:t>většinou nejsou sankce řetězci uplatňovány automaticky</a:t>
            </a:r>
          </a:p>
          <a:p>
            <a:pPr lvl="1">
              <a:buFont typeface="Arial" panose="020B0604020202020204" pitchFamily="34" charset="0"/>
              <a:buChar char="•"/>
            </a:pPr>
            <a:endParaRPr lang="cs-CZ" dirty="0"/>
          </a:p>
          <a:p>
            <a:pPr marL="457200" lvl="1" indent="0">
              <a:buNone/>
            </a:pPr>
            <a:endParaRPr lang="cs-CZ" dirty="0" smtClean="0"/>
          </a:p>
          <a:p>
            <a:pPr marL="457200" lvl="1" indent="0">
              <a:buNone/>
            </a:pPr>
            <a:endParaRPr lang="cs-CZ" dirty="0"/>
          </a:p>
          <a:p>
            <a:pPr marL="457200" lvl="1" indent="0">
              <a:buNone/>
            </a:pPr>
            <a:endParaRPr lang="cs-CZ" dirty="0" smtClean="0"/>
          </a:p>
          <a:p>
            <a:pPr marL="457200" lvl="1" indent="0">
              <a:buNone/>
            </a:pPr>
            <a:endParaRPr lang="cs-CZ" dirty="0"/>
          </a:p>
          <a:p>
            <a:pPr marL="457200" lvl="1" indent="0">
              <a:buNone/>
            </a:pPr>
            <a:endParaRPr lang="cs-CZ" dirty="0"/>
          </a:p>
          <a:p>
            <a:pPr marL="457200" lvl="1" indent="0">
              <a:buNone/>
            </a:pPr>
            <a:endParaRPr lang="cs-CZ" dirty="0"/>
          </a:p>
          <a:p>
            <a:pPr lvl="1">
              <a:buFont typeface="Arial" panose="020B0604020202020204" pitchFamily="34" charset="0"/>
              <a:buChar char="•"/>
            </a:pPr>
            <a:r>
              <a:rPr lang="cs-CZ" dirty="0"/>
              <a:t>S neoprávněným přenášením sankcí, které řetězec dostal od dozorových orgánů, má zkušenost každý pátý dodavatel</a:t>
            </a:r>
          </a:p>
          <a:p>
            <a:pPr marL="457200" lvl="1" indent="0">
              <a:buNone/>
            </a:pPr>
            <a:endParaRPr lang="cs-CZ" dirty="0" smtClean="0"/>
          </a:p>
          <a:p>
            <a:pPr lvl="1"/>
            <a:endParaRPr lang="cs-CZ" dirty="0" smtClean="0"/>
          </a:p>
          <a:p>
            <a:pPr lvl="1"/>
            <a:endParaRPr lang="cs-CZ" b="1" dirty="0" smtClean="0"/>
          </a:p>
          <a:p>
            <a:endParaRPr lang="cs-CZ" dirty="0" smtClean="0"/>
          </a:p>
        </p:txBody>
      </p:sp>
      <p:pic>
        <p:nvPicPr>
          <p:cNvPr id="6" name="obrázek 8" descr="63b_uplatneni_sankci"/>
          <p:cNvPicPr/>
          <p:nvPr/>
        </p:nvPicPr>
        <p:blipFill>
          <a:blip r:embed="rId3">
            <a:extLst>
              <a:ext uri="{28A0092B-C50C-407E-A947-70E740481C1C}">
                <a14:useLocalDpi xmlns:a14="http://schemas.microsoft.com/office/drawing/2010/main" val="0"/>
              </a:ext>
            </a:extLst>
          </a:blip>
          <a:srcRect/>
          <a:stretch>
            <a:fillRect/>
          </a:stretch>
        </p:blipFill>
        <p:spPr bwMode="auto">
          <a:xfrm>
            <a:off x="2195736" y="3195816"/>
            <a:ext cx="4968552" cy="2088232"/>
          </a:xfrm>
          <a:prstGeom prst="rect">
            <a:avLst/>
          </a:prstGeom>
          <a:noFill/>
          <a:ln>
            <a:noFill/>
          </a:ln>
        </p:spPr>
      </p:pic>
    </p:spTree>
    <p:extLst>
      <p:ext uri="{BB962C8B-B14F-4D97-AF65-F5344CB8AC3E}">
        <p14:creationId xmlns:p14="http://schemas.microsoft.com/office/powerpoint/2010/main" val="13065683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smtClean="0"/>
              <a:t>Negativně vnímané praktiky obchodních řetězců</a:t>
            </a:r>
            <a:endParaRPr lang="cs-CZ" sz="2600" dirty="0"/>
          </a:p>
        </p:txBody>
      </p:sp>
      <p:sp>
        <p:nvSpPr>
          <p:cNvPr id="3" name="Zástupný symbol pro obsah 2"/>
          <p:cNvSpPr>
            <a:spLocks noGrp="1"/>
          </p:cNvSpPr>
          <p:nvPr>
            <p:ph idx="1"/>
          </p:nvPr>
        </p:nvSpPr>
        <p:spPr>
          <a:xfrm>
            <a:off x="395536" y="1340768"/>
            <a:ext cx="8229600" cy="4752527"/>
          </a:xfrm>
        </p:spPr>
        <p:txBody>
          <a:bodyPr/>
          <a:lstStyle/>
          <a:p>
            <a:r>
              <a:rPr lang="cs-CZ" sz="2400" b="1" dirty="0"/>
              <a:t>Omezená možnost vyvázat se ze smluvního vztahu</a:t>
            </a:r>
          </a:p>
          <a:p>
            <a:pPr lvl="1" algn="just">
              <a:buFont typeface="Arial" panose="020B0604020202020204" pitchFamily="34" charset="0"/>
              <a:buChar char="•"/>
            </a:pPr>
            <a:r>
              <a:rPr lang="cs-CZ" dirty="0"/>
              <a:t>Řetězec může spolupráci ukončit téměř okamžitě, tj. může výrazně omezit odběr zboží.</a:t>
            </a:r>
          </a:p>
          <a:p>
            <a:pPr lvl="1" algn="just">
              <a:buFont typeface="Arial" panose="020B0604020202020204" pitchFamily="34" charset="0"/>
              <a:buChar char="•"/>
            </a:pPr>
            <a:r>
              <a:rPr lang="cs-CZ" dirty="0"/>
              <a:t>Dodavatelé bývají </a:t>
            </a:r>
            <a:r>
              <a:rPr lang="cs-CZ" dirty="0" smtClean="0"/>
              <a:t>vázáni </a:t>
            </a:r>
            <a:r>
              <a:rPr lang="cs-CZ" dirty="0"/>
              <a:t>dlouhou výpovědní lhůtou a dalšími podmínkami.</a:t>
            </a:r>
          </a:p>
          <a:p>
            <a:pPr lvl="1" algn="just">
              <a:buFont typeface="Arial" panose="020B0604020202020204" pitchFamily="34" charset="0"/>
              <a:buChar char="•"/>
            </a:pPr>
            <a:endParaRPr lang="cs-CZ" b="1" dirty="0"/>
          </a:p>
          <a:p>
            <a:r>
              <a:rPr lang="cs-CZ" sz="2400" b="1" dirty="0"/>
              <a:t>Nevyrovnaný přístup k úpravě cen</a:t>
            </a:r>
          </a:p>
          <a:p>
            <a:pPr lvl="1">
              <a:buFont typeface="Arial" panose="020B0604020202020204" pitchFamily="34" charset="0"/>
              <a:buChar char="•"/>
            </a:pPr>
            <a:r>
              <a:rPr lang="cs-CZ" dirty="0"/>
              <a:t>Pokud </a:t>
            </a:r>
            <a:r>
              <a:rPr lang="cs-CZ" dirty="0" smtClean="0"/>
              <a:t>chce výrobce zvýšit </a:t>
            </a:r>
            <a:r>
              <a:rPr lang="cs-CZ" dirty="0"/>
              <a:t>regálové i své ceny, musí </a:t>
            </a:r>
            <a:r>
              <a:rPr lang="cs-CZ" dirty="0" smtClean="0"/>
              <a:t>o tom většinou vyjednávat </a:t>
            </a:r>
            <a:r>
              <a:rPr lang="cs-CZ" dirty="0"/>
              <a:t>s řetězcem několik měsíců. </a:t>
            </a:r>
          </a:p>
          <a:p>
            <a:pPr lvl="1">
              <a:buFont typeface="Arial" panose="020B0604020202020204" pitchFamily="34" charset="0"/>
              <a:buChar char="•"/>
            </a:pPr>
            <a:r>
              <a:rPr lang="cs-CZ" dirty="0"/>
              <a:t>Řetězec vždy požaduje rozsáhlá zdůvodnění a požaduje, aby dodavatel oslovil ostatní obchodníky a vyjednal s nimi celoplošné zvýšení cen daných výrobků. </a:t>
            </a:r>
          </a:p>
          <a:p>
            <a:pPr lvl="1">
              <a:buFont typeface="Arial" panose="020B0604020202020204" pitchFamily="34" charset="0"/>
              <a:buChar char="•"/>
            </a:pPr>
            <a:r>
              <a:rPr lang="cs-CZ" dirty="0"/>
              <a:t>Naproti tomu snižování cen je možné v řádu dní.</a:t>
            </a:r>
            <a:endParaRPr lang="cs-CZ" b="1" dirty="0"/>
          </a:p>
          <a:p>
            <a:endParaRPr lang="cs-CZ" dirty="0"/>
          </a:p>
        </p:txBody>
      </p:sp>
    </p:spTree>
    <p:extLst>
      <p:ext uri="{BB962C8B-B14F-4D97-AF65-F5344CB8AC3E}">
        <p14:creationId xmlns:p14="http://schemas.microsoft.com/office/powerpoint/2010/main" val="1553179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smtClean="0"/>
              <a:t>Negativně vnímané praktiky obchodních řetězců</a:t>
            </a:r>
            <a:endParaRPr lang="cs-CZ" sz="2600" dirty="0"/>
          </a:p>
        </p:txBody>
      </p:sp>
      <p:sp>
        <p:nvSpPr>
          <p:cNvPr id="3" name="Zástupný symbol pro obsah 2"/>
          <p:cNvSpPr>
            <a:spLocks noGrp="1"/>
          </p:cNvSpPr>
          <p:nvPr>
            <p:ph idx="1"/>
          </p:nvPr>
        </p:nvSpPr>
        <p:spPr>
          <a:xfrm>
            <a:off x="395536" y="1124744"/>
            <a:ext cx="8363272" cy="5328592"/>
          </a:xfrm>
        </p:spPr>
        <p:txBody>
          <a:bodyPr/>
          <a:lstStyle/>
          <a:p>
            <a:r>
              <a:rPr lang="cs-CZ" sz="2400" b="1" dirty="0"/>
              <a:t>Snižování regálových cen i za cenu záporné marže</a:t>
            </a:r>
          </a:p>
          <a:p>
            <a:pPr lvl="1">
              <a:buFont typeface="Arial" panose="020B0604020202020204" pitchFamily="34" charset="0"/>
              <a:buChar char="•"/>
            </a:pPr>
            <a:r>
              <a:rPr lang="cs-CZ" dirty="0"/>
              <a:t>Stává se, že při snížení cen řetězcem pod nákupní ceny (např. výprodeje) čelí dodavatelé tlaku ostatních obchodníků na snížení dodavatelských cen na takovou úroveň, aby mohli také prodávat dané výrobky za snížené ceny. </a:t>
            </a:r>
          </a:p>
          <a:p>
            <a:pPr lvl="1">
              <a:buFont typeface="Arial" panose="020B0604020202020204" pitchFamily="34" charset="0"/>
              <a:buChar char="•"/>
            </a:pPr>
            <a:r>
              <a:rPr lang="cs-CZ" dirty="0"/>
              <a:t>S prodejem zboží pod nákupní cenou se aspoň občas </a:t>
            </a:r>
            <a:r>
              <a:rPr lang="cs-CZ" dirty="0" smtClean="0"/>
              <a:t>setkává</a:t>
            </a:r>
            <a:br>
              <a:rPr lang="cs-CZ" dirty="0" smtClean="0"/>
            </a:br>
            <a:r>
              <a:rPr lang="cs-CZ" dirty="0" smtClean="0"/>
              <a:t>41 % </a:t>
            </a:r>
            <a:r>
              <a:rPr lang="cs-CZ" dirty="0"/>
              <a:t>dodavatelů.</a:t>
            </a:r>
            <a:endParaRPr lang="cs-CZ" sz="1800" b="1" dirty="0"/>
          </a:p>
          <a:p>
            <a:endParaRPr lang="cs-CZ" sz="2000" b="1" dirty="0"/>
          </a:p>
          <a:p>
            <a:r>
              <a:rPr lang="cs-CZ" sz="2400" b="1" dirty="0"/>
              <a:t>Devalvace značky dodavatele</a:t>
            </a:r>
          </a:p>
          <a:p>
            <a:pPr lvl="1">
              <a:buFont typeface="Arial" panose="020B0604020202020204" pitchFamily="34" charset="0"/>
              <a:buChar char="•"/>
            </a:pPr>
            <a:r>
              <a:rPr lang="cs-CZ" dirty="0"/>
              <a:t>Prodejem zboží i za cenu vlastních nízkých marží řetězce devalvují obchodní značku u zákazníka, protože nízké ceny vyvolávají dojem nižší kvality. </a:t>
            </a:r>
          </a:p>
          <a:p>
            <a:pPr lvl="1">
              <a:buFont typeface="Arial" panose="020B0604020202020204" pitchFamily="34" charset="0"/>
              <a:buChar char="•"/>
            </a:pPr>
            <a:r>
              <a:rPr lang="cs-CZ" dirty="0"/>
              <a:t>Dalším efektem je, že výrobce své výrobky nemůže </a:t>
            </a:r>
            <a:r>
              <a:rPr lang="cs-CZ" dirty="0" smtClean="0"/>
              <a:t>prodávat</a:t>
            </a:r>
            <a:br>
              <a:rPr lang="cs-CZ" dirty="0" smtClean="0"/>
            </a:br>
            <a:r>
              <a:rPr lang="cs-CZ" dirty="0" smtClean="0"/>
              <a:t>o </a:t>
            </a:r>
            <a:r>
              <a:rPr lang="cs-CZ" dirty="0"/>
              <a:t>moc dráž ani v jiných distribučních </a:t>
            </a:r>
            <a:r>
              <a:rPr lang="cs-CZ" dirty="0" smtClean="0"/>
              <a:t>sítích.</a:t>
            </a:r>
            <a:endParaRPr lang="cs-CZ" dirty="0"/>
          </a:p>
        </p:txBody>
      </p:sp>
    </p:spTree>
    <p:extLst>
      <p:ext uri="{BB962C8B-B14F-4D97-AF65-F5344CB8AC3E}">
        <p14:creationId xmlns:p14="http://schemas.microsoft.com/office/powerpoint/2010/main" val="3731278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smtClean="0"/>
              <a:t>Negativně vnímané praktiky obchodních řetězců</a:t>
            </a:r>
            <a:endParaRPr lang="cs-CZ" sz="2600" dirty="0"/>
          </a:p>
        </p:txBody>
      </p:sp>
      <p:sp>
        <p:nvSpPr>
          <p:cNvPr id="3" name="Zástupný symbol pro obsah 2"/>
          <p:cNvSpPr>
            <a:spLocks noGrp="1"/>
          </p:cNvSpPr>
          <p:nvPr>
            <p:ph idx="1"/>
          </p:nvPr>
        </p:nvSpPr>
        <p:spPr>
          <a:xfrm>
            <a:off x="323528" y="1340768"/>
            <a:ext cx="8229600" cy="4752527"/>
          </a:xfrm>
        </p:spPr>
        <p:txBody>
          <a:bodyPr/>
          <a:lstStyle/>
          <a:p>
            <a:pPr algn="just"/>
            <a:r>
              <a:rPr lang="cs-CZ" sz="2400" b="1" dirty="0" smtClean="0"/>
              <a:t>Vylistování</a:t>
            </a:r>
            <a:endParaRPr lang="cs-CZ" sz="4400" b="1" dirty="0" smtClean="0"/>
          </a:p>
          <a:p>
            <a:pPr lvl="1" algn="just">
              <a:buFont typeface="Arial" panose="020B0604020202020204" pitchFamily="34" charset="0"/>
              <a:buChar char="•"/>
            </a:pPr>
            <a:r>
              <a:rPr lang="cs-CZ" sz="2400" dirty="0" smtClean="0"/>
              <a:t>Nejčastější důvody byly dlouhodoběji zhoršená prodejnost výrobku, řetězec </a:t>
            </a:r>
            <a:r>
              <a:rPr lang="cs-CZ" sz="2400" dirty="0"/>
              <a:t>se s dodavatelem </a:t>
            </a:r>
            <a:r>
              <a:rPr lang="cs-CZ" sz="2400" dirty="0" smtClean="0"/>
              <a:t>nedohodl </a:t>
            </a:r>
            <a:r>
              <a:rPr lang="cs-CZ" sz="2400" dirty="0"/>
              <a:t>na nových obchodních podmínkách </a:t>
            </a:r>
            <a:r>
              <a:rPr lang="cs-CZ" sz="2400" dirty="0" smtClean="0"/>
              <a:t>nebo na </a:t>
            </a:r>
            <a:r>
              <a:rPr lang="cs-CZ" sz="2400" dirty="0"/>
              <a:t>nové produkty nasadil příliš vysoké marže. </a:t>
            </a:r>
            <a:endParaRPr lang="cs-CZ" sz="2400" dirty="0" smtClean="0"/>
          </a:p>
          <a:p>
            <a:pPr lvl="1" algn="just">
              <a:buFont typeface="Arial" panose="020B0604020202020204" pitchFamily="34" charset="0"/>
              <a:buChar char="•"/>
            </a:pPr>
            <a:endParaRPr lang="cs-CZ" sz="2400" dirty="0"/>
          </a:p>
          <a:p>
            <a:pPr lvl="1" algn="just">
              <a:buFont typeface="Arial" panose="020B0604020202020204" pitchFamily="34" charset="0"/>
              <a:buChar char="•"/>
            </a:pPr>
            <a:r>
              <a:rPr lang="cs-CZ" sz="2400" dirty="0"/>
              <a:t>S </a:t>
            </a:r>
            <a:r>
              <a:rPr lang="cs-CZ" sz="2400" dirty="0" smtClean="0"/>
              <a:t>výhrůžkou </a:t>
            </a:r>
            <a:r>
              <a:rPr lang="cs-CZ" sz="2400" dirty="0"/>
              <a:t>vylistování se setkala asi třetina dotázaných. </a:t>
            </a:r>
            <a:r>
              <a:rPr lang="cs-CZ" sz="2400" dirty="0" smtClean="0"/>
              <a:t>Jejich důvodem většinou byla </a:t>
            </a:r>
            <a:r>
              <a:rPr lang="cs-CZ" sz="2400" dirty="0"/>
              <a:t>snaha donutit dodavatele souhlasit </a:t>
            </a:r>
            <a:r>
              <a:rPr lang="cs-CZ" sz="2400" dirty="0" smtClean="0"/>
              <a:t>s, </a:t>
            </a:r>
            <a:r>
              <a:rPr lang="cs-CZ" sz="2400" dirty="0"/>
              <a:t>z jeho </a:t>
            </a:r>
            <a:r>
              <a:rPr lang="cs-CZ" sz="2400" dirty="0" smtClean="0"/>
              <a:t>pohledu, </a:t>
            </a:r>
            <a:r>
              <a:rPr lang="cs-CZ" sz="2400" dirty="0"/>
              <a:t>nevýhodnými podmínkami či nabídkami</a:t>
            </a:r>
            <a:r>
              <a:rPr lang="cs-CZ" sz="2400" dirty="0" smtClean="0"/>
              <a:t>.</a:t>
            </a:r>
          </a:p>
          <a:p>
            <a:pPr lvl="0"/>
            <a:endParaRPr lang="cs-CZ" sz="2400" dirty="0"/>
          </a:p>
          <a:p>
            <a:pPr marL="0" lvl="0" indent="0">
              <a:buNone/>
            </a:pPr>
            <a:endParaRPr lang="cs-CZ" sz="2400" dirty="0"/>
          </a:p>
        </p:txBody>
      </p:sp>
    </p:spTree>
    <p:extLst>
      <p:ext uri="{BB962C8B-B14F-4D97-AF65-F5344CB8AC3E}">
        <p14:creationId xmlns:p14="http://schemas.microsoft.com/office/powerpoint/2010/main" val="1869570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274638"/>
            <a:ext cx="8229600" cy="922114"/>
          </a:xfrm>
        </p:spPr>
        <p:txBody>
          <a:bodyPr/>
          <a:lstStyle/>
          <a:p>
            <a:pPr algn="ctr"/>
            <a:r>
              <a:rPr lang="cs-CZ" sz="2600" dirty="0" smtClean="0"/>
              <a:t>Negativně vnímané praktiky obchodních řetězců</a:t>
            </a:r>
            <a:endParaRPr lang="cs-CZ" sz="2600" dirty="0"/>
          </a:p>
        </p:txBody>
      </p:sp>
      <p:sp>
        <p:nvSpPr>
          <p:cNvPr id="3" name="Zástupný symbol pro obsah 2"/>
          <p:cNvSpPr>
            <a:spLocks noGrp="1"/>
          </p:cNvSpPr>
          <p:nvPr>
            <p:ph idx="1"/>
          </p:nvPr>
        </p:nvSpPr>
        <p:spPr>
          <a:xfrm>
            <a:off x="395536" y="1340768"/>
            <a:ext cx="8229600" cy="4752527"/>
          </a:xfrm>
        </p:spPr>
        <p:txBody>
          <a:bodyPr/>
          <a:lstStyle/>
          <a:p>
            <a:r>
              <a:rPr lang="cs-CZ" sz="2400" b="1" dirty="0"/>
              <a:t>Přenášení nákladů na vývoj privátních značek</a:t>
            </a:r>
          </a:p>
          <a:p>
            <a:pPr lvl="1" algn="just">
              <a:buFont typeface="Arial" panose="020B0604020202020204" pitchFamily="34" charset="0"/>
              <a:buChar char="•"/>
            </a:pPr>
            <a:r>
              <a:rPr lang="cs-CZ" sz="2400" dirty="0"/>
              <a:t>Vývoj privátních značek je v plné kompetenci </a:t>
            </a:r>
            <a:r>
              <a:rPr lang="cs-CZ" sz="2400" dirty="0" smtClean="0"/>
              <a:t>řetězců, který zadá parametr produktu a grafiku obalu.</a:t>
            </a:r>
            <a:endParaRPr lang="cs-CZ" sz="2400" dirty="0"/>
          </a:p>
          <a:p>
            <a:pPr lvl="1" algn="just">
              <a:buFont typeface="Arial" panose="020B0604020202020204" pitchFamily="34" charset="0"/>
              <a:buChar char="•"/>
            </a:pPr>
            <a:r>
              <a:rPr lang="cs-CZ" sz="2400" smtClean="0"/>
              <a:t>Dodavatel </a:t>
            </a:r>
            <a:r>
              <a:rPr lang="cs-CZ" sz="2400" dirty="0"/>
              <a:t>je vždy soutěžen </a:t>
            </a:r>
            <a:r>
              <a:rPr lang="cs-CZ" sz="2400" dirty="0" smtClean="0"/>
              <a:t>a hlavním </a:t>
            </a:r>
            <a:r>
              <a:rPr lang="cs-CZ" sz="2400" dirty="0"/>
              <a:t>výběrovým kritériem je cena</a:t>
            </a:r>
            <a:r>
              <a:rPr lang="cs-CZ" sz="2400" dirty="0" smtClean="0"/>
              <a:t>.</a:t>
            </a:r>
          </a:p>
          <a:p>
            <a:pPr lvl="1" algn="just">
              <a:buFont typeface="Arial" panose="020B0604020202020204" pitchFamily="34" charset="0"/>
              <a:buChar char="•"/>
            </a:pPr>
            <a:r>
              <a:rPr lang="cs-CZ" sz="2400" dirty="0" smtClean="0"/>
              <a:t>Výroba spojená s nutností podstoupit audit</a:t>
            </a:r>
            <a:br>
              <a:rPr lang="cs-CZ" sz="2400" dirty="0" smtClean="0"/>
            </a:br>
            <a:r>
              <a:rPr lang="cs-CZ" sz="2400" dirty="0" smtClean="0"/>
              <a:t>u instituce, doporučené obchodníkem, který si hradí dodavatel sám. Cena se může pohybovat až v řádech statisíců. </a:t>
            </a:r>
            <a:endParaRPr lang="cs-CZ" sz="2400" dirty="0"/>
          </a:p>
          <a:p>
            <a:pPr lvl="1" algn="just">
              <a:buFont typeface="Arial" panose="020B0604020202020204" pitchFamily="34" charset="0"/>
              <a:buChar char="•"/>
            </a:pPr>
            <a:r>
              <a:rPr lang="cs-CZ" sz="2400" dirty="0" smtClean="0"/>
              <a:t>Problém ve velkých výkyvech v odběru.</a:t>
            </a:r>
          </a:p>
        </p:txBody>
      </p:sp>
    </p:spTree>
    <p:extLst>
      <p:ext uri="{BB962C8B-B14F-4D97-AF65-F5344CB8AC3E}">
        <p14:creationId xmlns:p14="http://schemas.microsoft.com/office/powerpoint/2010/main" val="15620997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274638"/>
            <a:ext cx="8229600" cy="922114"/>
          </a:xfrm>
        </p:spPr>
        <p:txBody>
          <a:bodyPr/>
          <a:lstStyle/>
          <a:p>
            <a:pPr algn="ctr"/>
            <a:r>
              <a:rPr lang="cs-CZ" sz="2600" dirty="0" smtClean="0"/>
              <a:t>Negativně vnímané praktiky obchodních řetězců</a:t>
            </a:r>
            <a:endParaRPr lang="cs-CZ" sz="2600" dirty="0"/>
          </a:p>
        </p:txBody>
      </p:sp>
      <p:sp>
        <p:nvSpPr>
          <p:cNvPr id="3" name="Zástupný symbol pro obsah 2"/>
          <p:cNvSpPr>
            <a:spLocks noGrp="1"/>
          </p:cNvSpPr>
          <p:nvPr>
            <p:ph idx="1"/>
          </p:nvPr>
        </p:nvSpPr>
        <p:spPr>
          <a:xfrm>
            <a:off x="395536" y="1196752"/>
            <a:ext cx="8280920" cy="5256584"/>
          </a:xfrm>
        </p:spPr>
        <p:txBody>
          <a:bodyPr/>
          <a:lstStyle/>
          <a:p>
            <a:r>
              <a:rPr lang="cs-CZ" sz="2400" b="1" dirty="0"/>
              <a:t>Zbytečně vysoké marže u nových </a:t>
            </a:r>
            <a:r>
              <a:rPr lang="cs-CZ" sz="2400" b="1" dirty="0" smtClean="0"/>
              <a:t>výrobků</a:t>
            </a:r>
          </a:p>
          <a:p>
            <a:pPr lvl="1">
              <a:buFont typeface="Arial" panose="020B0604020202020204" pitchFamily="34" charset="0"/>
              <a:buChar char="•"/>
            </a:pPr>
            <a:r>
              <a:rPr lang="cs-CZ" sz="2400" dirty="0" smtClean="0"/>
              <a:t>Nasazením příliš vysoké marže u novinky se výrobek </a:t>
            </a:r>
            <a:r>
              <a:rPr lang="cs-CZ" sz="2400" dirty="0"/>
              <a:t>stane zcela neprodejným. </a:t>
            </a:r>
            <a:endParaRPr lang="cs-CZ" sz="2400" dirty="0" smtClean="0"/>
          </a:p>
          <a:p>
            <a:pPr marL="457200" lvl="1" indent="0">
              <a:buNone/>
            </a:pPr>
            <a:endParaRPr lang="cs-CZ" sz="2400" dirty="0"/>
          </a:p>
          <a:p>
            <a:r>
              <a:rPr lang="cs-CZ" sz="2400" dirty="0"/>
              <a:t> </a:t>
            </a:r>
            <a:r>
              <a:rPr lang="cs-CZ" sz="2400" b="1" dirty="0" smtClean="0"/>
              <a:t>Vratky</a:t>
            </a:r>
          </a:p>
          <a:p>
            <a:pPr lvl="1">
              <a:buFont typeface="Arial" panose="020B0604020202020204" pitchFamily="34" charset="0"/>
              <a:buChar char="•"/>
            </a:pPr>
            <a:r>
              <a:rPr lang="cs-CZ" sz="2400" dirty="0"/>
              <a:t>Vratky neprodaného zboží dnes již nejsou běžnou praktikou. </a:t>
            </a:r>
            <a:endParaRPr lang="cs-CZ" sz="2400" b="1" dirty="0" smtClean="0"/>
          </a:p>
          <a:p>
            <a:pPr marL="0" indent="0">
              <a:buNone/>
            </a:pPr>
            <a:endParaRPr lang="cs-CZ" sz="2400" b="1" dirty="0"/>
          </a:p>
          <a:p>
            <a:r>
              <a:rPr lang="cs-CZ" sz="2400" dirty="0" smtClean="0"/>
              <a:t> </a:t>
            </a:r>
            <a:r>
              <a:rPr lang="cs-CZ" sz="2400" b="1" dirty="0"/>
              <a:t>Splatnost </a:t>
            </a:r>
            <a:r>
              <a:rPr lang="cs-CZ" sz="2400" b="1" dirty="0" smtClean="0"/>
              <a:t>faktur</a:t>
            </a:r>
          </a:p>
          <a:p>
            <a:pPr lvl="1">
              <a:buFont typeface="Arial" panose="020B0604020202020204" pitchFamily="34" charset="0"/>
              <a:buChar char="•"/>
            </a:pPr>
            <a:r>
              <a:rPr lang="cs-CZ" sz="2400" dirty="0" smtClean="0"/>
              <a:t>Běžně se neuplatňuje.</a:t>
            </a:r>
            <a:endParaRPr lang="cs-CZ" sz="2400" dirty="0"/>
          </a:p>
          <a:p>
            <a:endParaRPr lang="cs-CZ" sz="2400" b="1" dirty="0"/>
          </a:p>
          <a:p>
            <a:pPr lvl="0"/>
            <a:endParaRPr lang="cs-CZ" sz="2400" dirty="0"/>
          </a:p>
          <a:p>
            <a:endParaRPr lang="cs-CZ" sz="2400" b="1" dirty="0"/>
          </a:p>
          <a:p>
            <a:endParaRPr lang="cs-CZ" sz="2400" dirty="0"/>
          </a:p>
          <a:p>
            <a:pPr lvl="1">
              <a:buFont typeface="Arial" panose="020B0604020202020204" pitchFamily="34" charset="0"/>
              <a:buChar char="•"/>
            </a:pPr>
            <a:endParaRPr lang="cs-CZ" b="1" dirty="0"/>
          </a:p>
          <a:p>
            <a:endParaRPr lang="cs-CZ" dirty="0"/>
          </a:p>
        </p:txBody>
      </p:sp>
    </p:spTree>
    <p:extLst>
      <p:ext uri="{BB962C8B-B14F-4D97-AF65-F5344CB8AC3E}">
        <p14:creationId xmlns:p14="http://schemas.microsoft.com/office/powerpoint/2010/main" val="227216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274638"/>
            <a:ext cx="8229600" cy="922114"/>
          </a:xfrm>
        </p:spPr>
        <p:txBody>
          <a:bodyPr/>
          <a:lstStyle/>
          <a:p>
            <a:pPr algn="ctr"/>
            <a:r>
              <a:rPr lang="cs-CZ" sz="2600" dirty="0" smtClean="0"/>
              <a:t>Negativně vnímané praktiky obchodních řetězců</a:t>
            </a:r>
            <a:endParaRPr lang="cs-CZ" sz="2600" dirty="0"/>
          </a:p>
        </p:txBody>
      </p:sp>
      <p:pic>
        <p:nvPicPr>
          <p:cNvPr id="4" name="Zástupný symbol pro obsah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339752" y="3217019"/>
            <a:ext cx="5668166" cy="2695951"/>
          </a:xfrm>
        </p:spPr>
      </p:pic>
      <p:sp>
        <p:nvSpPr>
          <p:cNvPr id="5" name="TextovéPole 4"/>
          <p:cNvSpPr txBox="1"/>
          <p:nvPr/>
        </p:nvSpPr>
        <p:spPr>
          <a:xfrm>
            <a:off x="179512" y="1585803"/>
            <a:ext cx="8424936" cy="1631216"/>
          </a:xfrm>
          <a:prstGeom prst="rect">
            <a:avLst/>
          </a:prstGeom>
          <a:noFill/>
        </p:spPr>
        <p:txBody>
          <a:bodyPr wrap="square" rtlCol="0">
            <a:spAutoFit/>
          </a:bodyPr>
          <a:lstStyle/>
          <a:p>
            <a:pPr marL="457200" indent="-457200">
              <a:buClr>
                <a:schemeClr val="accent3">
                  <a:lumMod val="60000"/>
                  <a:lumOff val="40000"/>
                </a:schemeClr>
              </a:buClr>
              <a:buSzPct val="125000"/>
              <a:buFont typeface="Arial" panose="020B0604020202020204" pitchFamily="34" charset="0"/>
              <a:buChar char="•"/>
            </a:pPr>
            <a:r>
              <a:rPr lang="cs-CZ" sz="2400" b="1" dirty="0" smtClean="0">
                <a:latin typeface="Arial" panose="020B0604020202020204" pitchFamily="34" charset="0"/>
                <a:cs typeface="Arial" panose="020B0604020202020204" pitchFamily="34" charset="0"/>
              </a:rPr>
              <a:t>Tlak na snižování cen na úkor kvality</a:t>
            </a:r>
          </a:p>
          <a:p>
            <a:pPr lvl="1" algn="just">
              <a:buClr>
                <a:schemeClr val="accent3">
                  <a:lumMod val="60000"/>
                  <a:lumOff val="40000"/>
                </a:schemeClr>
              </a:buClr>
            </a:pPr>
            <a:r>
              <a:rPr lang="cs-CZ" sz="2400" dirty="0">
                <a:latin typeface="Arial" panose="020B0604020202020204" pitchFamily="34" charset="0"/>
                <a:cs typeface="Arial" panose="020B0604020202020204" pitchFamily="34" charset="0"/>
              </a:rPr>
              <a:t>Nadpoloviční většina </a:t>
            </a:r>
            <a:r>
              <a:rPr lang="cs-CZ" sz="2400" dirty="0" smtClean="0">
                <a:latin typeface="Arial" panose="020B0604020202020204" pitchFamily="34" charset="0"/>
                <a:cs typeface="Arial" panose="020B0604020202020204" pitchFamily="34" charset="0"/>
              </a:rPr>
              <a:t>dodavatelů se </a:t>
            </a:r>
            <a:r>
              <a:rPr lang="cs-CZ" sz="2400" dirty="0">
                <a:latin typeface="Arial" panose="020B0604020202020204" pitchFamily="34" charset="0"/>
                <a:cs typeface="Arial" panose="020B0604020202020204" pitchFamily="34" charset="0"/>
              </a:rPr>
              <a:t>domnívá, že obchodní  </a:t>
            </a:r>
            <a:r>
              <a:rPr lang="cs-CZ" sz="2400" dirty="0" smtClean="0">
                <a:latin typeface="Arial" panose="020B0604020202020204" pitchFamily="34" charset="0"/>
                <a:cs typeface="Arial" panose="020B0604020202020204" pitchFamily="34" charset="0"/>
              </a:rPr>
              <a:t>politika </a:t>
            </a:r>
            <a:r>
              <a:rPr lang="cs-CZ" sz="2400" dirty="0">
                <a:latin typeface="Arial" panose="020B0604020202020204" pitchFamily="34" charset="0"/>
                <a:cs typeface="Arial" panose="020B0604020202020204" pitchFamily="34" charset="0"/>
              </a:rPr>
              <a:t>řetězců negativně ovlivňuje kvalitu potravin v ČR </a:t>
            </a:r>
            <a:endParaRPr lang="cs-CZ"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34311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smtClean="0"/>
              <a:t>Negativně vnímané praktiky obchodních řetězců</a:t>
            </a:r>
            <a:endParaRPr lang="cs-CZ" sz="2600" dirty="0"/>
          </a:p>
        </p:txBody>
      </p:sp>
      <p:sp>
        <p:nvSpPr>
          <p:cNvPr id="3" name="Zástupný symbol pro obsah 2"/>
          <p:cNvSpPr>
            <a:spLocks noGrp="1"/>
          </p:cNvSpPr>
          <p:nvPr>
            <p:ph idx="1"/>
          </p:nvPr>
        </p:nvSpPr>
        <p:spPr>
          <a:xfrm>
            <a:off x="251520" y="1340768"/>
            <a:ext cx="8229600" cy="4752527"/>
          </a:xfrm>
        </p:spPr>
        <p:txBody>
          <a:bodyPr/>
          <a:lstStyle/>
          <a:p>
            <a:pPr marL="0" indent="0" algn="just">
              <a:buNone/>
            </a:pPr>
            <a:r>
              <a:rPr lang="cs-CZ" sz="2400" dirty="0" smtClean="0"/>
              <a:t>S nátlakem na snížení kvality ve prospěch </a:t>
            </a:r>
            <a:r>
              <a:rPr lang="cs-CZ" sz="2400" dirty="0" smtClean="0"/>
              <a:t>nižších cen</a:t>
            </a:r>
            <a:br>
              <a:rPr lang="cs-CZ" sz="2400" dirty="0" smtClean="0"/>
            </a:br>
            <a:r>
              <a:rPr lang="cs-CZ" sz="2400" dirty="0" smtClean="0"/>
              <a:t>v </a:t>
            </a:r>
            <a:r>
              <a:rPr lang="cs-CZ" sz="2400" dirty="0" smtClean="0"/>
              <a:t>posledních dvou letech se setkalo 26 % dodavatelů.</a:t>
            </a:r>
          </a:p>
          <a:p>
            <a:endParaRPr lang="cs-CZ" dirty="0"/>
          </a:p>
          <a:p>
            <a:endParaRPr lang="cs-CZ" dirty="0"/>
          </a:p>
        </p:txBody>
      </p:sp>
      <p:pic>
        <p:nvPicPr>
          <p:cNvPr id="4" name="obrázek 10" descr="96_natlak na snížení kvality_vyrobku ve prospech nizsich cen"/>
          <p:cNvPicPr/>
          <p:nvPr/>
        </p:nvPicPr>
        <p:blipFill>
          <a:blip r:embed="rId2">
            <a:extLst>
              <a:ext uri="{28A0092B-C50C-407E-A947-70E740481C1C}">
                <a14:useLocalDpi xmlns:a14="http://schemas.microsoft.com/office/drawing/2010/main" val="0"/>
              </a:ext>
            </a:extLst>
          </a:blip>
          <a:srcRect/>
          <a:stretch>
            <a:fillRect/>
          </a:stretch>
        </p:blipFill>
        <p:spPr bwMode="auto">
          <a:xfrm>
            <a:off x="2483768" y="2708920"/>
            <a:ext cx="4392488" cy="2952978"/>
          </a:xfrm>
          <a:prstGeom prst="rect">
            <a:avLst/>
          </a:prstGeom>
          <a:noFill/>
          <a:ln>
            <a:noFill/>
          </a:ln>
        </p:spPr>
      </p:pic>
    </p:spTree>
    <p:extLst>
      <p:ext uri="{BB962C8B-B14F-4D97-AF65-F5344CB8AC3E}">
        <p14:creationId xmlns:p14="http://schemas.microsoft.com/office/powerpoint/2010/main" val="8479861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smtClean="0"/>
              <a:t>Efekt novely zákona o významné tržní síle</a:t>
            </a:r>
            <a:endParaRPr lang="cs-CZ" sz="2600" dirty="0"/>
          </a:p>
        </p:txBody>
      </p:sp>
      <p:sp>
        <p:nvSpPr>
          <p:cNvPr id="5" name="Zástupný symbol pro obsah 4"/>
          <p:cNvSpPr>
            <a:spLocks noGrp="1"/>
          </p:cNvSpPr>
          <p:nvPr>
            <p:ph idx="1"/>
          </p:nvPr>
        </p:nvSpPr>
        <p:spPr>
          <a:xfrm>
            <a:off x="251520" y="1340768"/>
            <a:ext cx="8229600" cy="5184576"/>
          </a:xfrm>
        </p:spPr>
        <p:txBody>
          <a:bodyPr/>
          <a:lstStyle/>
          <a:p>
            <a:pPr marL="0" indent="0" algn="just">
              <a:buNone/>
            </a:pPr>
            <a:r>
              <a:rPr lang="cs-CZ" sz="2400" dirty="0"/>
              <a:t>Nová zákonná úprava </a:t>
            </a:r>
            <a:r>
              <a:rPr lang="cs-CZ" sz="2400" dirty="0" smtClean="0"/>
              <a:t>zlepšila vztah </a:t>
            </a:r>
            <a:r>
              <a:rPr lang="cs-CZ" sz="2400" dirty="0"/>
              <a:t>vyjednávací </a:t>
            </a:r>
            <a:r>
              <a:rPr lang="cs-CZ" sz="2400" dirty="0" smtClean="0"/>
              <a:t>pozici</a:t>
            </a:r>
            <a:br>
              <a:rPr lang="cs-CZ" sz="2400" dirty="0" smtClean="0"/>
            </a:br>
            <a:r>
              <a:rPr lang="cs-CZ" sz="2400" dirty="0" smtClean="0"/>
              <a:t>u 11 % dodavatelů a u 12 % zlepšilo vztah dodavatele</a:t>
            </a:r>
            <a:br>
              <a:rPr lang="cs-CZ" sz="2400" dirty="0" smtClean="0"/>
            </a:br>
            <a:r>
              <a:rPr lang="cs-CZ" sz="2400" dirty="0" smtClean="0"/>
              <a:t>s maloobchodním řetězcem </a:t>
            </a:r>
            <a:endParaRPr lang="cs-CZ" sz="2400" dirty="0"/>
          </a:p>
          <a:p>
            <a:pPr marL="0" indent="0">
              <a:buNone/>
            </a:pPr>
            <a:r>
              <a:rPr lang="cs-CZ" dirty="0"/>
              <a:t/>
            </a:r>
            <a:br>
              <a:rPr lang="cs-CZ" dirty="0"/>
            </a:br>
            <a:endParaRPr lang="cs-CZ" dirty="0" smtClean="0"/>
          </a:p>
          <a:p>
            <a:pPr marL="0" indent="0">
              <a:buNone/>
            </a:pPr>
            <a:endParaRPr lang="cs-CZ" dirty="0"/>
          </a:p>
          <a:p>
            <a:pPr marL="0" indent="0">
              <a:buNone/>
            </a:pPr>
            <a:endParaRPr lang="cs-CZ" dirty="0" smtClean="0"/>
          </a:p>
          <a:p>
            <a:pPr marL="0" indent="0">
              <a:buNone/>
            </a:pPr>
            <a:endParaRPr lang="cs-CZ" dirty="0"/>
          </a:p>
          <a:p>
            <a:pPr marL="0" indent="0">
              <a:buNone/>
            </a:pPr>
            <a:endParaRPr lang="cs-CZ" dirty="0" smtClean="0"/>
          </a:p>
          <a:p>
            <a:pPr marL="0" indent="0">
              <a:buNone/>
            </a:pPr>
            <a:endParaRPr lang="cs-CZ" dirty="0"/>
          </a:p>
          <a:p>
            <a:pPr marL="0" indent="0">
              <a:buNone/>
            </a:pPr>
            <a:endParaRPr lang="cs-CZ" dirty="0"/>
          </a:p>
        </p:txBody>
      </p:sp>
      <p:pic>
        <p:nvPicPr>
          <p:cNvPr id="7" name="Zástupný symbol pro obsah 3"/>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251520" y="2814139"/>
            <a:ext cx="8610892" cy="2487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1217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smtClean="0"/>
              <a:t>Efekt novely zákona o významné tržní síle</a:t>
            </a:r>
            <a:endParaRPr lang="cs-CZ" sz="2600" dirty="0"/>
          </a:p>
        </p:txBody>
      </p:sp>
      <p:pic>
        <p:nvPicPr>
          <p:cNvPr id="4" name="Zástupný symbol pro obsah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55776" y="3135744"/>
            <a:ext cx="4608512" cy="3185796"/>
          </a:xfrm>
        </p:spPr>
      </p:pic>
      <p:sp>
        <p:nvSpPr>
          <p:cNvPr id="5" name="TextovéPole 4"/>
          <p:cNvSpPr txBox="1"/>
          <p:nvPr/>
        </p:nvSpPr>
        <p:spPr>
          <a:xfrm>
            <a:off x="802472" y="1196752"/>
            <a:ext cx="7200800" cy="1938992"/>
          </a:xfrm>
          <a:prstGeom prst="rect">
            <a:avLst/>
          </a:prstGeom>
          <a:noFill/>
        </p:spPr>
        <p:txBody>
          <a:bodyPr wrap="square" rtlCol="0">
            <a:spAutoFit/>
          </a:bodyPr>
          <a:lstStyle/>
          <a:p>
            <a:pPr marL="285750" indent="-285750" algn="just">
              <a:buClr>
                <a:srgbClr val="B2BC00"/>
              </a:buClr>
              <a:buSzPct val="125000"/>
              <a:buFont typeface="Arial" panose="020B0604020202020204" pitchFamily="34" charset="0"/>
              <a:buChar char="•"/>
            </a:pPr>
            <a:r>
              <a:rPr lang="cs-CZ" sz="2400" dirty="0">
                <a:latin typeface="Arial" panose="020B0604020202020204" pitchFamily="34" charset="0"/>
                <a:cs typeface="Arial" panose="020B0604020202020204" pitchFamily="34" charset="0"/>
              </a:rPr>
              <a:t>Systém dvou marží byl sice novelou </a:t>
            </a:r>
            <a:r>
              <a:rPr lang="cs-CZ" sz="2400" dirty="0" smtClean="0">
                <a:latin typeface="Arial" panose="020B0604020202020204" pitchFamily="34" charset="0"/>
                <a:cs typeface="Arial" panose="020B0604020202020204" pitchFamily="34" charset="0"/>
              </a:rPr>
              <a:t>zákona</a:t>
            </a:r>
            <a:br>
              <a:rPr lang="cs-CZ" sz="2400" dirty="0" smtClean="0">
                <a:latin typeface="Arial" panose="020B0604020202020204" pitchFamily="34" charset="0"/>
                <a:cs typeface="Arial" panose="020B0604020202020204" pitchFamily="34" charset="0"/>
              </a:rPr>
            </a:br>
            <a:r>
              <a:rPr lang="cs-CZ" sz="2400" dirty="0" smtClean="0">
                <a:latin typeface="Arial" panose="020B0604020202020204" pitchFamily="34" charset="0"/>
                <a:cs typeface="Arial" panose="020B0604020202020204" pitchFamily="34" charset="0"/>
              </a:rPr>
              <a:t>o </a:t>
            </a:r>
            <a:r>
              <a:rPr lang="cs-CZ" sz="2400" dirty="0">
                <a:latin typeface="Arial" panose="020B0604020202020204" pitchFamily="34" charset="0"/>
                <a:cs typeface="Arial" panose="020B0604020202020204" pitchFamily="34" charset="0"/>
              </a:rPr>
              <a:t>významné tržní síle do značné míry </a:t>
            </a:r>
            <a:r>
              <a:rPr lang="cs-CZ" sz="2400" dirty="0" smtClean="0">
                <a:latin typeface="Arial" panose="020B0604020202020204" pitchFamily="34" charset="0"/>
                <a:cs typeface="Arial" panose="020B0604020202020204" pitchFamily="34" charset="0"/>
              </a:rPr>
              <a:t>eliminován.</a:t>
            </a:r>
          </a:p>
          <a:p>
            <a:pPr marL="285750" indent="-285750" algn="just">
              <a:buClr>
                <a:srgbClr val="B2BC00"/>
              </a:buClr>
              <a:buSzPct val="125000"/>
              <a:buFont typeface="Arial" panose="020B0604020202020204" pitchFamily="34" charset="0"/>
              <a:buChar char="•"/>
            </a:pPr>
            <a:r>
              <a:rPr lang="cs-CZ" sz="2400" dirty="0" smtClean="0">
                <a:latin typeface="Arial" panose="020B0604020202020204" pitchFamily="34" charset="0"/>
                <a:cs typeface="Arial" panose="020B0604020202020204" pitchFamily="34" charset="0"/>
              </a:rPr>
              <a:t>Řetězce kompenzují </a:t>
            </a:r>
            <a:r>
              <a:rPr lang="cs-CZ" sz="2400" dirty="0">
                <a:latin typeface="Arial" panose="020B0604020202020204" pitchFamily="34" charset="0"/>
                <a:cs typeface="Arial" panose="020B0604020202020204" pitchFamily="34" charset="0"/>
              </a:rPr>
              <a:t>výpadek příjmů ze zadní marže jinými způsoby, zejména snížením netto cen </a:t>
            </a:r>
            <a:r>
              <a:rPr lang="cs-CZ" sz="2400" dirty="0" smtClean="0">
                <a:latin typeface="Arial" panose="020B0604020202020204" pitchFamily="34" charset="0"/>
                <a:cs typeface="Arial" panose="020B0604020202020204" pitchFamily="34" charset="0"/>
              </a:rPr>
              <a:t>dodavatelů.</a:t>
            </a:r>
            <a:endParaRPr lang="cs-CZ"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37761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Nadpis 4"/>
          <p:cNvSpPr>
            <a:spLocks noGrp="1"/>
          </p:cNvSpPr>
          <p:nvPr>
            <p:ph type="title"/>
          </p:nvPr>
        </p:nvSpPr>
        <p:spPr>
          <a:xfrm>
            <a:off x="251520" y="260648"/>
            <a:ext cx="8280920" cy="1152128"/>
          </a:xfrm>
        </p:spPr>
        <p:txBody>
          <a:bodyPr/>
          <a:lstStyle/>
          <a:p>
            <a:pPr algn="ctr"/>
            <a:r>
              <a:rPr lang="cs-CZ" altLang="cs-CZ" sz="2600" dirty="0" smtClean="0">
                <a:latin typeface="Arial" charset="0"/>
                <a:cs typeface="Arial" charset="0"/>
              </a:rPr>
              <a:t>Význam maloobchodního trhu pro dodavatelské</a:t>
            </a:r>
            <a:br>
              <a:rPr lang="cs-CZ" altLang="cs-CZ" sz="2600" dirty="0" smtClean="0">
                <a:latin typeface="Arial" charset="0"/>
                <a:cs typeface="Arial" charset="0"/>
              </a:rPr>
            </a:br>
            <a:r>
              <a:rPr lang="cs-CZ" altLang="cs-CZ" sz="2600" dirty="0" smtClean="0">
                <a:latin typeface="Arial" charset="0"/>
                <a:cs typeface="Arial" charset="0"/>
              </a:rPr>
              <a:t>firmy a hodnocení spolupráce s řetězci</a:t>
            </a:r>
            <a:endParaRPr lang="cs-CZ" altLang="cs-CZ" sz="2600" dirty="0">
              <a:latin typeface="Arial" charset="0"/>
              <a:cs typeface="Arial" charset="0"/>
            </a:endParaRPr>
          </a:p>
        </p:txBody>
      </p:sp>
      <p:sp>
        <p:nvSpPr>
          <p:cNvPr id="6" name="Zástupný symbol pro obsah 5"/>
          <p:cNvSpPr>
            <a:spLocks noGrp="1"/>
          </p:cNvSpPr>
          <p:nvPr>
            <p:ph idx="1"/>
          </p:nvPr>
        </p:nvSpPr>
        <p:spPr>
          <a:xfrm>
            <a:off x="457200" y="1341438"/>
            <a:ext cx="8363272" cy="4967882"/>
          </a:xfrm>
        </p:spPr>
        <p:txBody>
          <a:bodyPr rtlCol="0">
            <a:normAutofit/>
          </a:bodyPr>
          <a:lstStyle/>
          <a:p>
            <a:pPr fontAlgn="auto">
              <a:spcAft>
                <a:spcPts val="0"/>
              </a:spcAft>
              <a:buFont typeface="Arial" pitchFamily="34" charset="0"/>
              <a:buChar char="•"/>
              <a:defRPr/>
            </a:pPr>
            <a:endParaRPr dirty="0"/>
          </a:p>
          <a:p>
            <a:pPr fontAlgn="auto">
              <a:spcAft>
                <a:spcPts val="0"/>
              </a:spcAft>
              <a:buFont typeface="Arial" pitchFamily="34" charset="0"/>
              <a:buChar char="•"/>
              <a:defRPr/>
            </a:pPr>
            <a:endParaRPr lang="cs-CZ" dirty="0"/>
          </a:p>
          <a:p>
            <a:pPr marL="0" indent="0" fontAlgn="auto">
              <a:spcAft>
                <a:spcPts val="0"/>
              </a:spcAft>
              <a:buNone/>
              <a:defRPr/>
            </a:pPr>
            <a:r>
              <a:rPr lang="cs-CZ" dirty="0" smtClean="0"/>
              <a:t> </a:t>
            </a:r>
            <a:r>
              <a:rPr dirty="0" smtClean="0"/>
              <a:t> </a:t>
            </a:r>
            <a:endParaRPr dirty="0"/>
          </a:p>
          <a:p>
            <a:pPr fontAlgn="auto">
              <a:spcAft>
                <a:spcPts val="0"/>
              </a:spcAft>
              <a:buFont typeface="Arial" pitchFamily="34" charset="0"/>
              <a:buChar char="•"/>
              <a:defRPr/>
            </a:pPr>
            <a:endParaRPr dirty="0"/>
          </a:p>
        </p:txBody>
      </p:sp>
      <p:sp>
        <p:nvSpPr>
          <p:cNvPr id="2" name="TextovéPole 1"/>
          <p:cNvSpPr txBox="1"/>
          <p:nvPr/>
        </p:nvSpPr>
        <p:spPr>
          <a:xfrm>
            <a:off x="539552" y="1412776"/>
            <a:ext cx="7776864" cy="4801314"/>
          </a:xfrm>
          <a:prstGeom prst="rect">
            <a:avLst/>
          </a:prstGeom>
          <a:noFill/>
        </p:spPr>
        <p:txBody>
          <a:bodyPr wrap="square" rtlCol="0">
            <a:spAutoFit/>
          </a:bodyPr>
          <a:lstStyle/>
          <a:p>
            <a:endParaRPr lang="cs-CZ" sz="2400" dirty="0" smtClean="0">
              <a:latin typeface="Arial" panose="020B0604020202020204" pitchFamily="34" charset="0"/>
              <a:cs typeface="Arial" panose="020B0604020202020204" pitchFamily="34" charset="0"/>
            </a:endParaRPr>
          </a:p>
          <a:p>
            <a:r>
              <a:rPr lang="cs-CZ" sz="2400" dirty="0" smtClean="0">
                <a:latin typeface="Arial" panose="020B0604020202020204" pitchFamily="34" charset="0"/>
                <a:cs typeface="Arial" panose="020B0604020202020204" pitchFamily="34" charset="0"/>
              </a:rPr>
              <a:t>Ministerstvo </a:t>
            </a:r>
            <a:r>
              <a:rPr lang="cs-CZ" sz="2400" dirty="0">
                <a:latin typeface="Arial" panose="020B0604020202020204" pitchFamily="34" charset="0"/>
                <a:cs typeface="Arial" panose="020B0604020202020204" pitchFamily="34" charset="0"/>
              </a:rPr>
              <a:t>zemědělství zadalo </a:t>
            </a:r>
            <a:r>
              <a:rPr lang="cs-CZ" sz="2400" dirty="0" smtClean="0">
                <a:latin typeface="Arial" panose="020B0604020202020204" pitchFamily="34" charset="0"/>
                <a:cs typeface="Arial" panose="020B0604020202020204" pitchFamily="34" charset="0"/>
              </a:rPr>
              <a:t>výzkum,</a:t>
            </a:r>
            <a:br>
              <a:rPr lang="cs-CZ" sz="2400" dirty="0" smtClean="0">
                <a:latin typeface="Arial" panose="020B0604020202020204" pitchFamily="34" charset="0"/>
                <a:cs typeface="Arial" panose="020B0604020202020204" pitchFamily="34" charset="0"/>
              </a:rPr>
            </a:br>
            <a:r>
              <a:rPr lang="cs-CZ" sz="2400" dirty="0" smtClean="0">
                <a:latin typeface="Arial" panose="020B0604020202020204" pitchFamily="34" charset="0"/>
                <a:cs typeface="Arial" panose="020B0604020202020204" pitchFamily="34" charset="0"/>
              </a:rPr>
              <a:t>jehož </a:t>
            </a:r>
            <a:r>
              <a:rPr lang="cs-CZ" sz="2400" dirty="0">
                <a:latin typeface="Arial" panose="020B0604020202020204" pitchFamily="34" charset="0"/>
                <a:cs typeface="Arial" panose="020B0604020202020204" pitchFamily="34" charset="0"/>
              </a:rPr>
              <a:t>cílem </a:t>
            </a:r>
            <a:r>
              <a:rPr lang="cs-CZ" sz="2400" dirty="0" smtClean="0">
                <a:latin typeface="Arial" panose="020B0604020202020204" pitchFamily="34" charset="0"/>
                <a:cs typeface="Arial" panose="020B0604020202020204" pitchFamily="34" charset="0"/>
              </a:rPr>
              <a:t>bylo:</a:t>
            </a:r>
            <a:endParaRPr lang="cs-CZ" sz="2400" dirty="0">
              <a:latin typeface="Arial" panose="020B0604020202020204" pitchFamily="34" charset="0"/>
              <a:cs typeface="Arial" panose="020B0604020202020204" pitchFamily="34" charset="0"/>
            </a:endParaRPr>
          </a:p>
          <a:p>
            <a:r>
              <a:rPr lang="cs-CZ" sz="2400" dirty="0">
                <a:latin typeface="Arial" panose="020B0604020202020204" pitchFamily="34" charset="0"/>
                <a:cs typeface="Arial" panose="020B0604020202020204" pitchFamily="34" charset="0"/>
              </a:rPr>
              <a:t> </a:t>
            </a:r>
          </a:p>
          <a:p>
            <a:pPr marL="285750" lvl="0" indent="-285750">
              <a:buClr>
                <a:schemeClr val="accent3">
                  <a:lumMod val="60000"/>
                  <a:lumOff val="40000"/>
                </a:schemeClr>
              </a:buClr>
              <a:buFont typeface="Arial" panose="020B0604020202020204" pitchFamily="34" charset="0"/>
              <a:buChar char="•"/>
            </a:pPr>
            <a:r>
              <a:rPr lang="cs-CZ" sz="2400" dirty="0">
                <a:latin typeface="Arial" panose="020B0604020202020204" pitchFamily="34" charset="0"/>
                <a:cs typeface="Arial" panose="020B0604020202020204" pitchFamily="34" charset="0"/>
              </a:rPr>
              <a:t>popsat daný vztah a praktiky, které řetězce používají při vyjednávaní se svými </a:t>
            </a:r>
            <a:r>
              <a:rPr lang="cs-CZ" sz="2400" dirty="0" smtClean="0">
                <a:latin typeface="Arial" panose="020B0604020202020204" pitchFamily="34" charset="0"/>
                <a:cs typeface="Arial" panose="020B0604020202020204" pitchFamily="34" charset="0"/>
              </a:rPr>
              <a:t>dodavateli,</a:t>
            </a:r>
          </a:p>
          <a:p>
            <a:pPr lvl="0">
              <a:buClr>
                <a:schemeClr val="accent3">
                  <a:lumMod val="60000"/>
                  <a:lumOff val="40000"/>
                </a:schemeClr>
              </a:buClr>
            </a:pPr>
            <a:endParaRPr lang="cs-CZ" sz="2400" dirty="0" smtClean="0">
              <a:latin typeface="Arial" panose="020B0604020202020204" pitchFamily="34" charset="0"/>
              <a:cs typeface="Arial" panose="020B0604020202020204" pitchFamily="34" charset="0"/>
            </a:endParaRPr>
          </a:p>
          <a:p>
            <a:pPr marL="285750" lvl="0" indent="-285750">
              <a:buClr>
                <a:schemeClr val="accent3">
                  <a:lumMod val="60000"/>
                  <a:lumOff val="40000"/>
                </a:schemeClr>
              </a:buClr>
              <a:buFont typeface="Arial" panose="020B0604020202020204" pitchFamily="34" charset="0"/>
              <a:buChar char="•"/>
            </a:pPr>
            <a:r>
              <a:rPr lang="cs-CZ" sz="2400" dirty="0" smtClean="0">
                <a:latin typeface="Arial" panose="020B0604020202020204" pitchFamily="34" charset="0"/>
                <a:cs typeface="Arial" panose="020B0604020202020204" pitchFamily="34" charset="0"/>
              </a:rPr>
              <a:t>zjistit</a:t>
            </a:r>
            <a:r>
              <a:rPr lang="cs-CZ" sz="2400" dirty="0">
                <a:latin typeface="Arial" panose="020B0604020202020204" pitchFamily="34" charset="0"/>
                <a:cs typeface="Arial" panose="020B0604020202020204" pitchFamily="34" charset="0"/>
              </a:rPr>
              <a:t>, zda </a:t>
            </a:r>
            <a:r>
              <a:rPr lang="cs-CZ" sz="2400" dirty="0" smtClean="0">
                <a:latin typeface="Arial" panose="020B0604020202020204" pitchFamily="34" charset="0"/>
                <a:cs typeface="Arial" panose="020B0604020202020204" pitchFamily="34" charset="0"/>
              </a:rPr>
              <a:t>se v </a:t>
            </a:r>
            <a:r>
              <a:rPr lang="cs-CZ" sz="2400" dirty="0">
                <a:latin typeface="Arial" panose="020B0604020202020204" pitchFamily="34" charset="0"/>
                <a:cs typeface="Arial" panose="020B0604020202020204" pitchFamily="34" charset="0"/>
              </a:rPr>
              <a:t>důsledku novely zákona </a:t>
            </a:r>
            <a:r>
              <a:rPr lang="cs-CZ" sz="2400" dirty="0" smtClean="0">
                <a:latin typeface="Arial" panose="020B0604020202020204" pitchFamily="34" charset="0"/>
                <a:cs typeface="Arial" panose="020B0604020202020204" pitchFamily="34" charset="0"/>
              </a:rPr>
              <a:t>o významné tržní síle změnilo </a:t>
            </a:r>
            <a:r>
              <a:rPr lang="cs-CZ" sz="2400" dirty="0">
                <a:latin typeface="Arial" panose="020B0604020202020204" pitchFamily="34" charset="0"/>
                <a:cs typeface="Arial" panose="020B0604020202020204" pitchFamily="34" charset="0"/>
              </a:rPr>
              <a:t>chování řetězců vůči </a:t>
            </a:r>
            <a:r>
              <a:rPr lang="cs-CZ" sz="2400" dirty="0" smtClean="0">
                <a:latin typeface="Arial" panose="020B0604020202020204" pitchFamily="34" charset="0"/>
                <a:cs typeface="Arial" panose="020B0604020202020204" pitchFamily="34" charset="0"/>
              </a:rPr>
              <a:t>jejich </a:t>
            </a:r>
            <a:r>
              <a:rPr lang="cs-CZ" sz="2400" dirty="0">
                <a:latin typeface="Arial" panose="020B0604020202020204" pitchFamily="34" charset="0"/>
                <a:cs typeface="Arial" panose="020B0604020202020204" pitchFamily="34" charset="0"/>
              </a:rPr>
              <a:t>partnerům pozitivním směrem či zda řetězce pokračují ve zneužívání své síly, přičemž jen změnily nebo přejmenovaly nástroje, které k tomu používají</a:t>
            </a:r>
            <a:r>
              <a:rPr lang="cs-CZ" sz="2400" dirty="0" smtClean="0">
                <a:latin typeface="Arial" panose="020B0604020202020204" pitchFamily="34" charset="0"/>
                <a:cs typeface="Arial" panose="020B0604020202020204" pitchFamily="34" charset="0"/>
              </a:rPr>
              <a:t>.</a:t>
            </a:r>
          </a:p>
          <a:p>
            <a:pPr lvl="0"/>
            <a:endParaRPr lang="cs-CZ"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5496" y="130622"/>
            <a:ext cx="8784976" cy="1426170"/>
          </a:xfrm>
        </p:spPr>
        <p:txBody>
          <a:bodyPr/>
          <a:lstStyle/>
          <a:p>
            <a:pPr algn="ctr"/>
            <a:r>
              <a:rPr lang="cs-CZ" b="0" dirty="0"/>
              <a:t> </a:t>
            </a:r>
            <a:r>
              <a:rPr lang="cs-CZ"/>
              <a:t/>
            </a:r>
            <a:br>
              <a:rPr lang="cs-CZ"/>
            </a:br>
            <a:r>
              <a:rPr lang="cs-CZ" smtClean="0"/>
              <a:t>Ř</a:t>
            </a:r>
            <a:r>
              <a:rPr lang="cs-CZ" sz="2600" smtClean="0"/>
              <a:t>etězce </a:t>
            </a:r>
            <a:r>
              <a:rPr lang="cs-CZ" sz="2600" dirty="0" smtClean="0"/>
              <a:t>z </a:t>
            </a:r>
            <a:r>
              <a:rPr lang="cs-CZ" sz="2600" smtClean="0"/>
              <a:t>pohledu férového a </a:t>
            </a:r>
            <a:r>
              <a:rPr lang="cs-CZ" sz="2600" dirty="0" smtClean="0"/>
              <a:t>oboustranně vyváženého přístupu vůči dodavatelům</a:t>
            </a:r>
            <a:br>
              <a:rPr lang="cs-CZ" sz="2600" dirty="0" smtClean="0"/>
            </a:br>
            <a:endParaRPr lang="cs-CZ" sz="2600" dirty="0"/>
          </a:p>
        </p:txBody>
      </p:sp>
      <p:sp>
        <p:nvSpPr>
          <p:cNvPr id="3" name="Zástupný symbol pro obsah 2"/>
          <p:cNvSpPr>
            <a:spLocks noGrp="1"/>
          </p:cNvSpPr>
          <p:nvPr>
            <p:ph idx="1"/>
          </p:nvPr>
        </p:nvSpPr>
        <p:spPr>
          <a:xfrm>
            <a:off x="467544" y="1772816"/>
            <a:ext cx="8229600" cy="4752527"/>
          </a:xfrm>
        </p:spPr>
        <p:txBody>
          <a:bodyPr/>
          <a:lstStyle/>
          <a:p>
            <a:pPr lvl="0" algn="just"/>
            <a:r>
              <a:rPr lang="cs-CZ" sz="2400" dirty="0"/>
              <a:t>Nejlépe hodnocené jsou v tomto kontextu </a:t>
            </a:r>
            <a:r>
              <a:rPr lang="cs-CZ" sz="2400" b="1" dirty="0"/>
              <a:t>Coop, Globus </a:t>
            </a:r>
            <a:r>
              <a:rPr lang="cs-CZ" sz="2400" dirty="0"/>
              <a:t>a </a:t>
            </a:r>
            <a:r>
              <a:rPr lang="cs-CZ" sz="2400" b="1" dirty="0"/>
              <a:t>Billa</a:t>
            </a:r>
            <a:r>
              <a:rPr lang="cs-CZ" sz="2400" dirty="0"/>
              <a:t>, které dosahují výsledného hodnocení slabší dvojky na školní stupnici</a:t>
            </a:r>
            <a:r>
              <a:rPr lang="cs-CZ" sz="2400" dirty="0" smtClean="0"/>
              <a:t>.</a:t>
            </a:r>
          </a:p>
          <a:p>
            <a:pPr lvl="0" algn="just"/>
            <a:endParaRPr lang="cs-CZ" sz="2400" b="1" dirty="0"/>
          </a:p>
          <a:p>
            <a:pPr lvl="0" algn="just"/>
            <a:endParaRPr lang="cs-CZ" sz="2400" b="1" dirty="0"/>
          </a:p>
          <a:p>
            <a:pPr lvl="0" algn="just"/>
            <a:r>
              <a:rPr lang="cs-CZ" sz="2400" dirty="0" smtClean="0"/>
              <a:t>Nejslaběji </a:t>
            </a:r>
            <a:r>
              <a:rPr lang="cs-CZ" sz="2400" dirty="0"/>
              <a:t>jsou optikou férového a vyváženého přístupu hodnoceny </a:t>
            </a:r>
            <a:r>
              <a:rPr lang="cs-CZ" sz="2400" b="1" dirty="0"/>
              <a:t>Lidl a Kaufland</a:t>
            </a:r>
            <a:r>
              <a:rPr lang="cs-CZ" sz="2400" dirty="0"/>
              <a:t>, jejichž průměrné hodnoty se pohybují kolem hodnoty 3, což však na školní stupnici stále představuje hodnocení „dobře“.</a:t>
            </a:r>
            <a:endParaRPr lang="cs-CZ" sz="2400" b="1" dirty="0"/>
          </a:p>
          <a:p>
            <a:endParaRPr lang="cs-CZ" dirty="0"/>
          </a:p>
        </p:txBody>
      </p:sp>
    </p:spTree>
    <p:extLst>
      <p:ext uri="{BB962C8B-B14F-4D97-AF65-F5344CB8AC3E}">
        <p14:creationId xmlns:p14="http://schemas.microsoft.com/office/powerpoint/2010/main" val="40736140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22910"/>
            <a:ext cx="8229600" cy="922114"/>
          </a:xfrm>
        </p:spPr>
        <p:txBody>
          <a:bodyPr/>
          <a:lstStyle/>
          <a:p>
            <a:pPr algn="ctr"/>
            <a:r>
              <a:rPr lang="cs-CZ" dirty="0" smtClean="0"/>
              <a:t>Děkuji za pozornost</a:t>
            </a:r>
            <a:endParaRPr lang="cs-CZ" dirty="0"/>
          </a:p>
        </p:txBody>
      </p:sp>
    </p:spTree>
    <p:extLst>
      <p:ext uri="{BB962C8B-B14F-4D97-AF65-F5344CB8AC3E}">
        <p14:creationId xmlns:p14="http://schemas.microsoft.com/office/powerpoint/2010/main" val="92519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ltLang="cs-CZ" sz="2600" dirty="0" smtClean="0">
                <a:latin typeface="Arial" charset="0"/>
                <a:cs typeface="Arial" charset="0"/>
              </a:rPr>
              <a:t>Význam maloobchodního trhu pro dodavatelské firmy a hodnocení spolupráce s řetězci</a:t>
            </a:r>
            <a:endParaRPr lang="cs-CZ" sz="2600" dirty="0"/>
          </a:p>
        </p:txBody>
      </p:sp>
      <p:sp>
        <p:nvSpPr>
          <p:cNvPr id="3" name="Zástupný symbol pro obsah 2"/>
          <p:cNvSpPr>
            <a:spLocks noGrp="1"/>
          </p:cNvSpPr>
          <p:nvPr>
            <p:ph idx="1"/>
          </p:nvPr>
        </p:nvSpPr>
        <p:spPr>
          <a:xfrm>
            <a:off x="457200" y="1268760"/>
            <a:ext cx="8229600" cy="5400600"/>
          </a:xfrm>
        </p:spPr>
        <p:txBody>
          <a:bodyPr/>
          <a:lstStyle/>
          <a:p>
            <a:pPr marL="0" indent="0">
              <a:buNone/>
            </a:pPr>
            <a:r>
              <a:rPr lang="cs-CZ" sz="2400" dirty="0" smtClean="0"/>
              <a:t>Výzkum se uskutečnil </a:t>
            </a:r>
            <a:r>
              <a:rPr lang="cs-CZ" sz="2400" dirty="0"/>
              <a:t>ve dvou na sebe navazujících etapách pomocí dvou komplementárních metod</a:t>
            </a:r>
            <a:r>
              <a:rPr lang="cs-CZ" sz="2400" dirty="0" smtClean="0"/>
              <a:t>.</a:t>
            </a:r>
          </a:p>
          <a:p>
            <a:pPr marL="0" indent="0">
              <a:buNone/>
            </a:pPr>
            <a:r>
              <a:rPr lang="cs-CZ" sz="1800" dirty="0" smtClean="0"/>
              <a:t> </a:t>
            </a:r>
            <a:endParaRPr lang="cs-CZ" sz="1800" dirty="0"/>
          </a:p>
          <a:p>
            <a:r>
              <a:rPr lang="cs-CZ" sz="2000" b="1" dirty="0" smtClean="0"/>
              <a:t>1. etapa </a:t>
            </a:r>
          </a:p>
          <a:p>
            <a:pPr lvl="1">
              <a:buFont typeface="Arial" panose="020B0604020202020204" pitchFamily="34" charset="0"/>
              <a:buChar char="•"/>
            </a:pPr>
            <a:r>
              <a:rPr lang="cs-CZ" sz="1800" b="1" dirty="0" smtClean="0"/>
              <a:t>hloubkové </a:t>
            </a:r>
            <a:r>
              <a:rPr lang="cs-CZ" sz="1800" b="1" dirty="0"/>
              <a:t>rozhovory</a:t>
            </a:r>
            <a:r>
              <a:rPr lang="cs-CZ" sz="1800" dirty="0"/>
              <a:t> s majiteli a generálními nebo obchodními řediteli dodavatelů maloobchodních řetězců, kteří se zúčastňují vyjednávání obchodních podmínek s maloobchodními řetězci. </a:t>
            </a:r>
            <a:endParaRPr lang="cs-CZ" sz="1800" dirty="0" smtClean="0"/>
          </a:p>
          <a:p>
            <a:pPr lvl="1">
              <a:buFont typeface="Arial" panose="020B0604020202020204" pitchFamily="34" charset="0"/>
              <a:buChar char="•"/>
            </a:pPr>
            <a:r>
              <a:rPr lang="cs-CZ" sz="1800" dirty="0" smtClean="0"/>
              <a:t>Celkem </a:t>
            </a:r>
            <a:r>
              <a:rPr lang="cs-CZ" sz="1800" dirty="0"/>
              <a:t>bylo realizováno 10</a:t>
            </a:r>
            <a:r>
              <a:rPr lang="cs-CZ" sz="1800" b="1" dirty="0"/>
              <a:t> </a:t>
            </a:r>
            <a:r>
              <a:rPr lang="cs-CZ" sz="1800" dirty="0"/>
              <a:t>hloubkových rozhovorů s velkými a středně </a:t>
            </a:r>
            <a:r>
              <a:rPr lang="cs-CZ" sz="1800" dirty="0" smtClean="0"/>
              <a:t>velkými </a:t>
            </a:r>
            <a:r>
              <a:rPr lang="cs-CZ" sz="1800" dirty="0" smtClean="0"/>
              <a:t>dodavateli napříč všemi produktovými kategoriemi. </a:t>
            </a:r>
          </a:p>
          <a:p>
            <a:pPr>
              <a:buFont typeface="Arial" panose="020B0604020202020204" pitchFamily="34" charset="0"/>
              <a:buChar char="•"/>
            </a:pPr>
            <a:r>
              <a:rPr lang="cs-CZ" sz="2000" b="1" dirty="0" smtClean="0"/>
              <a:t>2. </a:t>
            </a:r>
            <a:r>
              <a:rPr lang="cs-CZ" sz="2000" b="1" dirty="0"/>
              <a:t>e</a:t>
            </a:r>
            <a:r>
              <a:rPr lang="cs-CZ" sz="2000" b="1" dirty="0" smtClean="0"/>
              <a:t>tapa </a:t>
            </a:r>
          </a:p>
          <a:p>
            <a:pPr lvl="1">
              <a:buFont typeface="Arial" panose="020B0604020202020204" pitchFamily="34" charset="0"/>
              <a:buChar char="•"/>
            </a:pPr>
            <a:r>
              <a:rPr lang="cs-CZ" sz="1800" b="1" dirty="0" smtClean="0"/>
              <a:t>kvantitativní </a:t>
            </a:r>
            <a:r>
              <a:rPr lang="cs-CZ" sz="1800" b="1" dirty="0"/>
              <a:t>výzkum </a:t>
            </a:r>
            <a:r>
              <a:rPr lang="cs-CZ" sz="1800" dirty="0" smtClean="0"/>
              <a:t>mezi </a:t>
            </a:r>
            <a:r>
              <a:rPr lang="cs-CZ" sz="1800" dirty="0"/>
              <a:t>dodavateli, kteří do maloobchodních řetězců dodávají nápoje a potraviny. V rámci </a:t>
            </a:r>
            <a:r>
              <a:rPr lang="cs-CZ" sz="1800" dirty="0" smtClean="0"/>
              <a:t>výzkumu </a:t>
            </a:r>
            <a:r>
              <a:rPr lang="cs-CZ" sz="1800" dirty="0"/>
              <a:t>bylo dotázáno </a:t>
            </a:r>
            <a:r>
              <a:rPr lang="cs-CZ" sz="1800" dirty="0" smtClean="0"/>
              <a:t>zhruba </a:t>
            </a:r>
            <a:r>
              <a:rPr lang="cs-CZ" sz="1800" dirty="0"/>
              <a:t>164 dodavatelů maloobchodních řetězců působících na českém trhu</a:t>
            </a:r>
            <a:r>
              <a:rPr lang="cs-CZ" sz="1800" dirty="0" smtClean="0"/>
              <a:t>.</a:t>
            </a:r>
            <a:endParaRPr lang="cs-CZ" sz="1800" b="1" dirty="0"/>
          </a:p>
          <a:p>
            <a:pPr marL="457200" lvl="1" indent="0">
              <a:buNone/>
            </a:pPr>
            <a:r>
              <a:rPr lang="cs-CZ" sz="1800" b="1" dirty="0" smtClean="0"/>
              <a:t>Výzkum byl realizován FOCUS – Marketing </a:t>
            </a:r>
            <a:r>
              <a:rPr lang="en-US" sz="1800" b="1" dirty="0" smtClean="0"/>
              <a:t>&amp;</a:t>
            </a:r>
            <a:r>
              <a:rPr lang="cs-CZ" sz="1800" b="1" dirty="0" smtClean="0"/>
              <a:t> </a:t>
            </a:r>
            <a:r>
              <a:rPr lang="cs-CZ" sz="1800" b="1" dirty="0" err="1" smtClean="0"/>
              <a:t>Social</a:t>
            </a:r>
            <a:r>
              <a:rPr lang="cs-CZ" sz="1800" b="1" dirty="0" smtClean="0"/>
              <a:t> </a:t>
            </a:r>
            <a:r>
              <a:rPr lang="cs-CZ" sz="1800" b="1" dirty="0" err="1" smtClean="0"/>
              <a:t>Research</a:t>
            </a:r>
            <a:endParaRPr lang="cs-CZ" sz="1800" b="1" dirty="0"/>
          </a:p>
        </p:txBody>
      </p:sp>
    </p:spTree>
    <p:extLst>
      <p:ext uri="{BB962C8B-B14F-4D97-AF65-F5344CB8AC3E}">
        <p14:creationId xmlns:p14="http://schemas.microsoft.com/office/powerpoint/2010/main" val="1332287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346646"/>
            <a:ext cx="8229600" cy="922114"/>
          </a:xfrm>
        </p:spPr>
        <p:txBody>
          <a:bodyPr/>
          <a:lstStyle/>
          <a:p>
            <a:pPr algn="ctr"/>
            <a:r>
              <a:rPr lang="cs-CZ" sz="2600" dirty="0" smtClean="0"/>
              <a:t>Vyjednávání dodavatelů s maloobchodními řetězci</a:t>
            </a:r>
            <a:endParaRPr lang="cs-CZ" sz="2600" dirty="0"/>
          </a:p>
        </p:txBody>
      </p:sp>
      <p:pic>
        <p:nvPicPr>
          <p:cNvPr id="4" name="Zástupný symbol pro obsah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55776" y="3140968"/>
            <a:ext cx="4692664" cy="2795450"/>
          </a:xfrm>
          <a:prstGeom prst="rect">
            <a:avLst/>
          </a:prstGeom>
        </p:spPr>
      </p:pic>
      <p:sp>
        <p:nvSpPr>
          <p:cNvPr id="5" name="TextovéPole 4"/>
          <p:cNvSpPr txBox="1"/>
          <p:nvPr/>
        </p:nvSpPr>
        <p:spPr>
          <a:xfrm>
            <a:off x="755576" y="1124743"/>
            <a:ext cx="7613064" cy="1477328"/>
          </a:xfrm>
          <a:prstGeom prst="rect">
            <a:avLst/>
          </a:prstGeom>
          <a:noFill/>
        </p:spPr>
        <p:txBody>
          <a:bodyPr wrap="square" rtlCol="0">
            <a:spAutoFit/>
          </a:bodyPr>
          <a:lstStyle/>
          <a:p>
            <a:r>
              <a:rPr lang="cs-CZ" dirty="0"/>
              <a:t> </a:t>
            </a:r>
          </a:p>
          <a:p>
            <a:pPr algn="just">
              <a:buClr>
                <a:schemeClr val="accent3">
                  <a:lumMod val="60000"/>
                  <a:lumOff val="40000"/>
                </a:schemeClr>
              </a:buClr>
              <a:buSzPct val="150000"/>
            </a:pPr>
            <a:r>
              <a:rPr lang="cs-CZ" sz="2400" dirty="0">
                <a:latin typeface="Arial" panose="020B0604020202020204" pitchFamily="34" charset="0"/>
                <a:cs typeface="Arial" panose="020B0604020202020204" pitchFamily="34" charset="0"/>
              </a:rPr>
              <a:t>I přes poměrně příznivé hodnocení spolupráce se čtyři pětiny dodavatelů </a:t>
            </a:r>
            <a:r>
              <a:rPr lang="cs-CZ" sz="2400" dirty="0" smtClean="0">
                <a:latin typeface="Arial" panose="020B0604020202020204" pitchFamily="34" charset="0"/>
                <a:cs typeface="Arial" panose="020B0604020202020204" pitchFamily="34" charset="0"/>
              </a:rPr>
              <a:t>domnívají</a:t>
            </a:r>
            <a:r>
              <a:rPr lang="cs-CZ" sz="2400" dirty="0">
                <a:latin typeface="Arial" panose="020B0604020202020204" pitchFamily="34" charset="0"/>
                <a:cs typeface="Arial" panose="020B0604020202020204" pitchFamily="34" charset="0"/>
              </a:rPr>
              <a:t>, že maloobchodní řetězce zneužívají svého dominantního postavení na </a:t>
            </a:r>
            <a:r>
              <a:rPr lang="cs-CZ" sz="2400" dirty="0" smtClean="0">
                <a:latin typeface="Arial" panose="020B0604020202020204" pitchFamily="34" charset="0"/>
                <a:cs typeface="Arial" panose="020B0604020202020204" pitchFamily="34" charset="0"/>
              </a:rPr>
              <a:t>trhu.</a:t>
            </a:r>
            <a:endParaRPr lang="cs-CZ"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1234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274638"/>
            <a:ext cx="8229600" cy="922114"/>
          </a:xfrm>
        </p:spPr>
        <p:txBody>
          <a:bodyPr/>
          <a:lstStyle/>
          <a:p>
            <a:pPr algn="ctr"/>
            <a:r>
              <a:rPr lang="cs-CZ" sz="2600" dirty="0" smtClean="0"/>
              <a:t>Vyjednávání dodavatelů s maloobchodními řetězci</a:t>
            </a:r>
            <a:endParaRPr lang="cs-CZ" sz="2600" dirty="0"/>
          </a:p>
        </p:txBody>
      </p:sp>
      <p:sp>
        <p:nvSpPr>
          <p:cNvPr id="5" name="Zástupný symbol pro obsah 4"/>
          <p:cNvSpPr>
            <a:spLocks noGrp="1"/>
          </p:cNvSpPr>
          <p:nvPr>
            <p:ph idx="1"/>
          </p:nvPr>
        </p:nvSpPr>
        <p:spPr>
          <a:xfrm>
            <a:off x="467544" y="1412776"/>
            <a:ext cx="8229600" cy="4752527"/>
          </a:xfrm>
        </p:spPr>
        <p:txBody>
          <a:bodyPr/>
          <a:lstStyle/>
          <a:p>
            <a:r>
              <a:rPr lang="cs-CZ" sz="2400" dirty="0" smtClean="0"/>
              <a:t>Více než polovina dodavatelů se při jednání s řetězci nepovažuje za rovnocenné partnery.</a:t>
            </a:r>
          </a:p>
          <a:p>
            <a:r>
              <a:rPr lang="cs-CZ" sz="2400" dirty="0"/>
              <a:t>V</a:t>
            </a:r>
            <a:r>
              <a:rPr lang="cs-CZ" sz="2400" dirty="0" smtClean="0"/>
              <a:t>yjednávání </a:t>
            </a:r>
            <a:r>
              <a:rPr lang="cs-CZ" sz="2400" dirty="0"/>
              <a:t>rámcových smluv a obchodních podmínek s </a:t>
            </a:r>
            <a:r>
              <a:rPr lang="cs-CZ" sz="2400" dirty="0" smtClean="0"/>
              <a:t>řetězci hodnotí většina dodavatelů jako tvrdá a obtížná.</a:t>
            </a:r>
          </a:p>
          <a:p>
            <a:endParaRPr lang="cs-CZ" dirty="0"/>
          </a:p>
        </p:txBody>
      </p:sp>
      <p:pic>
        <p:nvPicPr>
          <p:cNvPr id="6" name="Zástupný symbol pro obsah 3"/>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2555776" y="3645024"/>
            <a:ext cx="4843180" cy="2498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81236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274638"/>
            <a:ext cx="8229600" cy="922114"/>
          </a:xfrm>
        </p:spPr>
        <p:txBody>
          <a:bodyPr/>
          <a:lstStyle/>
          <a:p>
            <a:pPr algn="ctr"/>
            <a:r>
              <a:rPr lang="cs-CZ" sz="2600" dirty="0" smtClean="0"/>
              <a:t>Vyjednávání rámcových smluv a dalších obchodních podmínek s maloobchodními řetězci</a:t>
            </a:r>
            <a:endParaRPr lang="cs-CZ" sz="2600" dirty="0"/>
          </a:p>
        </p:txBody>
      </p:sp>
      <p:sp>
        <p:nvSpPr>
          <p:cNvPr id="3" name="Zástupný symbol pro obsah 2"/>
          <p:cNvSpPr>
            <a:spLocks noGrp="1"/>
          </p:cNvSpPr>
          <p:nvPr>
            <p:ph idx="1"/>
          </p:nvPr>
        </p:nvSpPr>
        <p:spPr>
          <a:xfrm>
            <a:off x="323528" y="1340768"/>
            <a:ext cx="8229600" cy="4752527"/>
          </a:xfrm>
        </p:spPr>
        <p:txBody>
          <a:bodyPr/>
          <a:lstStyle/>
          <a:p>
            <a:pPr algn="just"/>
            <a:r>
              <a:rPr lang="cs-CZ" sz="2400" dirty="0"/>
              <a:t>Zkušenosti s psychickým vydíráním, vulgárním, arogantním či jinak nevhodným nátlakovým jednáním ze strany představitelů maloobchodních </a:t>
            </a:r>
            <a:r>
              <a:rPr lang="cs-CZ" sz="2400" dirty="0" smtClean="0"/>
              <a:t>řetězců má třetina dodavatelů.</a:t>
            </a:r>
          </a:p>
          <a:p>
            <a:pPr algn="just"/>
            <a:endParaRPr lang="cs-CZ" sz="2400" dirty="0" smtClean="0"/>
          </a:p>
          <a:p>
            <a:pPr marL="0" indent="0" algn="just">
              <a:buNone/>
            </a:pPr>
            <a:endParaRPr lang="cs-CZ" sz="2400" dirty="0" smtClean="0"/>
          </a:p>
          <a:p>
            <a:pPr algn="just"/>
            <a:endParaRPr lang="cs-CZ" sz="2400" dirty="0" smtClean="0"/>
          </a:p>
          <a:p>
            <a:endParaRPr lang="cs-CZ" dirty="0"/>
          </a:p>
          <a:p>
            <a:endParaRPr lang="cs-CZ" dirty="0"/>
          </a:p>
        </p:txBody>
      </p:sp>
      <p:pic>
        <p:nvPicPr>
          <p:cNvPr id="4" name="obrázek 4" descr="graf 39b"/>
          <p:cNvPicPr/>
          <p:nvPr/>
        </p:nvPicPr>
        <p:blipFill>
          <a:blip r:embed="rId3">
            <a:extLst>
              <a:ext uri="{28A0092B-C50C-407E-A947-70E740481C1C}">
                <a14:useLocalDpi xmlns:a14="http://schemas.microsoft.com/office/drawing/2010/main" val="0"/>
              </a:ext>
            </a:extLst>
          </a:blip>
          <a:srcRect/>
          <a:stretch>
            <a:fillRect/>
          </a:stretch>
        </p:blipFill>
        <p:spPr bwMode="auto">
          <a:xfrm>
            <a:off x="2483768" y="3140968"/>
            <a:ext cx="4176464" cy="2808312"/>
          </a:xfrm>
          <a:prstGeom prst="rect">
            <a:avLst/>
          </a:prstGeom>
          <a:noFill/>
          <a:ln>
            <a:noFill/>
          </a:ln>
        </p:spPr>
      </p:pic>
    </p:spTree>
    <p:extLst>
      <p:ext uri="{BB962C8B-B14F-4D97-AF65-F5344CB8AC3E}">
        <p14:creationId xmlns:p14="http://schemas.microsoft.com/office/powerpoint/2010/main" val="37925585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260647"/>
            <a:ext cx="8208912" cy="936103"/>
          </a:xfrm>
        </p:spPr>
        <p:txBody>
          <a:bodyPr/>
          <a:lstStyle/>
          <a:p>
            <a:pPr algn="ctr"/>
            <a:r>
              <a:rPr lang="cs-CZ" sz="2600" dirty="0" smtClean="0"/>
              <a:t>Vyjednávání rámcových smluv a dalších obchodních podmínek s maloobchodními řetězci</a:t>
            </a:r>
            <a:endParaRPr lang="cs-CZ" sz="2600" dirty="0"/>
          </a:p>
        </p:txBody>
      </p:sp>
      <p:pic>
        <p:nvPicPr>
          <p:cNvPr id="4" name="Zástupný symbol pro obsah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39552" y="2879158"/>
            <a:ext cx="8229600" cy="3206706"/>
          </a:xfrm>
        </p:spPr>
      </p:pic>
      <p:sp>
        <p:nvSpPr>
          <p:cNvPr id="5" name="TextovéPole 4"/>
          <p:cNvSpPr txBox="1"/>
          <p:nvPr/>
        </p:nvSpPr>
        <p:spPr>
          <a:xfrm>
            <a:off x="683568" y="1309498"/>
            <a:ext cx="7704167" cy="1200329"/>
          </a:xfrm>
          <a:prstGeom prst="rect">
            <a:avLst/>
          </a:prstGeom>
          <a:noFill/>
        </p:spPr>
        <p:txBody>
          <a:bodyPr wrap="square" rtlCol="0">
            <a:spAutoFit/>
          </a:bodyPr>
          <a:lstStyle/>
          <a:p>
            <a:pPr algn="just">
              <a:buClr>
                <a:schemeClr val="accent3">
                  <a:lumMod val="60000"/>
                  <a:lumOff val="40000"/>
                </a:schemeClr>
              </a:buClr>
              <a:buSzPct val="150000"/>
            </a:pPr>
            <a:r>
              <a:rPr lang="cs-CZ" sz="2400" dirty="0" smtClean="0">
                <a:latin typeface="Arial" panose="020B0604020202020204" pitchFamily="34" charset="0"/>
                <a:cs typeface="Arial" panose="020B0604020202020204" pitchFamily="34" charset="0"/>
              </a:rPr>
              <a:t>Dodavatelé mají ve většině případů možnost se </a:t>
            </a:r>
            <a:r>
              <a:rPr lang="cs-CZ" sz="2400" dirty="0">
                <a:latin typeface="Arial" panose="020B0604020202020204" pitchFamily="34" charset="0"/>
                <a:cs typeface="Arial" panose="020B0604020202020204" pitchFamily="34" charset="0"/>
              </a:rPr>
              <a:t>seznámit </a:t>
            </a:r>
            <a:r>
              <a:rPr lang="cs-CZ" sz="2400" dirty="0" smtClean="0">
                <a:latin typeface="Arial" panose="020B0604020202020204" pitchFamily="34" charset="0"/>
                <a:cs typeface="Arial" panose="020B0604020202020204" pitchFamily="34" charset="0"/>
              </a:rPr>
              <a:t>s</a:t>
            </a:r>
            <a:r>
              <a:rPr lang="cs-CZ" sz="2400" dirty="0">
                <a:latin typeface="Arial" panose="020B0604020202020204" pitchFamily="34" charset="0"/>
                <a:cs typeface="Arial" panose="020B0604020202020204" pitchFamily="34" charset="0"/>
              </a:rPr>
              <a:t> obsahem rámcové smlouvy s </a:t>
            </a:r>
            <a:r>
              <a:rPr lang="cs-CZ" sz="2400" dirty="0" smtClean="0">
                <a:latin typeface="Arial" panose="020B0604020202020204" pitchFamily="34" charset="0"/>
                <a:cs typeface="Arial" panose="020B0604020202020204" pitchFamily="34" charset="0"/>
              </a:rPr>
              <a:t>předstihem, ale nemívají vždy možnost do jejich znění zasáhnout.</a:t>
            </a:r>
            <a:endParaRPr lang="cs-CZ"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07002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smtClean="0"/>
              <a:t>Negativně vnímané praktiky obchodních řetězců</a:t>
            </a:r>
            <a:endParaRPr lang="cs-CZ" sz="2600" dirty="0"/>
          </a:p>
        </p:txBody>
      </p:sp>
      <p:sp>
        <p:nvSpPr>
          <p:cNvPr id="3" name="Zástupný symbol pro obsah 2"/>
          <p:cNvSpPr>
            <a:spLocks noGrp="1"/>
          </p:cNvSpPr>
          <p:nvPr>
            <p:ph idx="1"/>
          </p:nvPr>
        </p:nvSpPr>
        <p:spPr>
          <a:xfrm>
            <a:off x="467544" y="1340768"/>
            <a:ext cx="8013576" cy="4752527"/>
          </a:xfrm>
        </p:spPr>
        <p:txBody>
          <a:bodyPr/>
          <a:lstStyle/>
          <a:p>
            <a:pPr marL="0" lvl="0" indent="0" algn="just">
              <a:buNone/>
            </a:pPr>
            <a:r>
              <a:rPr lang="cs-CZ" sz="2400" dirty="0" smtClean="0"/>
              <a:t>83 % </a:t>
            </a:r>
            <a:r>
              <a:rPr lang="cs-CZ" sz="2400" dirty="0"/>
              <a:t>dodavatelů se setkává alespoň občas s některou z </a:t>
            </a:r>
            <a:r>
              <a:rPr lang="cs-CZ" sz="2400" dirty="0" smtClean="0"/>
              <a:t>negativních </a:t>
            </a:r>
            <a:r>
              <a:rPr lang="cs-CZ" sz="2400" dirty="0"/>
              <a:t>praktik ze strany maloobchodních řetězců.</a:t>
            </a:r>
          </a:p>
          <a:p>
            <a:endParaRPr lang="cs-CZ" dirty="0"/>
          </a:p>
        </p:txBody>
      </p:sp>
      <p:pic>
        <p:nvPicPr>
          <p:cNvPr id="4" name="obrázek 6" descr="91_parktiky_retezcu"/>
          <p:cNvPicPr/>
          <p:nvPr/>
        </p:nvPicPr>
        <p:blipFill>
          <a:blip r:embed="rId3">
            <a:extLst>
              <a:ext uri="{28A0092B-C50C-407E-A947-70E740481C1C}">
                <a14:useLocalDpi xmlns:a14="http://schemas.microsoft.com/office/drawing/2010/main" val="0"/>
              </a:ext>
            </a:extLst>
          </a:blip>
          <a:srcRect/>
          <a:stretch>
            <a:fillRect/>
          </a:stretch>
        </p:blipFill>
        <p:spPr bwMode="auto">
          <a:xfrm>
            <a:off x="2501672" y="2592328"/>
            <a:ext cx="4896544" cy="2788880"/>
          </a:xfrm>
          <a:prstGeom prst="rect">
            <a:avLst/>
          </a:prstGeom>
          <a:noFill/>
          <a:ln>
            <a:noFill/>
          </a:ln>
        </p:spPr>
      </p:pic>
    </p:spTree>
    <p:extLst>
      <p:ext uri="{BB962C8B-B14F-4D97-AF65-F5344CB8AC3E}">
        <p14:creationId xmlns:p14="http://schemas.microsoft.com/office/powerpoint/2010/main" val="24881350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229600" cy="922114"/>
          </a:xfrm>
        </p:spPr>
        <p:txBody>
          <a:bodyPr/>
          <a:lstStyle/>
          <a:p>
            <a:pPr algn="ctr"/>
            <a:r>
              <a:rPr lang="cs-CZ" sz="2600" dirty="0" smtClean="0"/>
              <a:t>Negativně vnímané praktiky obchodních řetězců</a:t>
            </a:r>
            <a:endParaRPr lang="cs-CZ" sz="2600" dirty="0"/>
          </a:p>
        </p:txBody>
      </p:sp>
      <p:sp>
        <p:nvSpPr>
          <p:cNvPr id="5" name="Zástupný symbol pro obsah 4"/>
          <p:cNvSpPr>
            <a:spLocks noGrp="1"/>
          </p:cNvSpPr>
          <p:nvPr>
            <p:ph idx="1"/>
          </p:nvPr>
        </p:nvSpPr>
        <p:spPr>
          <a:xfrm>
            <a:off x="251520" y="1196752"/>
            <a:ext cx="8219256" cy="2880320"/>
          </a:xfrm>
        </p:spPr>
        <p:txBody>
          <a:bodyPr/>
          <a:lstStyle/>
          <a:p>
            <a:pPr algn="just"/>
            <a:r>
              <a:rPr lang="cs-CZ" b="1" dirty="0"/>
              <a:t>P</a:t>
            </a:r>
            <a:r>
              <a:rPr lang="cs-CZ" b="1" dirty="0" smtClean="0"/>
              <a:t>řenášení obchodního rizika na dodavatele tím,</a:t>
            </a:r>
            <a:br>
              <a:rPr lang="cs-CZ" b="1" dirty="0" smtClean="0"/>
            </a:br>
            <a:r>
              <a:rPr lang="cs-CZ" b="1" dirty="0" smtClean="0"/>
              <a:t>že obchodníci negarantují objem odebraného zboží</a:t>
            </a:r>
          </a:p>
          <a:p>
            <a:pPr lvl="1" algn="just">
              <a:buFont typeface="Arial" panose="020B0604020202020204" pitchFamily="34" charset="0"/>
              <a:buChar char="•"/>
            </a:pPr>
            <a:r>
              <a:rPr lang="cs-CZ" sz="2200" dirty="0" smtClean="0"/>
              <a:t>Řetězec </a:t>
            </a:r>
            <a:r>
              <a:rPr lang="cs-CZ" sz="2200" dirty="0"/>
              <a:t>může objednat, dle smlouvy, jakékoliv množství, od jednotek kusů po velké množství a dodavatel je povinen pod sankcí toto množství dodat</a:t>
            </a:r>
            <a:r>
              <a:rPr lang="cs-CZ" sz="2200" dirty="0" smtClean="0"/>
              <a:t>.</a:t>
            </a:r>
            <a:endParaRPr lang="cs-CZ" sz="2200" b="1" dirty="0" smtClean="0"/>
          </a:p>
          <a:p>
            <a:pPr lvl="1" algn="just">
              <a:buFont typeface="Arial" panose="020B0604020202020204" pitchFamily="34" charset="0"/>
              <a:buChar char="•"/>
            </a:pPr>
            <a:r>
              <a:rPr lang="cs-CZ" sz="2200" dirty="0" smtClean="0"/>
              <a:t>73 % dodavatelů </a:t>
            </a:r>
            <a:r>
              <a:rPr lang="cs-CZ" sz="2200" dirty="0"/>
              <a:t>v žádném či většině svých dodavatelských vztahů s </a:t>
            </a:r>
            <a:r>
              <a:rPr lang="cs-CZ" sz="2200" dirty="0" smtClean="0"/>
              <a:t>řetězci nemá </a:t>
            </a:r>
            <a:r>
              <a:rPr lang="cs-CZ" sz="2200" dirty="0"/>
              <a:t>garance ročního objemu odebraného množství</a:t>
            </a:r>
            <a:r>
              <a:rPr lang="cs-CZ" sz="2200" dirty="0" smtClean="0"/>
              <a:t>.</a:t>
            </a:r>
            <a:endParaRPr lang="cs-CZ" sz="2200" dirty="0"/>
          </a:p>
          <a:p>
            <a:pPr lvl="1" algn="just">
              <a:buFont typeface="Arial" panose="020B0604020202020204" pitchFamily="34" charset="0"/>
              <a:buChar char="•"/>
            </a:pPr>
            <a:r>
              <a:rPr lang="cs-CZ" sz="2200" dirty="0" smtClean="0"/>
              <a:t>48 % </a:t>
            </a:r>
            <a:r>
              <a:rPr lang="cs-CZ" sz="2200" dirty="0"/>
              <a:t>firem, které mají garanci ročního odběru množství zboží, se alespoň občas stává, </a:t>
            </a:r>
            <a:r>
              <a:rPr lang="cs-CZ" sz="2200" dirty="0" smtClean="0"/>
              <a:t>že řetězce </a:t>
            </a:r>
            <a:r>
              <a:rPr lang="cs-CZ" sz="2200" dirty="0"/>
              <a:t>toto </a:t>
            </a:r>
            <a:r>
              <a:rPr lang="cs-CZ" sz="2200" dirty="0" smtClean="0"/>
              <a:t>ujednání</a:t>
            </a:r>
            <a:br>
              <a:rPr lang="cs-CZ" sz="2200" dirty="0" smtClean="0"/>
            </a:br>
            <a:r>
              <a:rPr lang="cs-CZ" sz="2200" dirty="0" smtClean="0"/>
              <a:t>o </a:t>
            </a:r>
            <a:r>
              <a:rPr lang="cs-CZ" sz="2200" dirty="0"/>
              <a:t>odebraném množství poruší a odeberou ročně </a:t>
            </a:r>
            <a:r>
              <a:rPr lang="cs-CZ" sz="2200" dirty="0" smtClean="0"/>
              <a:t>menší, </a:t>
            </a:r>
            <a:r>
              <a:rPr lang="cs-CZ" sz="2200" dirty="0"/>
              <a:t>než dohodnuté množství </a:t>
            </a:r>
            <a:r>
              <a:rPr lang="cs-CZ" sz="2200" dirty="0" smtClean="0"/>
              <a:t>zboží.</a:t>
            </a:r>
            <a:endParaRPr lang="cs-CZ" sz="2200" b="1" dirty="0" smtClean="0"/>
          </a:p>
          <a:p>
            <a:pPr marL="0" indent="0">
              <a:buNone/>
            </a:pPr>
            <a:endParaRPr lang="cs-CZ" sz="2000" dirty="0"/>
          </a:p>
        </p:txBody>
      </p:sp>
    </p:spTree>
    <p:extLst>
      <p:ext uri="{BB962C8B-B14F-4D97-AF65-F5344CB8AC3E}">
        <p14:creationId xmlns:p14="http://schemas.microsoft.com/office/powerpoint/2010/main" val="4227794365"/>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zentace_mz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Vlastní návrh">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Vlastní návrh">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Vlastní návrh">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Prezentace_mze</Template>
  <TotalTime>507</TotalTime>
  <Words>918</Words>
  <Application>Microsoft Office PowerPoint</Application>
  <PresentationFormat>Předvádění na obrazovce (4:3)</PresentationFormat>
  <Paragraphs>171</Paragraphs>
  <Slides>21</Slides>
  <Notes>15</Notes>
  <HiddenSlides>0</HiddenSlides>
  <MMClips>0</MMClips>
  <ScaleCrop>false</ScaleCrop>
  <HeadingPairs>
    <vt:vector size="4" baseType="variant">
      <vt:variant>
        <vt:lpstr>Motiv</vt:lpstr>
      </vt:variant>
      <vt:variant>
        <vt:i4>4</vt:i4>
      </vt:variant>
      <vt:variant>
        <vt:lpstr>Nadpisy snímků</vt:lpstr>
      </vt:variant>
      <vt:variant>
        <vt:i4>21</vt:i4>
      </vt:variant>
    </vt:vector>
  </HeadingPairs>
  <TitlesOfParts>
    <vt:vector size="25" baseType="lpstr">
      <vt:lpstr>Prezentace_mze</vt:lpstr>
      <vt:lpstr>2_Vlastní návrh</vt:lpstr>
      <vt:lpstr>1_Vlastní návrh</vt:lpstr>
      <vt:lpstr>Vlastní návrh</vt:lpstr>
      <vt:lpstr>MAPOVÁNÍ VZTAHU MALOOBCHODNÍCH ŘETĚZCŮ A JEJICH DODAVATELŮ   </vt:lpstr>
      <vt:lpstr>Význam maloobchodního trhu pro dodavatelské firmy a hodnocení spolupráce s řetězci</vt:lpstr>
      <vt:lpstr>Význam maloobchodního trhu pro dodavatelské firmy a hodnocení spolupráce s řetězci</vt:lpstr>
      <vt:lpstr>Vyjednávání dodavatelů s maloobchodními řetězci</vt:lpstr>
      <vt:lpstr>Vyjednávání dodavatelů s maloobchodními řetězci</vt:lpstr>
      <vt:lpstr>Vyjednávání rámcových smluv a dalších obchodních podmínek s maloobchodními řetězci</vt:lpstr>
      <vt:lpstr>Vyjednávání rámcových smluv a dalších obchodních podmínek s maloobchodními řetězci</vt:lpstr>
      <vt:lpstr>Negativně vnímané praktiky obchodních řetězců</vt:lpstr>
      <vt:lpstr>Negativně vnímané praktiky obchodních řetězců</vt:lpstr>
      <vt:lpstr>Negativně vnímané praktiky obchodních řetězců</vt:lpstr>
      <vt:lpstr>Negativně vnímané praktiky obchodních řetězců</vt:lpstr>
      <vt:lpstr>Negativně vnímané praktiky obchodních řetězců</vt:lpstr>
      <vt:lpstr>Negativně vnímané praktiky obchodních řetězců</vt:lpstr>
      <vt:lpstr>Negativně vnímané praktiky obchodních řetězců</vt:lpstr>
      <vt:lpstr>Negativně vnímané praktiky obchodních řetězců</vt:lpstr>
      <vt:lpstr>Negativně vnímané praktiky obchodních řetězců</vt:lpstr>
      <vt:lpstr>Negativně vnímané praktiky obchodních řetězců</vt:lpstr>
      <vt:lpstr>Efekt novely zákona o významné tržní síle</vt:lpstr>
      <vt:lpstr>Efekt novely zákona o významné tržní síle</vt:lpstr>
      <vt:lpstr>  Řetězce z pohledu férového a oboustranně vyváženého přístupu vůči dodavatelům </vt:lpstr>
      <vt:lpstr>Děkuji za pozornost</vt:lpstr>
    </vt:vector>
  </TitlesOfParts>
  <Company>MZe ČR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MAPOVÁNÍ VZTAHU MALOOBCHODNÍCH ŘETĚZCŮ A JEJICH DODAVATELŮ</dc:title>
  <dc:creator>+</dc:creator>
  <cp:lastModifiedBy>Artouni Armine</cp:lastModifiedBy>
  <cp:revision>72</cp:revision>
  <cp:lastPrinted>2016-08-22T15:57:12Z</cp:lastPrinted>
  <dcterms:created xsi:type="dcterms:W3CDTF">2016-08-10T12:57:26Z</dcterms:created>
  <dcterms:modified xsi:type="dcterms:W3CDTF">2016-08-23T08:09:47Z</dcterms:modified>
</cp:coreProperties>
</file>