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38" r:id="rId1"/>
  </p:sldMasterIdLst>
  <p:notesMasterIdLst>
    <p:notesMasterId r:id="rId6"/>
  </p:notesMasterIdLst>
  <p:handoutMasterIdLst>
    <p:handoutMasterId r:id="rId7"/>
  </p:handoutMasterIdLst>
  <p:sldIdLst>
    <p:sldId id="378" r:id="rId2"/>
    <p:sldId id="504" r:id="rId3"/>
    <p:sldId id="505" r:id="rId4"/>
    <p:sldId id="506" r:id="rId5"/>
  </p:sldIdLst>
  <p:sldSz cx="8961438" cy="6721475"/>
  <p:notesSz cx="9926638" cy="66627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CC6600"/>
    <a:srgbClr val="808080"/>
    <a:srgbClr val="ABC32B"/>
    <a:srgbClr val="FFFFFF"/>
    <a:srgbClr val="FFFFCC"/>
    <a:srgbClr val="FFFF99"/>
    <a:srgbClr val="5F5F5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7813" autoAdjust="0"/>
  </p:normalViewPr>
  <p:slideViewPr>
    <p:cSldViewPr snapToGrid="0" snapToObjects="1">
      <p:cViewPr>
        <p:scale>
          <a:sx n="100" d="100"/>
          <a:sy n="100" d="100"/>
        </p:scale>
        <p:origin x="-306" y="-150"/>
      </p:cViewPr>
      <p:guideLst>
        <p:guide orient="horz"/>
        <p:guide pos="103"/>
        <p:guide pos="5573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92" d="100"/>
          <a:sy n="192" d="100"/>
        </p:scale>
        <p:origin x="-1608" y="-108"/>
      </p:cViewPr>
      <p:guideLst>
        <p:guide orient="horz" pos="2099"/>
        <p:guide pos="312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2" tIns="45492" rIns="90982" bIns="45492" numCol="1" anchor="t" anchorCtr="0" compatLnSpc="1">
            <a:prstTxWarp prst="textNoShape">
              <a:avLst/>
            </a:prstTxWarp>
          </a:bodyPr>
          <a:lstStyle>
            <a:lvl1pPr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2" tIns="45492" rIns="90982" bIns="45492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4463CD0-7E35-44FE-B854-5575EAD05BA9}" type="datetime1">
              <a:rPr lang="en-US"/>
              <a:pPr>
                <a:defRPr/>
              </a:pPr>
              <a:t>9/2/2011</a:t>
            </a:fld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29363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2" tIns="45492" rIns="90982" bIns="45492" numCol="1" anchor="b" anchorCtr="0" compatLnSpc="1">
            <a:prstTxWarp prst="textNoShape">
              <a:avLst/>
            </a:prstTxWarp>
          </a:bodyPr>
          <a:lstStyle>
            <a:lvl1pPr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6329363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2" tIns="45492" rIns="90982" bIns="45492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4F80985-030C-4D24-BF7C-68D649F556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6650" y="858838"/>
            <a:ext cx="7588250" cy="569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85863" y="247650"/>
            <a:ext cx="845978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 noProof="0" smtClean="0"/>
              <a:t>Click to edit Master text styles</a:t>
            </a:r>
          </a:p>
        </p:txBody>
      </p:sp>
      <p:sp>
        <p:nvSpPr>
          <p:cNvPr id="5126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8039100" y="34925"/>
            <a:ext cx="16367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1225" eaLnBrk="1" hangingPunct="1">
              <a:spcBef>
                <a:spcPct val="0"/>
              </a:spcBef>
              <a:buClrTx/>
              <a:buFontTx/>
              <a:buNone/>
              <a:defRPr sz="8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PRG-ZPD008-20041008-11373P1C</a:t>
            </a:r>
          </a:p>
        </p:txBody>
      </p:sp>
      <p:sp>
        <p:nvSpPr>
          <p:cNvPr id="5127" name="pg num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8883650" y="6346825"/>
            <a:ext cx="7921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00EE447-36E9-4727-B98C-77803B8B85B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5137" name="McK Separator" hidden="1"/>
          <p:cNvSpPr>
            <a:spLocks noChangeShapeType="1"/>
          </p:cNvSpPr>
          <p:nvPr/>
        </p:nvSpPr>
        <p:spPr bwMode="auto">
          <a:xfrm>
            <a:off x="1190625" y="1012825"/>
            <a:ext cx="7591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cs-CZ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lnSpc>
        <a:spcPct val="90000"/>
      </a:lnSpc>
      <a:spcBef>
        <a:spcPct val="3000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71D473-D8ED-483C-AC42-6EC69456DABC}" type="slidenum">
              <a:rPr lang="cs-CZ" smtClean="0"/>
              <a:pPr>
                <a:defRPr/>
              </a:pPr>
              <a:t>0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2">
            <a:alpha val="7999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 noChangeArrowheads="1"/>
          </p:cNvSpPr>
          <p:nvPr userDrawn="1"/>
        </p:nvSpPr>
        <p:spPr bwMode="auto">
          <a:xfrm>
            <a:off x="0" y="0"/>
            <a:ext cx="8961438" cy="5448300"/>
          </a:xfrm>
          <a:prstGeom prst="rect">
            <a:avLst/>
          </a:prstGeom>
          <a:solidFill>
            <a:schemeClr val="tx2"/>
          </a:solidFill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lIns="92036" tIns="46017" rIns="92036" bIns="46017" anchor="ctr"/>
          <a:lstStyle/>
          <a:p>
            <a:pPr algn="ctr" defTabSz="762000" eaLnBrk="0" hangingPunct="0">
              <a:defRPr/>
            </a:pPr>
            <a:endParaRPr lang="cs-CZ" sz="2500" b="1" dirty="0">
              <a:solidFill>
                <a:srgbClr val="F24F00"/>
              </a:solidFill>
              <a:latin typeface="Arial CE" charset="-18"/>
              <a:cs typeface="+mn-cs"/>
            </a:endParaRPr>
          </a:p>
        </p:txBody>
      </p:sp>
      <p:pic>
        <p:nvPicPr>
          <p:cNvPr id="3" name="Picture 4278" descr="H:\Dokumenty\Obrázky\hp-top-bg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666" t="6325" r="35849" b="21204"/>
          <a:stretch>
            <a:fillRect/>
          </a:stretch>
        </p:blipFill>
        <p:spPr bwMode="auto">
          <a:xfrm>
            <a:off x="1" y="0"/>
            <a:ext cx="8961437" cy="3086100"/>
          </a:xfrm>
          <a:prstGeom prst="rect">
            <a:avLst/>
          </a:prstGeom>
          <a:noFill/>
        </p:spPr>
      </p:pic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3265488" y="3267075"/>
            <a:ext cx="2351087" cy="1428750"/>
            <a:chOff x="7207250" y="339725"/>
            <a:chExt cx="1228725" cy="917575"/>
          </a:xfrm>
        </p:grpSpPr>
        <p:sp>
          <p:nvSpPr>
            <p:cNvPr id="5" name="Freeform 24"/>
            <p:cNvSpPr>
              <a:spLocks/>
            </p:cNvSpPr>
            <p:nvPr userDrawn="1"/>
          </p:nvSpPr>
          <p:spPr bwMode="auto">
            <a:xfrm>
              <a:off x="7461126" y="805650"/>
              <a:ext cx="324396" cy="451650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28" y="97"/>
                </a:cxn>
                <a:cxn ang="0">
                  <a:pos x="49" y="74"/>
                </a:cxn>
                <a:cxn ang="0">
                  <a:pos x="60" y="62"/>
                </a:cxn>
                <a:cxn ang="0">
                  <a:pos x="60" y="62"/>
                </a:cxn>
                <a:cxn ang="0">
                  <a:pos x="61" y="62"/>
                </a:cxn>
                <a:cxn ang="0">
                  <a:pos x="61" y="62"/>
                </a:cxn>
                <a:cxn ang="0">
                  <a:pos x="60" y="79"/>
                </a:cxn>
                <a:cxn ang="0">
                  <a:pos x="58" y="110"/>
                </a:cxn>
                <a:cxn ang="0">
                  <a:pos x="86" y="121"/>
                </a:cxn>
                <a:cxn ang="0">
                  <a:pos x="86" y="0"/>
                </a:cxn>
                <a:cxn ang="0">
                  <a:pos x="61" y="0"/>
                </a:cxn>
                <a:cxn ang="0">
                  <a:pos x="61" y="1"/>
                </a:cxn>
                <a:cxn ang="0">
                  <a:pos x="46" y="40"/>
                </a:cxn>
                <a:cxn ang="0">
                  <a:pos x="0" y="85"/>
                </a:cxn>
              </a:cxnLst>
              <a:rect l="0" t="0" r="r" b="b"/>
              <a:pathLst>
                <a:path w="86" h="121">
                  <a:moveTo>
                    <a:pt x="0" y="85"/>
                  </a:moveTo>
                  <a:cubicBezTo>
                    <a:pt x="28" y="97"/>
                    <a:pt x="28" y="97"/>
                    <a:pt x="28" y="97"/>
                  </a:cubicBezTo>
                  <a:cubicBezTo>
                    <a:pt x="49" y="74"/>
                    <a:pt x="49" y="74"/>
                    <a:pt x="49" y="74"/>
                  </a:cubicBezTo>
                  <a:cubicBezTo>
                    <a:pt x="52" y="71"/>
                    <a:pt x="56" y="68"/>
                    <a:pt x="60" y="62"/>
                  </a:cubicBezTo>
                  <a:cubicBezTo>
                    <a:pt x="60" y="62"/>
                    <a:pt x="60" y="62"/>
                    <a:pt x="60" y="62"/>
                  </a:cubicBezTo>
                  <a:cubicBezTo>
                    <a:pt x="61" y="62"/>
                    <a:pt x="61" y="62"/>
                    <a:pt x="61" y="62"/>
                  </a:cubicBezTo>
                  <a:cubicBezTo>
                    <a:pt x="61" y="62"/>
                    <a:pt x="61" y="62"/>
                    <a:pt x="61" y="62"/>
                  </a:cubicBezTo>
                  <a:cubicBezTo>
                    <a:pt x="60" y="70"/>
                    <a:pt x="60" y="75"/>
                    <a:pt x="60" y="79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86" y="121"/>
                    <a:pt x="86" y="121"/>
                    <a:pt x="86" y="121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0" y="1"/>
                    <a:pt x="61" y="23"/>
                    <a:pt x="46" y="40"/>
                  </a:cubicBezTo>
                  <a:cubicBezTo>
                    <a:pt x="36" y="51"/>
                    <a:pt x="0" y="85"/>
                    <a:pt x="0" y="85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6" name="Freeform 25"/>
            <p:cNvSpPr>
              <a:spLocks/>
            </p:cNvSpPr>
            <p:nvPr userDrawn="1"/>
          </p:nvSpPr>
          <p:spPr bwMode="auto">
            <a:xfrm>
              <a:off x="7860192" y="805650"/>
              <a:ext cx="321908" cy="451650"/>
            </a:xfrm>
            <a:custGeom>
              <a:avLst/>
              <a:gdLst/>
              <a:ahLst/>
              <a:cxnLst>
                <a:cxn ang="0">
                  <a:pos x="86" y="85"/>
                </a:cxn>
                <a:cxn ang="0">
                  <a:pos x="58" y="97"/>
                </a:cxn>
                <a:cxn ang="0">
                  <a:pos x="37" y="74"/>
                </a:cxn>
                <a:cxn ang="0">
                  <a:pos x="26" y="62"/>
                </a:cxn>
                <a:cxn ang="0">
                  <a:pos x="25" y="62"/>
                </a:cxn>
                <a:cxn ang="0">
                  <a:pos x="25" y="62"/>
                </a:cxn>
                <a:cxn ang="0">
                  <a:pos x="25" y="62"/>
                </a:cxn>
                <a:cxn ang="0">
                  <a:pos x="26" y="79"/>
                </a:cxn>
                <a:cxn ang="0">
                  <a:pos x="27" y="110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"/>
                </a:cxn>
                <a:cxn ang="0">
                  <a:pos x="40" y="40"/>
                </a:cxn>
                <a:cxn ang="0">
                  <a:pos x="86" y="85"/>
                </a:cxn>
              </a:cxnLst>
              <a:rect l="0" t="0" r="r" b="b"/>
              <a:pathLst>
                <a:path w="86" h="121">
                  <a:moveTo>
                    <a:pt x="86" y="85"/>
                  </a:moveTo>
                  <a:cubicBezTo>
                    <a:pt x="58" y="97"/>
                    <a:pt x="58" y="97"/>
                    <a:pt x="58" y="97"/>
                  </a:cubicBezTo>
                  <a:cubicBezTo>
                    <a:pt x="37" y="74"/>
                    <a:pt x="37" y="74"/>
                    <a:pt x="37" y="74"/>
                  </a:cubicBezTo>
                  <a:cubicBezTo>
                    <a:pt x="34" y="71"/>
                    <a:pt x="30" y="68"/>
                    <a:pt x="26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6" y="70"/>
                    <a:pt x="26" y="75"/>
                    <a:pt x="26" y="79"/>
                  </a:cubicBezTo>
                  <a:cubicBezTo>
                    <a:pt x="27" y="110"/>
                    <a:pt x="27" y="110"/>
                    <a:pt x="27" y="11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6" y="1"/>
                    <a:pt x="25" y="23"/>
                    <a:pt x="40" y="40"/>
                  </a:cubicBezTo>
                  <a:cubicBezTo>
                    <a:pt x="50" y="51"/>
                    <a:pt x="86" y="85"/>
                    <a:pt x="86" y="8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7" name="Freeform 26"/>
            <p:cNvSpPr>
              <a:spLocks noEditPoints="1"/>
            </p:cNvSpPr>
            <p:nvPr userDrawn="1"/>
          </p:nvSpPr>
          <p:spPr bwMode="auto">
            <a:xfrm>
              <a:off x="8009530" y="339725"/>
              <a:ext cx="426445" cy="323191"/>
            </a:xfrm>
            <a:custGeom>
              <a:avLst/>
              <a:gdLst/>
              <a:ahLst/>
              <a:cxnLst>
                <a:cxn ang="0">
                  <a:pos x="91" y="41"/>
                </a:cxn>
                <a:cxn ang="0">
                  <a:pos x="82" y="48"/>
                </a:cxn>
                <a:cxn ang="0">
                  <a:pos x="79" y="48"/>
                </a:cxn>
                <a:cxn ang="0">
                  <a:pos x="79" y="34"/>
                </a:cxn>
                <a:cxn ang="0">
                  <a:pos x="83" y="34"/>
                </a:cxn>
                <a:cxn ang="0">
                  <a:pos x="91" y="41"/>
                </a:cxn>
                <a:cxn ang="0">
                  <a:pos x="114" y="85"/>
                </a:cxn>
                <a:cxn ang="0">
                  <a:pos x="103" y="65"/>
                </a:cxn>
                <a:cxn ang="0">
                  <a:pos x="98" y="57"/>
                </a:cxn>
                <a:cxn ang="0">
                  <a:pos x="110" y="39"/>
                </a:cxn>
                <a:cxn ang="0">
                  <a:pos x="84" y="19"/>
                </a:cxn>
                <a:cxn ang="0">
                  <a:pos x="61" y="19"/>
                </a:cxn>
                <a:cxn ang="0">
                  <a:pos x="61" y="85"/>
                </a:cxn>
                <a:cxn ang="0">
                  <a:pos x="79" y="85"/>
                </a:cxn>
                <a:cxn ang="0">
                  <a:pos x="79" y="61"/>
                </a:cxn>
                <a:cxn ang="0">
                  <a:pos x="80" y="61"/>
                </a:cxn>
                <a:cxn ang="0">
                  <a:pos x="92" y="85"/>
                </a:cxn>
                <a:cxn ang="0">
                  <a:pos x="114" y="85"/>
                </a:cxn>
                <a:cxn ang="0">
                  <a:pos x="47" y="8"/>
                </a:cxn>
                <a:cxn ang="0">
                  <a:pos x="43" y="0"/>
                </a:cxn>
                <a:cxn ang="0">
                  <a:pos x="30" y="4"/>
                </a:cxn>
                <a:cxn ang="0">
                  <a:pos x="16" y="0"/>
                </a:cxn>
                <a:cxn ang="0">
                  <a:pos x="12" y="8"/>
                </a:cxn>
                <a:cxn ang="0">
                  <a:pos x="29" y="16"/>
                </a:cxn>
                <a:cxn ang="0">
                  <a:pos x="47" y="8"/>
                </a:cxn>
                <a:cxn ang="0">
                  <a:pos x="47" y="84"/>
                </a:cxn>
                <a:cxn ang="0">
                  <a:pos x="44" y="67"/>
                </a:cxn>
                <a:cxn ang="0">
                  <a:pos x="34" y="69"/>
                </a:cxn>
                <a:cxn ang="0">
                  <a:pos x="20" y="52"/>
                </a:cxn>
                <a:cxn ang="0">
                  <a:pos x="34" y="35"/>
                </a:cxn>
                <a:cxn ang="0">
                  <a:pos x="44" y="37"/>
                </a:cxn>
                <a:cxn ang="0">
                  <a:pos x="47" y="20"/>
                </a:cxn>
                <a:cxn ang="0">
                  <a:pos x="34" y="19"/>
                </a:cxn>
                <a:cxn ang="0">
                  <a:pos x="0" y="55"/>
                </a:cxn>
                <a:cxn ang="0">
                  <a:pos x="31" y="86"/>
                </a:cxn>
                <a:cxn ang="0">
                  <a:pos x="47" y="84"/>
                </a:cxn>
              </a:cxnLst>
              <a:rect l="0" t="0" r="r" b="b"/>
              <a:pathLst>
                <a:path w="114" h="86">
                  <a:moveTo>
                    <a:pt x="91" y="41"/>
                  </a:moveTo>
                  <a:cubicBezTo>
                    <a:pt x="91" y="46"/>
                    <a:pt x="87" y="48"/>
                    <a:pt x="82" y="48"/>
                  </a:cubicBezTo>
                  <a:cubicBezTo>
                    <a:pt x="81" y="48"/>
                    <a:pt x="80" y="48"/>
                    <a:pt x="79" y="48"/>
                  </a:cubicBezTo>
                  <a:cubicBezTo>
                    <a:pt x="79" y="34"/>
                    <a:pt x="79" y="34"/>
                    <a:pt x="79" y="34"/>
                  </a:cubicBezTo>
                  <a:cubicBezTo>
                    <a:pt x="80" y="34"/>
                    <a:pt x="81" y="34"/>
                    <a:pt x="83" y="34"/>
                  </a:cubicBezTo>
                  <a:cubicBezTo>
                    <a:pt x="89" y="34"/>
                    <a:pt x="91" y="37"/>
                    <a:pt x="91" y="41"/>
                  </a:cubicBezTo>
                  <a:moveTo>
                    <a:pt x="114" y="85"/>
                  </a:moveTo>
                  <a:cubicBezTo>
                    <a:pt x="103" y="65"/>
                    <a:pt x="103" y="65"/>
                    <a:pt x="103" y="65"/>
                  </a:cubicBezTo>
                  <a:cubicBezTo>
                    <a:pt x="101" y="63"/>
                    <a:pt x="100" y="60"/>
                    <a:pt x="98" y="57"/>
                  </a:cubicBezTo>
                  <a:cubicBezTo>
                    <a:pt x="105" y="55"/>
                    <a:pt x="110" y="47"/>
                    <a:pt x="110" y="39"/>
                  </a:cubicBezTo>
                  <a:cubicBezTo>
                    <a:pt x="110" y="25"/>
                    <a:pt x="100" y="19"/>
                    <a:pt x="84" y="19"/>
                  </a:cubicBezTo>
                  <a:cubicBezTo>
                    <a:pt x="75" y="19"/>
                    <a:pt x="67" y="19"/>
                    <a:pt x="61" y="19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79" y="85"/>
                    <a:pt x="79" y="85"/>
                    <a:pt x="79" y="85"/>
                  </a:cubicBezTo>
                  <a:cubicBezTo>
                    <a:pt x="79" y="61"/>
                    <a:pt x="79" y="61"/>
                    <a:pt x="79" y="61"/>
                  </a:cubicBezTo>
                  <a:cubicBezTo>
                    <a:pt x="80" y="61"/>
                    <a:pt x="80" y="61"/>
                    <a:pt x="80" y="61"/>
                  </a:cubicBezTo>
                  <a:cubicBezTo>
                    <a:pt x="92" y="85"/>
                    <a:pt x="92" y="85"/>
                    <a:pt x="92" y="85"/>
                  </a:cubicBezTo>
                  <a:lnTo>
                    <a:pt x="114" y="85"/>
                  </a:lnTo>
                  <a:close/>
                  <a:moveTo>
                    <a:pt x="47" y="8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29" y="16"/>
                    <a:pt x="29" y="16"/>
                    <a:pt x="29" y="16"/>
                  </a:cubicBezTo>
                  <a:lnTo>
                    <a:pt x="47" y="8"/>
                  </a:lnTo>
                  <a:close/>
                  <a:moveTo>
                    <a:pt x="47" y="84"/>
                  </a:moveTo>
                  <a:cubicBezTo>
                    <a:pt x="44" y="67"/>
                    <a:pt x="44" y="67"/>
                    <a:pt x="44" y="67"/>
                  </a:cubicBezTo>
                  <a:cubicBezTo>
                    <a:pt x="42" y="69"/>
                    <a:pt x="37" y="69"/>
                    <a:pt x="34" y="69"/>
                  </a:cubicBezTo>
                  <a:cubicBezTo>
                    <a:pt x="24" y="69"/>
                    <a:pt x="20" y="63"/>
                    <a:pt x="20" y="52"/>
                  </a:cubicBezTo>
                  <a:cubicBezTo>
                    <a:pt x="20" y="41"/>
                    <a:pt x="25" y="35"/>
                    <a:pt x="34" y="35"/>
                  </a:cubicBezTo>
                  <a:cubicBezTo>
                    <a:pt x="38" y="35"/>
                    <a:pt x="41" y="36"/>
                    <a:pt x="44" y="37"/>
                  </a:cubicBezTo>
                  <a:cubicBezTo>
                    <a:pt x="47" y="20"/>
                    <a:pt x="47" y="20"/>
                    <a:pt x="47" y="20"/>
                  </a:cubicBezTo>
                  <a:cubicBezTo>
                    <a:pt x="43" y="19"/>
                    <a:pt x="38" y="19"/>
                    <a:pt x="34" y="19"/>
                  </a:cubicBezTo>
                  <a:cubicBezTo>
                    <a:pt x="12" y="19"/>
                    <a:pt x="0" y="33"/>
                    <a:pt x="0" y="55"/>
                  </a:cubicBezTo>
                  <a:cubicBezTo>
                    <a:pt x="0" y="68"/>
                    <a:pt x="5" y="86"/>
                    <a:pt x="31" y="86"/>
                  </a:cubicBezTo>
                  <a:cubicBezTo>
                    <a:pt x="36" y="86"/>
                    <a:pt x="42" y="85"/>
                    <a:pt x="47" y="84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8" name="Freeform 27"/>
            <p:cNvSpPr>
              <a:spLocks noEditPoints="1"/>
            </p:cNvSpPr>
            <p:nvPr userDrawn="1"/>
          </p:nvSpPr>
          <p:spPr bwMode="auto">
            <a:xfrm>
              <a:off x="7207250" y="404975"/>
              <a:ext cx="781539" cy="257941"/>
            </a:xfrm>
            <a:custGeom>
              <a:avLst/>
              <a:gdLst/>
              <a:ahLst/>
              <a:cxnLst>
                <a:cxn ang="0">
                  <a:pos x="164" y="40"/>
                </a:cxn>
                <a:cxn ang="0">
                  <a:pos x="163" y="67"/>
                </a:cxn>
                <a:cxn ang="0">
                  <a:pos x="181" y="67"/>
                </a:cxn>
                <a:cxn ang="0">
                  <a:pos x="209" y="1"/>
                </a:cxn>
                <a:cxn ang="0">
                  <a:pos x="189" y="1"/>
                </a:cxn>
                <a:cxn ang="0">
                  <a:pos x="182" y="20"/>
                </a:cxn>
                <a:cxn ang="0">
                  <a:pos x="179" y="31"/>
                </a:cxn>
                <a:cxn ang="0">
                  <a:pos x="179" y="31"/>
                </a:cxn>
                <a:cxn ang="0">
                  <a:pos x="178" y="31"/>
                </a:cxn>
                <a:cxn ang="0">
                  <a:pos x="178" y="31"/>
                </a:cxn>
                <a:cxn ang="0">
                  <a:pos x="175" y="20"/>
                </a:cxn>
                <a:cxn ang="0">
                  <a:pos x="168" y="1"/>
                </a:cxn>
                <a:cxn ang="0">
                  <a:pos x="148" y="1"/>
                </a:cxn>
                <a:cxn ang="0">
                  <a:pos x="164" y="40"/>
                </a:cxn>
                <a:cxn ang="0">
                  <a:pos x="144" y="46"/>
                </a:cxn>
                <a:cxn ang="0">
                  <a:pos x="119" y="19"/>
                </a:cxn>
                <a:cxn ang="0">
                  <a:pos x="126" y="15"/>
                </a:cxn>
                <a:cxn ang="0">
                  <a:pos x="137" y="17"/>
                </a:cxn>
                <a:cxn ang="0">
                  <a:pos x="139" y="1"/>
                </a:cxn>
                <a:cxn ang="0">
                  <a:pos x="127" y="0"/>
                </a:cxn>
                <a:cxn ang="0">
                  <a:pos x="99" y="21"/>
                </a:cxn>
                <a:cxn ang="0">
                  <a:pos x="124" y="48"/>
                </a:cxn>
                <a:cxn ang="0">
                  <a:pos x="117" y="53"/>
                </a:cxn>
                <a:cxn ang="0">
                  <a:pos x="102" y="49"/>
                </a:cxn>
                <a:cxn ang="0">
                  <a:pos x="101" y="67"/>
                </a:cxn>
                <a:cxn ang="0">
                  <a:pos x="117" y="68"/>
                </a:cxn>
                <a:cxn ang="0">
                  <a:pos x="144" y="46"/>
                </a:cxn>
                <a:cxn ang="0">
                  <a:pos x="47" y="67"/>
                </a:cxn>
                <a:cxn ang="0">
                  <a:pos x="47" y="1"/>
                </a:cxn>
                <a:cxn ang="0">
                  <a:pos x="86" y="1"/>
                </a:cxn>
                <a:cxn ang="0">
                  <a:pos x="86" y="17"/>
                </a:cxn>
                <a:cxn ang="0">
                  <a:pos x="66" y="17"/>
                </a:cxn>
                <a:cxn ang="0">
                  <a:pos x="66" y="26"/>
                </a:cxn>
                <a:cxn ang="0">
                  <a:pos x="85" y="26"/>
                </a:cxn>
                <a:cxn ang="0">
                  <a:pos x="85" y="41"/>
                </a:cxn>
                <a:cxn ang="0">
                  <a:pos x="66" y="41"/>
                </a:cxn>
                <a:cxn ang="0">
                  <a:pos x="66" y="51"/>
                </a:cxn>
                <a:cxn ang="0">
                  <a:pos x="86" y="51"/>
                </a:cxn>
                <a:cxn ang="0">
                  <a:pos x="86" y="67"/>
                </a:cxn>
                <a:cxn ang="0">
                  <a:pos x="47" y="67"/>
                </a:cxn>
                <a:cxn ang="0">
                  <a:pos x="36" y="67"/>
                </a:cxn>
                <a:cxn ang="0">
                  <a:pos x="36" y="51"/>
                </a:cxn>
                <a:cxn ang="0">
                  <a:pos x="18" y="51"/>
                </a:cxn>
                <a:cxn ang="0">
                  <a:pos x="18" y="1"/>
                </a:cxn>
                <a:cxn ang="0">
                  <a:pos x="0" y="1"/>
                </a:cxn>
                <a:cxn ang="0">
                  <a:pos x="0" y="67"/>
                </a:cxn>
                <a:cxn ang="0">
                  <a:pos x="36" y="67"/>
                </a:cxn>
              </a:cxnLst>
              <a:rect l="0" t="0" r="r" b="b"/>
              <a:pathLst>
                <a:path w="209" h="68">
                  <a:moveTo>
                    <a:pt x="164" y="40"/>
                  </a:moveTo>
                  <a:cubicBezTo>
                    <a:pt x="168" y="54"/>
                    <a:pt x="163" y="67"/>
                    <a:pt x="163" y="67"/>
                  </a:cubicBezTo>
                  <a:cubicBezTo>
                    <a:pt x="181" y="67"/>
                    <a:pt x="181" y="67"/>
                    <a:pt x="181" y="67"/>
                  </a:cubicBezTo>
                  <a:cubicBezTo>
                    <a:pt x="209" y="1"/>
                    <a:pt x="209" y="1"/>
                    <a:pt x="209" y="1"/>
                  </a:cubicBezTo>
                  <a:cubicBezTo>
                    <a:pt x="189" y="1"/>
                    <a:pt x="189" y="1"/>
                    <a:pt x="189" y="1"/>
                  </a:cubicBezTo>
                  <a:cubicBezTo>
                    <a:pt x="182" y="20"/>
                    <a:pt x="182" y="20"/>
                    <a:pt x="182" y="20"/>
                  </a:cubicBezTo>
                  <a:cubicBezTo>
                    <a:pt x="181" y="23"/>
                    <a:pt x="180" y="26"/>
                    <a:pt x="179" y="31"/>
                  </a:cubicBezTo>
                  <a:cubicBezTo>
                    <a:pt x="179" y="31"/>
                    <a:pt x="179" y="31"/>
                    <a:pt x="179" y="31"/>
                  </a:cubicBezTo>
                  <a:cubicBezTo>
                    <a:pt x="178" y="31"/>
                    <a:pt x="178" y="31"/>
                    <a:pt x="178" y="31"/>
                  </a:cubicBezTo>
                  <a:cubicBezTo>
                    <a:pt x="178" y="31"/>
                    <a:pt x="178" y="31"/>
                    <a:pt x="178" y="31"/>
                  </a:cubicBezTo>
                  <a:cubicBezTo>
                    <a:pt x="177" y="26"/>
                    <a:pt x="176" y="23"/>
                    <a:pt x="175" y="20"/>
                  </a:cubicBezTo>
                  <a:cubicBezTo>
                    <a:pt x="168" y="1"/>
                    <a:pt x="168" y="1"/>
                    <a:pt x="168" y="1"/>
                  </a:cubicBezTo>
                  <a:cubicBezTo>
                    <a:pt x="148" y="1"/>
                    <a:pt x="148" y="1"/>
                    <a:pt x="148" y="1"/>
                  </a:cubicBezTo>
                  <a:cubicBezTo>
                    <a:pt x="148" y="1"/>
                    <a:pt x="161" y="31"/>
                    <a:pt x="164" y="40"/>
                  </a:cubicBezTo>
                  <a:moveTo>
                    <a:pt x="144" y="46"/>
                  </a:moveTo>
                  <a:cubicBezTo>
                    <a:pt x="144" y="25"/>
                    <a:pt x="119" y="28"/>
                    <a:pt x="119" y="19"/>
                  </a:cubicBezTo>
                  <a:cubicBezTo>
                    <a:pt x="119" y="17"/>
                    <a:pt x="121" y="15"/>
                    <a:pt x="126" y="15"/>
                  </a:cubicBezTo>
                  <a:cubicBezTo>
                    <a:pt x="130" y="15"/>
                    <a:pt x="134" y="16"/>
                    <a:pt x="137" y="17"/>
                  </a:cubicBezTo>
                  <a:cubicBezTo>
                    <a:pt x="139" y="1"/>
                    <a:pt x="139" y="1"/>
                    <a:pt x="139" y="1"/>
                  </a:cubicBezTo>
                  <a:cubicBezTo>
                    <a:pt x="135" y="0"/>
                    <a:pt x="130" y="0"/>
                    <a:pt x="127" y="0"/>
                  </a:cubicBezTo>
                  <a:cubicBezTo>
                    <a:pt x="109" y="0"/>
                    <a:pt x="99" y="8"/>
                    <a:pt x="99" y="21"/>
                  </a:cubicBezTo>
                  <a:cubicBezTo>
                    <a:pt x="99" y="44"/>
                    <a:pt x="124" y="38"/>
                    <a:pt x="124" y="48"/>
                  </a:cubicBezTo>
                  <a:cubicBezTo>
                    <a:pt x="124" y="51"/>
                    <a:pt x="121" y="53"/>
                    <a:pt x="117" y="53"/>
                  </a:cubicBezTo>
                  <a:cubicBezTo>
                    <a:pt x="112" y="53"/>
                    <a:pt x="107" y="51"/>
                    <a:pt x="102" y="49"/>
                  </a:cubicBezTo>
                  <a:cubicBezTo>
                    <a:pt x="101" y="67"/>
                    <a:pt x="101" y="67"/>
                    <a:pt x="101" y="67"/>
                  </a:cubicBezTo>
                  <a:cubicBezTo>
                    <a:pt x="106" y="68"/>
                    <a:pt x="111" y="68"/>
                    <a:pt x="117" y="68"/>
                  </a:cubicBezTo>
                  <a:cubicBezTo>
                    <a:pt x="133" y="68"/>
                    <a:pt x="144" y="59"/>
                    <a:pt x="144" y="46"/>
                  </a:cubicBezTo>
                  <a:moveTo>
                    <a:pt x="47" y="67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86" y="17"/>
                    <a:pt x="86" y="17"/>
                    <a:pt x="8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26"/>
                    <a:pt x="66" y="26"/>
                    <a:pt x="66" y="26"/>
                  </a:cubicBezTo>
                  <a:cubicBezTo>
                    <a:pt x="85" y="26"/>
                    <a:pt x="85" y="26"/>
                    <a:pt x="85" y="26"/>
                  </a:cubicBezTo>
                  <a:cubicBezTo>
                    <a:pt x="85" y="41"/>
                    <a:pt x="85" y="41"/>
                    <a:pt x="85" y="41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51"/>
                    <a:pt x="66" y="51"/>
                    <a:pt x="66" y="51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67"/>
                    <a:pt x="86" y="67"/>
                    <a:pt x="86" y="67"/>
                  </a:cubicBezTo>
                  <a:lnTo>
                    <a:pt x="47" y="67"/>
                  </a:lnTo>
                  <a:close/>
                  <a:moveTo>
                    <a:pt x="36" y="67"/>
                  </a:moveTo>
                  <a:cubicBezTo>
                    <a:pt x="36" y="51"/>
                    <a:pt x="36" y="51"/>
                    <a:pt x="36" y="51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67"/>
                    <a:pt x="0" y="67"/>
                    <a:pt x="0" y="67"/>
                  </a:cubicBezTo>
                  <a:lnTo>
                    <a:pt x="36" y="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278" descr="H:\Dokumenty\Obrázky\hp-top-bg.jpg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</a:blip>
          <a:srcRect l="1666" t="6325" r="35849" b="21204"/>
          <a:stretch>
            <a:fillRect/>
          </a:stretch>
        </p:blipFill>
        <p:spPr bwMode="auto">
          <a:xfrm>
            <a:off x="0" y="0"/>
            <a:ext cx="8961438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 Single Corner Rectangle 6"/>
          <p:cNvSpPr/>
          <p:nvPr userDrawn="1"/>
        </p:nvSpPr>
        <p:spPr bwMode="auto">
          <a:xfrm>
            <a:off x="163513" y="1525588"/>
            <a:ext cx="8677275" cy="4713287"/>
          </a:xfrm>
          <a:prstGeom prst="round1Rect">
            <a:avLst>
              <a:gd name="adj" fmla="val 4867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defTabSz="652463"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cs-CZ" dirty="0">
              <a:cs typeface="+mn-cs"/>
            </a:endParaRPr>
          </a:p>
        </p:txBody>
      </p:sp>
      <p:sp>
        <p:nvSpPr>
          <p:cNvPr id="6" name="Rectangle 35"/>
          <p:cNvSpPr>
            <a:spLocks noChangeArrowheads="1"/>
          </p:cNvSpPr>
          <p:nvPr userDrawn="1"/>
        </p:nvSpPr>
        <p:spPr bwMode="auto">
          <a:xfrm>
            <a:off x="0" y="365125"/>
            <a:ext cx="8961438" cy="673100"/>
          </a:xfrm>
          <a:prstGeom prst="round2DiagRect">
            <a:avLst/>
          </a:prstGeom>
          <a:solidFill>
            <a:schemeClr val="tx2"/>
          </a:solidFill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lIns="92036" tIns="46017" rIns="92036" bIns="46017" anchor="ctr"/>
          <a:lstStyle/>
          <a:p>
            <a:pPr algn="ctr" defTabSz="762000" eaLnBrk="0" hangingPunct="0">
              <a:defRPr/>
            </a:pPr>
            <a:endParaRPr lang="cs-CZ" sz="2500" b="1" dirty="0">
              <a:solidFill>
                <a:srgbClr val="F24F00"/>
              </a:solidFill>
              <a:latin typeface="Arial CE" charset="-18"/>
              <a:cs typeface="+mn-cs"/>
            </a:endParaRPr>
          </a:p>
        </p:txBody>
      </p:sp>
      <p:sp>
        <p:nvSpPr>
          <p:cNvPr id="8" name="Rectangle 36"/>
          <p:cNvSpPr>
            <a:spLocks noChangeArrowheads="1"/>
          </p:cNvSpPr>
          <p:nvPr userDrawn="1"/>
        </p:nvSpPr>
        <p:spPr bwMode="auto">
          <a:xfrm rot="10800000">
            <a:off x="152400" y="6342063"/>
            <a:ext cx="8688388" cy="25241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10" tIns="45705" rIns="91410" bIns="45705" anchor="ctr"/>
          <a:lstStyle/>
          <a:p>
            <a:pPr algn="ctr" defTabSz="762000" eaLnBrk="0" hangingPunct="0">
              <a:defRPr/>
            </a:pPr>
            <a:endParaRPr lang="cs-CZ" sz="1200" b="1" dirty="0">
              <a:solidFill>
                <a:schemeClr val="bg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9" name="Group 15"/>
          <p:cNvGrpSpPr>
            <a:grpSpLocks/>
          </p:cNvGrpSpPr>
          <p:nvPr userDrawn="1"/>
        </p:nvGrpSpPr>
        <p:grpSpPr bwMode="auto">
          <a:xfrm>
            <a:off x="8277225" y="531813"/>
            <a:ext cx="582613" cy="411162"/>
            <a:chOff x="7207250" y="339725"/>
            <a:chExt cx="1228725" cy="917575"/>
          </a:xfrm>
        </p:grpSpPr>
        <p:sp>
          <p:nvSpPr>
            <p:cNvPr id="10" name="Freeform 24"/>
            <p:cNvSpPr>
              <a:spLocks/>
            </p:cNvSpPr>
            <p:nvPr userDrawn="1"/>
          </p:nvSpPr>
          <p:spPr bwMode="auto">
            <a:xfrm>
              <a:off x="7461700" y="807370"/>
              <a:ext cx="324759" cy="449930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28" y="97"/>
                </a:cxn>
                <a:cxn ang="0">
                  <a:pos x="49" y="74"/>
                </a:cxn>
                <a:cxn ang="0">
                  <a:pos x="60" y="62"/>
                </a:cxn>
                <a:cxn ang="0">
                  <a:pos x="60" y="62"/>
                </a:cxn>
                <a:cxn ang="0">
                  <a:pos x="61" y="62"/>
                </a:cxn>
                <a:cxn ang="0">
                  <a:pos x="61" y="62"/>
                </a:cxn>
                <a:cxn ang="0">
                  <a:pos x="60" y="79"/>
                </a:cxn>
                <a:cxn ang="0">
                  <a:pos x="58" y="110"/>
                </a:cxn>
                <a:cxn ang="0">
                  <a:pos x="86" y="121"/>
                </a:cxn>
                <a:cxn ang="0">
                  <a:pos x="86" y="0"/>
                </a:cxn>
                <a:cxn ang="0">
                  <a:pos x="61" y="0"/>
                </a:cxn>
                <a:cxn ang="0">
                  <a:pos x="61" y="1"/>
                </a:cxn>
                <a:cxn ang="0">
                  <a:pos x="46" y="40"/>
                </a:cxn>
                <a:cxn ang="0">
                  <a:pos x="0" y="85"/>
                </a:cxn>
              </a:cxnLst>
              <a:rect l="0" t="0" r="r" b="b"/>
              <a:pathLst>
                <a:path w="86" h="121">
                  <a:moveTo>
                    <a:pt x="0" y="85"/>
                  </a:moveTo>
                  <a:cubicBezTo>
                    <a:pt x="28" y="97"/>
                    <a:pt x="28" y="97"/>
                    <a:pt x="28" y="97"/>
                  </a:cubicBezTo>
                  <a:cubicBezTo>
                    <a:pt x="49" y="74"/>
                    <a:pt x="49" y="74"/>
                    <a:pt x="49" y="74"/>
                  </a:cubicBezTo>
                  <a:cubicBezTo>
                    <a:pt x="52" y="71"/>
                    <a:pt x="56" y="68"/>
                    <a:pt x="60" y="62"/>
                  </a:cubicBezTo>
                  <a:cubicBezTo>
                    <a:pt x="60" y="62"/>
                    <a:pt x="60" y="62"/>
                    <a:pt x="60" y="62"/>
                  </a:cubicBezTo>
                  <a:cubicBezTo>
                    <a:pt x="61" y="62"/>
                    <a:pt x="61" y="62"/>
                    <a:pt x="61" y="62"/>
                  </a:cubicBezTo>
                  <a:cubicBezTo>
                    <a:pt x="61" y="62"/>
                    <a:pt x="61" y="62"/>
                    <a:pt x="61" y="62"/>
                  </a:cubicBezTo>
                  <a:cubicBezTo>
                    <a:pt x="60" y="70"/>
                    <a:pt x="60" y="75"/>
                    <a:pt x="60" y="79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86" y="121"/>
                    <a:pt x="86" y="121"/>
                    <a:pt x="86" y="121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0" y="1"/>
                    <a:pt x="61" y="23"/>
                    <a:pt x="46" y="40"/>
                  </a:cubicBezTo>
                  <a:cubicBezTo>
                    <a:pt x="36" y="51"/>
                    <a:pt x="0" y="85"/>
                    <a:pt x="0" y="85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11" name="Freeform 25"/>
            <p:cNvSpPr>
              <a:spLocks/>
            </p:cNvSpPr>
            <p:nvPr userDrawn="1"/>
          </p:nvSpPr>
          <p:spPr bwMode="auto">
            <a:xfrm>
              <a:off x="7860115" y="807370"/>
              <a:ext cx="321410" cy="449930"/>
            </a:xfrm>
            <a:custGeom>
              <a:avLst/>
              <a:gdLst/>
              <a:ahLst/>
              <a:cxnLst>
                <a:cxn ang="0">
                  <a:pos x="86" y="85"/>
                </a:cxn>
                <a:cxn ang="0">
                  <a:pos x="58" y="97"/>
                </a:cxn>
                <a:cxn ang="0">
                  <a:pos x="37" y="74"/>
                </a:cxn>
                <a:cxn ang="0">
                  <a:pos x="26" y="62"/>
                </a:cxn>
                <a:cxn ang="0">
                  <a:pos x="25" y="62"/>
                </a:cxn>
                <a:cxn ang="0">
                  <a:pos x="25" y="62"/>
                </a:cxn>
                <a:cxn ang="0">
                  <a:pos x="25" y="62"/>
                </a:cxn>
                <a:cxn ang="0">
                  <a:pos x="26" y="79"/>
                </a:cxn>
                <a:cxn ang="0">
                  <a:pos x="27" y="110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"/>
                </a:cxn>
                <a:cxn ang="0">
                  <a:pos x="40" y="40"/>
                </a:cxn>
                <a:cxn ang="0">
                  <a:pos x="86" y="85"/>
                </a:cxn>
              </a:cxnLst>
              <a:rect l="0" t="0" r="r" b="b"/>
              <a:pathLst>
                <a:path w="86" h="121">
                  <a:moveTo>
                    <a:pt x="86" y="85"/>
                  </a:moveTo>
                  <a:cubicBezTo>
                    <a:pt x="58" y="97"/>
                    <a:pt x="58" y="97"/>
                    <a:pt x="58" y="97"/>
                  </a:cubicBezTo>
                  <a:cubicBezTo>
                    <a:pt x="37" y="74"/>
                    <a:pt x="37" y="74"/>
                    <a:pt x="37" y="74"/>
                  </a:cubicBezTo>
                  <a:cubicBezTo>
                    <a:pt x="34" y="71"/>
                    <a:pt x="30" y="68"/>
                    <a:pt x="26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6" y="70"/>
                    <a:pt x="26" y="75"/>
                    <a:pt x="26" y="79"/>
                  </a:cubicBezTo>
                  <a:cubicBezTo>
                    <a:pt x="27" y="110"/>
                    <a:pt x="27" y="110"/>
                    <a:pt x="27" y="11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6" y="1"/>
                    <a:pt x="25" y="23"/>
                    <a:pt x="40" y="40"/>
                  </a:cubicBezTo>
                  <a:cubicBezTo>
                    <a:pt x="50" y="51"/>
                    <a:pt x="86" y="85"/>
                    <a:pt x="86" y="8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12" name="Freeform 26"/>
            <p:cNvSpPr>
              <a:spLocks noEditPoints="1"/>
            </p:cNvSpPr>
            <p:nvPr userDrawn="1"/>
          </p:nvSpPr>
          <p:spPr bwMode="auto">
            <a:xfrm>
              <a:off x="8010775" y="339725"/>
              <a:ext cx="425200" cy="322390"/>
            </a:xfrm>
            <a:custGeom>
              <a:avLst/>
              <a:gdLst/>
              <a:ahLst/>
              <a:cxnLst>
                <a:cxn ang="0">
                  <a:pos x="91" y="41"/>
                </a:cxn>
                <a:cxn ang="0">
                  <a:pos x="82" y="48"/>
                </a:cxn>
                <a:cxn ang="0">
                  <a:pos x="79" y="48"/>
                </a:cxn>
                <a:cxn ang="0">
                  <a:pos x="79" y="34"/>
                </a:cxn>
                <a:cxn ang="0">
                  <a:pos x="83" y="34"/>
                </a:cxn>
                <a:cxn ang="0">
                  <a:pos x="91" y="41"/>
                </a:cxn>
                <a:cxn ang="0">
                  <a:pos x="114" y="85"/>
                </a:cxn>
                <a:cxn ang="0">
                  <a:pos x="103" y="65"/>
                </a:cxn>
                <a:cxn ang="0">
                  <a:pos x="98" y="57"/>
                </a:cxn>
                <a:cxn ang="0">
                  <a:pos x="110" y="39"/>
                </a:cxn>
                <a:cxn ang="0">
                  <a:pos x="84" y="19"/>
                </a:cxn>
                <a:cxn ang="0">
                  <a:pos x="61" y="19"/>
                </a:cxn>
                <a:cxn ang="0">
                  <a:pos x="61" y="85"/>
                </a:cxn>
                <a:cxn ang="0">
                  <a:pos x="79" y="85"/>
                </a:cxn>
                <a:cxn ang="0">
                  <a:pos x="79" y="61"/>
                </a:cxn>
                <a:cxn ang="0">
                  <a:pos x="80" y="61"/>
                </a:cxn>
                <a:cxn ang="0">
                  <a:pos x="92" y="85"/>
                </a:cxn>
                <a:cxn ang="0">
                  <a:pos x="114" y="85"/>
                </a:cxn>
                <a:cxn ang="0">
                  <a:pos x="47" y="8"/>
                </a:cxn>
                <a:cxn ang="0">
                  <a:pos x="43" y="0"/>
                </a:cxn>
                <a:cxn ang="0">
                  <a:pos x="30" y="4"/>
                </a:cxn>
                <a:cxn ang="0">
                  <a:pos x="16" y="0"/>
                </a:cxn>
                <a:cxn ang="0">
                  <a:pos x="12" y="8"/>
                </a:cxn>
                <a:cxn ang="0">
                  <a:pos x="29" y="16"/>
                </a:cxn>
                <a:cxn ang="0">
                  <a:pos x="47" y="8"/>
                </a:cxn>
                <a:cxn ang="0">
                  <a:pos x="47" y="84"/>
                </a:cxn>
                <a:cxn ang="0">
                  <a:pos x="44" y="67"/>
                </a:cxn>
                <a:cxn ang="0">
                  <a:pos x="34" y="69"/>
                </a:cxn>
                <a:cxn ang="0">
                  <a:pos x="20" y="52"/>
                </a:cxn>
                <a:cxn ang="0">
                  <a:pos x="34" y="35"/>
                </a:cxn>
                <a:cxn ang="0">
                  <a:pos x="44" y="37"/>
                </a:cxn>
                <a:cxn ang="0">
                  <a:pos x="47" y="20"/>
                </a:cxn>
                <a:cxn ang="0">
                  <a:pos x="34" y="19"/>
                </a:cxn>
                <a:cxn ang="0">
                  <a:pos x="0" y="55"/>
                </a:cxn>
                <a:cxn ang="0">
                  <a:pos x="31" y="86"/>
                </a:cxn>
                <a:cxn ang="0">
                  <a:pos x="47" y="84"/>
                </a:cxn>
              </a:cxnLst>
              <a:rect l="0" t="0" r="r" b="b"/>
              <a:pathLst>
                <a:path w="114" h="86">
                  <a:moveTo>
                    <a:pt x="91" y="41"/>
                  </a:moveTo>
                  <a:cubicBezTo>
                    <a:pt x="91" y="46"/>
                    <a:pt x="87" y="48"/>
                    <a:pt x="82" y="48"/>
                  </a:cubicBezTo>
                  <a:cubicBezTo>
                    <a:pt x="81" y="48"/>
                    <a:pt x="80" y="48"/>
                    <a:pt x="79" y="48"/>
                  </a:cubicBezTo>
                  <a:cubicBezTo>
                    <a:pt x="79" y="34"/>
                    <a:pt x="79" y="34"/>
                    <a:pt x="79" y="34"/>
                  </a:cubicBezTo>
                  <a:cubicBezTo>
                    <a:pt x="80" y="34"/>
                    <a:pt x="81" y="34"/>
                    <a:pt x="83" y="34"/>
                  </a:cubicBezTo>
                  <a:cubicBezTo>
                    <a:pt x="89" y="34"/>
                    <a:pt x="91" y="37"/>
                    <a:pt x="91" y="41"/>
                  </a:cubicBezTo>
                  <a:moveTo>
                    <a:pt x="114" y="85"/>
                  </a:moveTo>
                  <a:cubicBezTo>
                    <a:pt x="103" y="65"/>
                    <a:pt x="103" y="65"/>
                    <a:pt x="103" y="65"/>
                  </a:cubicBezTo>
                  <a:cubicBezTo>
                    <a:pt x="101" y="63"/>
                    <a:pt x="100" y="60"/>
                    <a:pt x="98" y="57"/>
                  </a:cubicBezTo>
                  <a:cubicBezTo>
                    <a:pt x="105" y="55"/>
                    <a:pt x="110" y="47"/>
                    <a:pt x="110" y="39"/>
                  </a:cubicBezTo>
                  <a:cubicBezTo>
                    <a:pt x="110" y="25"/>
                    <a:pt x="100" y="19"/>
                    <a:pt x="84" y="19"/>
                  </a:cubicBezTo>
                  <a:cubicBezTo>
                    <a:pt x="75" y="19"/>
                    <a:pt x="67" y="19"/>
                    <a:pt x="61" y="19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79" y="85"/>
                    <a:pt x="79" y="85"/>
                    <a:pt x="79" y="85"/>
                  </a:cubicBezTo>
                  <a:cubicBezTo>
                    <a:pt x="79" y="61"/>
                    <a:pt x="79" y="61"/>
                    <a:pt x="79" y="61"/>
                  </a:cubicBezTo>
                  <a:cubicBezTo>
                    <a:pt x="80" y="61"/>
                    <a:pt x="80" y="61"/>
                    <a:pt x="80" y="61"/>
                  </a:cubicBezTo>
                  <a:cubicBezTo>
                    <a:pt x="92" y="85"/>
                    <a:pt x="92" y="85"/>
                    <a:pt x="92" y="85"/>
                  </a:cubicBezTo>
                  <a:lnTo>
                    <a:pt x="114" y="85"/>
                  </a:lnTo>
                  <a:close/>
                  <a:moveTo>
                    <a:pt x="47" y="8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29" y="16"/>
                    <a:pt x="29" y="16"/>
                    <a:pt x="29" y="16"/>
                  </a:cubicBezTo>
                  <a:lnTo>
                    <a:pt x="47" y="8"/>
                  </a:lnTo>
                  <a:close/>
                  <a:moveTo>
                    <a:pt x="47" y="84"/>
                  </a:moveTo>
                  <a:cubicBezTo>
                    <a:pt x="44" y="67"/>
                    <a:pt x="44" y="67"/>
                    <a:pt x="44" y="67"/>
                  </a:cubicBezTo>
                  <a:cubicBezTo>
                    <a:pt x="42" y="69"/>
                    <a:pt x="37" y="69"/>
                    <a:pt x="34" y="69"/>
                  </a:cubicBezTo>
                  <a:cubicBezTo>
                    <a:pt x="24" y="69"/>
                    <a:pt x="20" y="63"/>
                    <a:pt x="20" y="52"/>
                  </a:cubicBezTo>
                  <a:cubicBezTo>
                    <a:pt x="20" y="41"/>
                    <a:pt x="25" y="35"/>
                    <a:pt x="34" y="35"/>
                  </a:cubicBezTo>
                  <a:cubicBezTo>
                    <a:pt x="38" y="35"/>
                    <a:pt x="41" y="36"/>
                    <a:pt x="44" y="37"/>
                  </a:cubicBezTo>
                  <a:cubicBezTo>
                    <a:pt x="47" y="20"/>
                    <a:pt x="47" y="20"/>
                    <a:pt x="47" y="20"/>
                  </a:cubicBezTo>
                  <a:cubicBezTo>
                    <a:pt x="43" y="19"/>
                    <a:pt x="38" y="19"/>
                    <a:pt x="34" y="19"/>
                  </a:cubicBezTo>
                  <a:cubicBezTo>
                    <a:pt x="12" y="19"/>
                    <a:pt x="0" y="33"/>
                    <a:pt x="0" y="55"/>
                  </a:cubicBezTo>
                  <a:cubicBezTo>
                    <a:pt x="0" y="68"/>
                    <a:pt x="5" y="86"/>
                    <a:pt x="31" y="86"/>
                  </a:cubicBezTo>
                  <a:cubicBezTo>
                    <a:pt x="36" y="86"/>
                    <a:pt x="42" y="85"/>
                    <a:pt x="47" y="84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13" name="Freeform 27"/>
            <p:cNvSpPr>
              <a:spLocks noEditPoints="1"/>
            </p:cNvSpPr>
            <p:nvPr userDrawn="1"/>
          </p:nvSpPr>
          <p:spPr bwMode="auto">
            <a:xfrm>
              <a:off x="7207250" y="407036"/>
              <a:ext cx="780090" cy="255079"/>
            </a:xfrm>
            <a:custGeom>
              <a:avLst/>
              <a:gdLst/>
              <a:ahLst/>
              <a:cxnLst>
                <a:cxn ang="0">
                  <a:pos x="164" y="40"/>
                </a:cxn>
                <a:cxn ang="0">
                  <a:pos x="163" y="67"/>
                </a:cxn>
                <a:cxn ang="0">
                  <a:pos x="181" y="67"/>
                </a:cxn>
                <a:cxn ang="0">
                  <a:pos x="209" y="1"/>
                </a:cxn>
                <a:cxn ang="0">
                  <a:pos x="189" y="1"/>
                </a:cxn>
                <a:cxn ang="0">
                  <a:pos x="182" y="20"/>
                </a:cxn>
                <a:cxn ang="0">
                  <a:pos x="179" y="31"/>
                </a:cxn>
                <a:cxn ang="0">
                  <a:pos x="179" y="31"/>
                </a:cxn>
                <a:cxn ang="0">
                  <a:pos x="178" y="31"/>
                </a:cxn>
                <a:cxn ang="0">
                  <a:pos x="178" y="31"/>
                </a:cxn>
                <a:cxn ang="0">
                  <a:pos x="175" y="20"/>
                </a:cxn>
                <a:cxn ang="0">
                  <a:pos x="168" y="1"/>
                </a:cxn>
                <a:cxn ang="0">
                  <a:pos x="148" y="1"/>
                </a:cxn>
                <a:cxn ang="0">
                  <a:pos x="164" y="40"/>
                </a:cxn>
                <a:cxn ang="0">
                  <a:pos x="144" y="46"/>
                </a:cxn>
                <a:cxn ang="0">
                  <a:pos x="119" y="19"/>
                </a:cxn>
                <a:cxn ang="0">
                  <a:pos x="126" y="15"/>
                </a:cxn>
                <a:cxn ang="0">
                  <a:pos x="137" y="17"/>
                </a:cxn>
                <a:cxn ang="0">
                  <a:pos x="139" y="1"/>
                </a:cxn>
                <a:cxn ang="0">
                  <a:pos x="127" y="0"/>
                </a:cxn>
                <a:cxn ang="0">
                  <a:pos x="99" y="21"/>
                </a:cxn>
                <a:cxn ang="0">
                  <a:pos x="124" y="48"/>
                </a:cxn>
                <a:cxn ang="0">
                  <a:pos x="117" y="53"/>
                </a:cxn>
                <a:cxn ang="0">
                  <a:pos x="102" y="49"/>
                </a:cxn>
                <a:cxn ang="0">
                  <a:pos x="101" y="67"/>
                </a:cxn>
                <a:cxn ang="0">
                  <a:pos x="117" y="68"/>
                </a:cxn>
                <a:cxn ang="0">
                  <a:pos x="144" y="46"/>
                </a:cxn>
                <a:cxn ang="0">
                  <a:pos x="47" y="67"/>
                </a:cxn>
                <a:cxn ang="0">
                  <a:pos x="47" y="1"/>
                </a:cxn>
                <a:cxn ang="0">
                  <a:pos x="86" y="1"/>
                </a:cxn>
                <a:cxn ang="0">
                  <a:pos x="86" y="17"/>
                </a:cxn>
                <a:cxn ang="0">
                  <a:pos x="66" y="17"/>
                </a:cxn>
                <a:cxn ang="0">
                  <a:pos x="66" y="26"/>
                </a:cxn>
                <a:cxn ang="0">
                  <a:pos x="85" y="26"/>
                </a:cxn>
                <a:cxn ang="0">
                  <a:pos x="85" y="41"/>
                </a:cxn>
                <a:cxn ang="0">
                  <a:pos x="66" y="41"/>
                </a:cxn>
                <a:cxn ang="0">
                  <a:pos x="66" y="51"/>
                </a:cxn>
                <a:cxn ang="0">
                  <a:pos x="86" y="51"/>
                </a:cxn>
                <a:cxn ang="0">
                  <a:pos x="86" y="67"/>
                </a:cxn>
                <a:cxn ang="0">
                  <a:pos x="47" y="67"/>
                </a:cxn>
                <a:cxn ang="0">
                  <a:pos x="36" y="67"/>
                </a:cxn>
                <a:cxn ang="0">
                  <a:pos x="36" y="51"/>
                </a:cxn>
                <a:cxn ang="0">
                  <a:pos x="18" y="51"/>
                </a:cxn>
                <a:cxn ang="0">
                  <a:pos x="18" y="1"/>
                </a:cxn>
                <a:cxn ang="0">
                  <a:pos x="0" y="1"/>
                </a:cxn>
                <a:cxn ang="0">
                  <a:pos x="0" y="67"/>
                </a:cxn>
                <a:cxn ang="0">
                  <a:pos x="36" y="67"/>
                </a:cxn>
              </a:cxnLst>
              <a:rect l="0" t="0" r="r" b="b"/>
              <a:pathLst>
                <a:path w="209" h="68">
                  <a:moveTo>
                    <a:pt x="164" y="40"/>
                  </a:moveTo>
                  <a:cubicBezTo>
                    <a:pt x="168" y="54"/>
                    <a:pt x="163" y="67"/>
                    <a:pt x="163" y="67"/>
                  </a:cubicBezTo>
                  <a:cubicBezTo>
                    <a:pt x="181" y="67"/>
                    <a:pt x="181" y="67"/>
                    <a:pt x="181" y="67"/>
                  </a:cubicBezTo>
                  <a:cubicBezTo>
                    <a:pt x="209" y="1"/>
                    <a:pt x="209" y="1"/>
                    <a:pt x="209" y="1"/>
                  </a:cubicBezTo>
                  <a:cubicBezTo>
                    <a:pt x="189" y="1"/>
                    <a:pt x="189" y="1"/>
                    <a:pt x="189" y="1"/>
                  </a:cubicBezTo>
                  <a:cubicBezTo>
                    <a:pt x="182" y="20"/>
                    <a:pt x="182" y="20"/>
                    <a:pt x="182" y="20"/>
                  </a:cubicBezTo>
                  <a:cubicBezTo>
                    <a:pt x="181" y="23"/>
                    <a:pt x="180" y="26"/>
                    <a:pt x="179" y="31"/>
                  </a:cubicBezTo>
                  <a:cubicBezTo>
                    <a:pt x="179" y="31"/>
                    <a:pt x="179" y="31"/>
                    <a:pt x="179" y="31"/>
                  </a:cubicBezTo>
                  <a:cubicBezTo>
                    <a:pt x="178" y="31"/>
                    <a:pt x="178" y="31"/>
                    <a:pt x="178" y="31"/>
                  </a:cubicBezTo>
                  <a:cubicBezTo>
                    <a:pt x="178" y="31"/>
                    <a:pt x="178" y="31"/>
                    <a:pt x="178" y="31"/>
                  </a:cubicBezTo>
                  <a:cubicBezTo>
                    <a:pt x="177" y="26"/>
                    <a:pt x="176" y="23"/>
                    <a:pt x="175" y="20"/>
                  </a:cubicBezTo>
                  <a:cubicBezTo>
                    <a:pt x="168" y="1"/>
                    <a:pt x="168" y="1"/>
                    <a:pt x="168" y="1"/>
                  </a:cubicBezTo>
                  <a:cubicBezTo>
                    <a:pt x="148" y="1"/>
                    <a:pt x="148" y="1"/>
                    <a:pt x="148" y="1"/>
                  </a:cubicBezTo>
                  <a:cubicBezTo>
                    <a:pt x="148" y="1"/>
                    <a:pt x="161" y="31"/>
                    <a:pt x="164" y="40"/>
                  </a:cubicBezTo>
                  <a:moveTo>
                    <a:pt x="144" y="46"/>
                  </a:moveTo>
                  <a:cubicBezTo>
                    <a:pt x="144" y="25"/>
                    <a:pt x="119" y="28"/>
                    <a:pt x="119" y="19"/>
                  </a:cubicBezTo>
                  <a:cubicBezTo>
                    <a:pt x="119" y="17"/>
                    <a:pt x="121" y="15"/>
                    <a:pt x="126" y="15"/>
                  </a:cubicBezTo>
                  <a:cubicBezTo>
                    <a:pt x="130" y="15"/>
                    <a:pt x="134" y="16"/>
                    <a:pt x="137" y="17"/>
                  </a:cubicBezTo>
                  <a:cubicBezTo>
                    <a:pt x="139" y="1"/>
                    <a:pt x="139" y="1"/>
                    <a:pt x="139" y="1"/>
                  </a:cubicBezTo>
                  <a:cubicBezTo>
                    <a:pt x="135" y="0"/>
                    <a:pt x="130" y="0"/>
                    <a:pt x="127" y="0"/>
                  </a:cubicBezTo>
                  <a:cubicBezTo>
                    <a:pt x="109" y="0"/>
                    <a:pt x="99" y="8"/>
                    <a:pt x="99" y="21"/>
                  </a:cubicBezTo>
                  <a:cubicBezTo>
                    <a:pt x="99" y="44"/>
                    <a:pt x="124" y="38"/>
                    <a:pt x="124" y="48"/>
                  </a:cubicBezTo>
                  <a:cubicBezTo>
                    <a:pt x="124" y="51"/>
                    <a:pt x="121" y="53"/>
                    <a:pt x="117" y="53"/>
                  </a:cubicBezTo>
                  <a:cubicBezTo>
                    <a:pt x="112" y="53"/>
                    <a:pt x="107" y="51"/>
                    <a:pt x="102" y="49"/>
                  </a:cubicBezTo>
                  <a:cubicBezTo>
                    <a:pt x="101" y="67"/>
                    <a:pt x="101" y="67"/>
                    <a:pt x="101" y="67"/>
                  </a:cubicBezTo>
                  <a:cubicBezTo>
                    <a:pt x="106" y="68"/>
                    <a:pt x="111" y="68"/>
                    <a:pt x="117" y="68"/>
                  </a:cubicBezTo>
                  <a:cubicBezTo>
                    <a:pt x="133" y="68"/>
                    <a:pt x="144" y="59"/>
                    <a:pt x="144" y="46"/>
                  </a:cubicBezTo>
                  <a:moveTo>
                    <a:pt x="47" y="67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86" y="17"/>
                    <a:pt x="86" y="17"/>
                    <a:pt x="8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26"/>
                    <a:pt x="66" y="26"/>
                    <a:pt x="66" y="26"/>
                  </a:cubicBezTo>
                  <a:cubicBezTo>
                    <a:pt x="85" y="26"/>
                    <a:pt x="85" y="26"/>
                    <a:pt x="85" y="26"/>
                  </a:cubicBezTo>
                  <a:cubicBezTo>
                    <a:pt x="85" y="41"/>
                    <a:pt x="85" y="41"/>
                    <a:pt x="85" y="41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51"/>
                    <a:pt x="66" y="51"/>
                    <a:pt x="66" y="51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67"/>
                    <a:pt x="86" y="67"/>
                    <a:pt x="86" y="67"/>
                  </a:cubicBezTo>
                  <a:lnTo>
                    <a:pt x="47" y="67"/>
                  </a:lnTo>
                  <a:close/>
                  <a:moveTo>
                    <a:pt x="36" y="67"/>
                  </a:moveTo>
                  <a:cubicBezTo>
                    <a:pt x="36" y="51"/>
                    <a:pt x="36" y="51"/>
                    <a:pt x="36" y="51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67"/>
                    <a:pt x="0" y="67"/>
                    <a:pt x="0" y="67"/>
                  </a:cubicBezTo>
                  <a:lnTo>
                    <a:pt x="36" y="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</p:grp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4050" y="5672138"/>
            <a:ext cx="479425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562" y="1543050"/>
            <a:ext cx="8066088" cy="4352925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spcBef>
                <a:spcPts val="300"/>
              </a:spcBef>
              <a:defRPr/>
            </a:lvl1pPr>
            <a:lvl2pPr marL="360000" indent="-360000">
              <a:lnSpc>
                <a:spcPct val="120000"/>
              </a:lnSpc>
              <a:spcBef>
                <a:spcPts val="500"/>
              </a:spcBef>
              <a:buClr>
                <a:schemeClr val="tx2"/>
              </a:buClr>
              <a:buSzPct val="150000"/>
              <a:buFont typeface="Arial" pitchFamily="34" charset="0"/>
              <a:buChar char="•"/>
              <a:defRPr/>
            </a:lvl2pPr>
            <a:lvl3pPr marL="540000">
              <a:lnSpc>
                <a:spcPct val="120000"/>
              </a:lnSpc>
              <a:spcBef>
                <a:spcPts val="200"/>
              </a:spcBef>
              <a:defRPr/>
            </a:lvl3pPr>
            <a:lvl4pPr marL="900000">
              <a:lnSpc>
                <a:spcPct val="120000"/>
              </a:lnSpc>
              <a:spcBef>
                <a:spcPts val="0"/>
              </a:spcBef>
              <a:defRPr sz="1400"/>
            </a:lvl4pPr>
            <a:lvl5pPr marL="1152000">
              <a:lnSpc>
                <a:spcPct val="12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09550" y="392113"/>
            <a:ext cx="6911975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cs-CZ" smtClean="0"/>
              <a:t>Klepnutím lze upravit styl předlohy nadpisů.</a:t>
            </a:r>
            <a:endParaRPr lang="cs-CZ" dirty="0" smtClean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447675" y="6342063"/>
            <a:ext cx="2090738" cy="24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 sz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62288" y="6342063"/>
            <a:ext cx="2836862" cy="24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 sz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23025" y="6342063"/>
            <a:ext cx="2090738" cy="24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 sz="1200">
                <a:solidFill>
                  <a:schemeClr val="bg2">
                    <a:lumMod val="20000"/>
                    <a:lumOff val="80000"/>
                  </a:schemeClr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93508EF-F35B-4A45-8DB0-A072C4B0008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alpha val="5999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8775" algn="l" rtl="0" eaLnBrk="1" fontAlgn="base" hangingPunct="1">
        <a:spcBef>
          <a:spcPts val="400"/>
        </a:spcBef>
        <a:spcAft>
          <a:spcPct val="0"/>
        </a:spcAft>
        <a:buClr>
          <a:schemeClr val="accent2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228600" algn="l" rtl="0" eaLnBrk="1" fontAlgn="base" hangingPunct="1">
        <a:spcBef>
          <a:spcPct val="20000"/>
        </a:spcBef>
        <a:spcAft>
          <a:spcPct val="0"/>
        </a:spcAft>
        <a:buFont typeface="Georgia" pitchFamily="18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sycr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278" descr="H:\Dokumenty\Obrázky\hp-top-bg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666" t="6325" r="35849" b="21204"/>
          <a:stretch>
            <a:fillRect/>
          </a:stretch>
        </p:blipFill>
        <p:spPr bwMode="auto">
          <a:xfrm>
            <a:off x="1" y="0"/>
            <a:ext cx="8961437" cy="3086100"/>
          </a:xfrm>
          <a:prstGeom prst="rect">
            <a:avLst/>
          </a:prstGeom>
          <a:noFill/>
        </p:spPr>
      </p:pic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171450" y="5087938"/>
            <a:ext cx="8961438" cy="712787"/>
          </a:xfrm>
          <a:prstGeom prst="rect">
            <a:avLst/>
          </a:prstGeo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pl-PL" sz="1600" b="1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Prodej 10% dříví na pni</a:t>
            </a:r>
            <a:endParaRPr lang="cs-CZ" sz="1600" b="1" dirty="0"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>
          <a:xfrm>
            <a:off x="11113" y="6057900"/>
            <a:ext cx="6272212" cy="1281113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endParaRPr lang="cs-CZ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9933"/>
                </a:solidFill>
                <a:latin typeface="Century Gothic" pitchFamily="34" charset="0"/>
              </a:rPr>
              <a:t>Dřevěná kniha – 10% dříví na pni; princip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508EF-F35B-4A45-8DB0-A072C4B00083}" type="slidenum">
              <a:rPr lang="cs-CZ" smtClean="0"/>
              <a:pPr>
                <a:defRPr/>
              </a:pPr>
              <a:t>1</a:t>
            </a:fld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82562" y="1543050"/>
            <a:ext cx="8778876" cy="4352925"/>
          </a:xfrm>
        </p:spPr>
        <p:txBody>
          <a:bodyPr/>
          <a:lstStyle/>
          <a:p>
            <a:r>
              <a:rPr lang="cs-CZ" sz="2000" b="1" dirty="0" smtClean="0"/>
              <a:t>Prodej dříví na pni – příležitost  pro malé regionální firmy a živnostníky</a:t>
            </a:r>
          </a:p>
          <a:p>
            <a:endParaRPr lang="cs-CZ" sz="800" b="1" dirty="0" smtClean="0"/>
          </a:p>
          <a:p>
            <a:pPr>
              <a:buFont typeface="Arial" pitchFamily="34" charset="0"/>
              <a:buChar char="•"/>
            </a:pPr>
            <a:r>
              <a:rPr lang="cs-CZ" sz="1800" dirty="0" smtClean="0"/>
              <a:t>Lesy ČR připravují od roku 2012 prodej 10% dříví formou obchodní soutěže metodou tzv. na pni („nastojato“)</a:t>
            </a:r>
          </a:p>
          <a:p>
            <a:pPr>
              <a:buFont typeface="Arial" pitchFamily="34" charset="0"/>
              <a:buChar char="•"/>
            </a:pPr>
            <a:endParaRPr lang="cs-CZ" sz="800" dirty="0" smtClean="0"/>
          </a:p>
          <a:p>
            <a:pPr>
              <a:buFont typeface="Arial" pitchFamily="34" charset="0"/>
              <a:buChar char="•"/>
            </a:pPr>
            <a:r>
              <a:rPr lang="cs-CZ" sz="1800" dirty="0" smtClean="0"/>
              <a:t>Touto formou bude prodáváno až cca 750 tis. m3 dříví</a:t>
            </a:r>
          </a:p>
          <a:p>
            <a:pPr>
              <a:buFont typeface="Arial" pitchFamily="34" charset="0"/>
              <a:buChar char="•"/>
            </a:pPr>
            <a:endParaRPr lang="cs-CZ" sz="800" dirty="0" smtClean="0"/>
          </a:p>
          <a:p>
            <a:pPr>
              <a:buFont typeface="Arial" pitchFamily="34" charset="0"/>
              <a:buChar char="•"/>
            </a:pPr>
            <a:r>
              <a:rPr lang="cs-CZ" sz="1800" dirty="0" smtClean="0"/>
              <a:t>Tyto porosty </a:t>
            </a:r>
            <a:r>
              <a:rPr lang="cs-CZ" sz="1800" b="1" dirty="0" smtClean="0"/>
              <a:t>nejsou</a:t>
            </a:r>
            <a:r>
              <a:rPr lang="cs-CZ" sz="1800" dirty="0" smtClean="0"/>
              <a:t> součástí veřejné zakázky – tendru 2012+</a:t>
            </a:r>
          </a:p>
          <a:p>
            <a:pPr>
              <a:buFont typeface="Arial" pitchFamily="34" charset="0"/>
              <a:buChar char="•"/>
            </a:pPr>
            <a:endParaRPr lang="cs-CZ" sz="1800" dirty="0" smtClean="0"/>
          </a:p>
          <a:p>
            <a:pPr>
              <a:buFont typeface="Arial" pitchFamily="34" charset="0"/>
              <a:buChar char="•"/>
            </a:pPr>
            <a:r>
              <a:rPr lang="cs-CZ" sz="1800" dirty="0" smtClean="0"/>
              <a:t>Lesy ČR vyznačí, změří a přesně spočítají stromy určené k prodeji dříví na pni</a:t>
            </a:r>
          </a:p>
          <a:p>
            <a:endParaRPr lang="cs-CZ" sz="800" dirty="0" smtClean="0"/>
          </a:p>
          <a:p>
            <a:pPr>
              <a:buFont typeface="Arial" pitchFamily="34" charset="0"/>
              <a:buChar char="•"/>
            </a:pPr>
            <a:r>
              <a:rPr lang="cs-CZ" sz="1800" dirty="0" smtClean="0"/>
              <a:t>Předmětem prodeje je </a:t>
            </a:r>
            <a:r>
              <a:rPr lang="cs-CZ" sz="1800" b="1" dirty="0" smtClean="0"/>
              <a:t>garantovaný počet kmenů</a:t>
            </a:r>
            <a:r>
              <a:rPr lang="cs-CZ" sz="1800" dirty="0" smtClean="0"/>
              <a:t> s udáním přesně změřeného objemu dříví na stojato - pro účel smlouvy je závazný počet kmenů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Na všech LS bylo vyčleněno cca 10 % těžebních možností roku 2012 pro prodej dříví na pni 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Lesy ČR připravily smluvní dokumentaci k prodejům dříví na pni 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Lesy ČR připravují formou veřejných zakázek nákup nejmodernějších měřících pomůcek:</a:t>
            </a:r>
          </a:p>
          <a:p>
            <a:pPr lvl="2"/>
            <a:r>
              <a:rPr lang="cs-CZ" dirty="0" smtClean="0"/>
              <a:t>elektronické výškoměry</a:t>
            </a:r>
          </a:p>
          <a:p>
            <a:pPr lvl="2"/>
            <a:r>
              <a:rPr lang="cs-CZ" dirty="0" smtClean="0"/>
              <a:t>elektronické průměrky včetně technické podpory</a:t>
            </a:r>
          </a:p>
          <a:p>
            <a:pPr lvl="1"/>
            <a:r>
              <a:rPr lang="cs-CZ" dirty="0" smtClean="0"/>
              <a:t>Na přímo řízených lesních závodech bylo v rámci pilotního projektu vyčleněno zkušebně 10 prodejních bloků (3.500 m</a:t>
            </a:r>
            <a:r>
              <a:rPr lang="cs-CZ" baseline="30000" dirty="0" smtClean="0"/>
              <a:t>3</a:t>
            </a:r>
            <a:r>
              <a:rPr lang="cs-CZ" dirty="0" smtClean="0"/>
              <a:t>), které budou v září 2011 nabídnuty do prodeje na pni formou aukcí ve stávajícím elektronickém prostředí - Elektronické aukce dříví na portálu LČR </a:t>
            </a:r>
            <a:r>
              <a:rPr lang="cs-CZ" u="sng" dirty="0" smtClean="0">
                <a:hlinkClick r:id="rId2"/>
              </a:rPr>
              <a:t>www.</a:t>
            </a:r>
            <a:r>
              <a:rPr lang="cs-CZ" u="sng" dirty="0" err="1" smtClean="0">
                <a:hlinkClick r:id="rId2"/>
              </a:rPr>
              <a:t>lesycr.cz</a:t>
            </a:r>
            <a:r>
              <a:rPr lang="cs-CZ" dirty="0" smtClean="0"/>
              <a:t> (EAD)</a:t>
            </a:r>
          </a:p>
          <a:p>
            <a:pPr lvl="1"/>
            <a:r>
              <a:rPr lang="cs-CZ" dirty="0" smtClean="0"/>
              <a:t>Poznatky z pilotního projektu budou zapracovány do připravovaných materiálů a postupů.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9933"/>
                </a:solidFill>
                <a:latin typeface="Century Gothic" pitchFamily="34" charset="0"/>
              </a:rPr>
              <a:t>Dřevěná kniha – 10% dříví na pni; příprava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508EF-F35B-4A45-8DB0-A072C4B00083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cs-CZ" sz="1800" dirty="0" smtClean="0"/>
              <a:t>Plošná propagace prodeje dříví na pni</a:t>
            </a:r>
          </a:p>
          <a:p>
            <a:pPr lvl="0"/>
            <a:endParaRPr lang="cs-CZ" sz="1800" dirty="0" smtClean="0"/>
          </a:p>
          <a:p>
            <a:pPr lvl="0">
              <a:buFont typeface="Arial" pitchFamily="34" charset="0"/>
              <a:buChar char="•"/>
            </a:pPr>
            <a:r>
              <a:rPr lang="cs-CZ" sz="1800" dirty="0" smtClean="0"/>
              <a:t>Lesy ČR využijí formu internetových aukcí dříví</a:t>
            </a:r>
          </a:p>
          <a:p>
            <a:pPr lvl="0">
              <a:buFont typeface="Arial" pitchFamily="34" charset="0"/>
              <a:buChar char="•"/>
            </a:pPr>
            <a:endParaRPr lang="cs-CZ" sz="1800" dirty="0" smtClean="0"/>
          </a:p>
          <a:p>
            <a:pPr lvl="0">
              <a:buFont typeface="Arial" pitchFamily="34" charset="0"/>
              <a:buChar char="•"/>
            </a:pPr>
            <a:r>
              <a:rPr lang="cs-CZ" sz="1800" dirty="0" smtClean="0"/>
              <a:t>Vítěz aukce uzavře smlouvu s Lesy ČR a v dohodnutém termínu stromy vytěží, přiblíží, odveze a provede </a:t>
            </a:r>
            <a:r>
              <a:rPr lang="cs-CZ" sz="1800" dirty="0" err="1" smtClean="0"/>
              <a:t>povýrobní</a:t>
            </a:r>
            <a:r>
              <a:rPr lang="cs-CZ" sz="1800" dirty="0" smtClean="0"/>
              <a:t> úpravy pracoviště</a:t>
            </a:r>
          </a:p>
          <a:p>
            <a:pPr lvl="0">
              <a:buFont typeface="Arial" pitchFamily="34" charset="0"/>
              <a:buChar char="•"/>
            </a:pPr>
            <a:endParaRPr lang="cs-CZ" sz="1800" dirty="0" smtClean="0"/>
          </a:p>
          <a:p>
            <a:pPr lvl="0">
              <a:buFont typeface="Arial" pitchFamily="34" charset="0"/>
              <a:buChar char="•"/>
            </a:pPr>
            <a:r>
              <a:rPr lang="cs-CZ" sz="1800" dirty="0" smtClean="0"/>
              <a:t>Úklid klestu (není-li možný jeho prodej) a zalesnění zadávají Lesy ČR projektem v rámci tzv. komplexní lesnické zakázky – tendru 2012+</a:t>
            </a:r>
          </a:p>
          <a:p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9933"/>
                </a:solidFill>
                <a:latin typeface="Century Gothic" pitchFamily="34" charset="0"/>
              </a:rPr>
              <a:t>Dřevěná kniha – 10% dříví na pni; zajištění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508EF-F35B-4A45-8DB0-A072C4B00083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snický audit 07-10_upr">
  <a:themeElements>
    <a:clrScheme name="Lesy CR">
      <a:dk1>
        <a:srgbClr val="000000"/>
      </a:dk1>
      <a:lt1>
        <a:srgbClr val="FFFFFF"/>
      </a:lt1>
      <a:dk2>
        <a:srgbClr val="294E1E"/>
      </a:dk2>
      <a:lt2>
        <a:srgbClr val="8CC800"/>
      </a:lt2>
      <a:accent1>
        <a:srgbClr val="669900"/>
      </a:accent1>
      <a:accent2>
        <a:srgbClr val="C00000"/>
      </a:accent2>
      <a:accent3>
        <a:srgbClr val="FF9933"/>
      </a:accent3>
      <a:accent4>
        <a:srgbClr val="990099"/>
      </a:accent4>
      <a:accent5>
        <a:srgbClr val="00359E"/>
      </a:accent5>
      <a:accent6>
        <a:srgbClr val="006600"/>
      </a:accent6>
      <a:hlink>
        <a:srgbClr val="CC0000"/>
      </a:hlink>
      <a:folHlink>
        <a:srgbClr val="808080"/>
      </a:folHlink>
    </a:clrScheme>
    <a:fontScheme name="5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Lesnický audit 07-10_upr</Template>
  <TotalTime>30</TotalTime>
  <Words>142</Words>
  <Application>Microsoft Office PowerPoint</Application>
  <PresentationFormat>Vlastní</PresentationFormat>
  <Paragraphs>33</Paragraphs>
  <Slides>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Lesnický audit 07-10_upr</vt:lpstr>
      <vt:lpstr>Snímek 0</vt:lpstr>
      <vt:lpstr>Dřevěná kniha – 10% dříví na pni; princip</vt:lpstr>
      <vt:lpstr>Dřevěná kniha – 10% dříví na pni; příprava</vt:lpstr>
      <vt:lpstr>Dřevěná kniha – 10% dříví na pni; zajištění</vt:lpstr>
    </vt:vector>
  </TitlesOfParts>
  <Company>Lesy CR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0</dc:title>
  <dc:creator>Vladimir Krchov</dc:creator>
  <cp:lastModifiedBy>user</cp:lastModifiedBy>
  <cp:revision>5</cp:revision>
  <dcterms:created xsi:type="dcterms:W3CDTF">2011-09-01T12:12:02Z</dcterms:created>
  <dcterms:modified xsi:type="dcterms:W3CDTF">2011-09-02T17:16:25Z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versal Objects">
    <vt:bool>true</vt:bool>
  </property>
  <property fmtid="{D5CDD505-2E9C-101B-9397-08002B2CF9AE}" pid="3" name="McKPaperSize">
    <vt:lpwstr>A4</vt:lpwstr>
  </property>
  <property fmtid="{D5CDD505-2E9C-101B-9397-08002B2CF9AE}" pid="4" name="NotesPageLayout">
    <vt:lpwstr>Message</vt:lpwstr>
  </property>
  <property fmtid="{D5CDD505-2E9C-101B-9397-08002B2CF9AE}" pid="5" name="Event">
    <vt:lpwstr>Document</vt:lpwstr>
  </property>
  <property fmtid="{D5CDD505-2E9C-101B-9397-08002B2CF9AE}" pid="6" name="Delivery Date">
    <vt:lpwstr>Date</vt:lpwstr>
  </property>
  <property fmtid="{D5CDD505-2E9C-101B-9397-08002B2CF9AE}" pid="7" name="DocID">
    <vt:lpwstr>PRG-ZPD008-20041008-11373P1C</vt:lpwstr>
  </property>
  <property fmtid="{D5CDD505-2E9C-101B-9397-08002B2CF9AE}" pid="8" name="DocIDinTitle">
    <vt:bool>true</vt:bool>
  </property>
  <property fmtid="{D5CDD505-2E9C-101B-9397-08002B2CF9AE}" pid="9" name="DocIDinSlide">
    <vt:bool>true</vt:bool>
  </property>
  <property fmtid="{D5CDD505-2E9C-101B-9397-08002B2CF9AE}" pid="10" name="DocIDPosition">
    <vt:i4>0</vt:i4>
  </property>
</Properties>
</file>