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theme/themeOverride1.xml" ContentType="application/vnd.openxmlformats-officedocument.themeOverride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72" r:id="rId3"/>
    <p:sldMasterId id="2147483660" r:id="rId4"/>
    <p:sldMasterId id="2147483705" r:id="rId5"/>
  </p:sldMasterIdLst>
  <p:notesMasterIdLst>
    <p:notesMasterId r:id="rId33"/>
  </p:notesMasterIdLst>
  <p:handoutMasterIdLst>
    <p:handoutMasterId r:id="rId34"/>
  </p:handoutMasterIdLst>
  <p:sldIdLst>
    <p:sldId id="256" r:id="rId6"/>
    <p:sldId id="280" r:id="rId7"/>
    <p:sldId id="312" r:id="rId8"/>
    <p:sldId id="281" r:id="rId9"/>
    <p:sldId id="283" r:id="rId10"/>
    <p:sldId id="314" r:id="rId11"/>
    <p:sldId id="284" r:id="rId12"/>
    <p:sldId id="315" r:id="rId13"/>
    <p:sldId id="316" r:id="rId14"/>
    <p:sldId id="285" r:id="rId15"/>
    <p:sldId id="286" r:id="rId16"/>
    <p:sldId id="317" r:id="rId17"/>
    <p:sldId id="318" r:id="rId18"/>
    <p:sldId id="319" r:id="rId19"/>
    <p:sldId id="309" r:id="rId20"/>
    <p:sldId id="328" r:id="rId21"/>
    <p:sldId id="329" r:id="rId22"/>
    <p:sldId id="311" r:id="rId23"/>
    <p:sldId id="290" r:id="rId24"/>
    <p:sldId id="293" r:id="rId25"/>
    <p:sldId id="321" r:id="rId26"/>
    <p:sldId id="325" r:id="rId27"/>
    <p:sldId id="322" r:id="rId28"/>
    <p:sldId id="297" r:id="rId29"/>
    <p:sldId id="298" r:id="rId30"/>
    <p:sldId id="327" r:id="rId31"/>
    <p:sldId id="279" r:id="rId32"/>
  </p:sldIdLst>
  <p:sldSz cx="9144000" cy="6858000" type="screen4x3"/>
  <p:notesSz cx="6645275" cy="97758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21" autoAdjust="0"/>
    <p:restoredTop sz="90286" autoAdjust="0"/>
  </p:normalViewPr>
  <p:slideViewPr>
    <p:cSldViewPr>
      <p:cViewPr varScale="1">
        <p:scale>
          <a:sx n="105" d="100"/>
          <a:sy n="105" d="100"/>
        </p:scale>
        <p:origin x="120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0004284\Desktop\Kopie%20-%20Ml&#233;k&#225;rny%20v%20kraj&#237;ch%20a%20v%20&#269;ase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0004417\Desktop\graf%20dojnice%20produkce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0004417\Desktop\graf%20dojnice%20produkce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0004417\AppData\Local\Microsoft\Windows\Temporary%20Internet%20Files\Content.Outlook\K4JU9GI5\graf%20sektor%20KBTPM.xls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10004417\Desktop\Kopie%20-%20graf%20sektor%20chovu%20dr&#367;be&#382;e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0004417\Desktop\Vybran&#233;%20statistick&#233;%20&#250;daje%20k%20cukru%2010%20let%20zp&#283;t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0004417\Desktop\Vybran&#233;%20statistick&#233;%20&#250;daje%20k%20cukru%2010%20let%20zp&#283;t.xls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10003989\AppData\Local\Microsoft\Windows\Temporary%20Internet%20Files\Content.Outlook\67JL05GM\Se&#353;it2.xls" TargetMode="External"/><Relationship Id="rId1" Type="http://schemas.openxmlformats.org/officeDocument/2006/relationships/themeOverride" Target="../theme/themeOverride1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/>
              <a:t>Produkce zemědělství</a:t>
            </a:r>
            <a:r>
              <a:rPr lang="cs-CZ"/>
              <a:t> (v mil. Kč)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Produkce zemědělství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List1!$A$2:$A$6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List1!$B$2:$B$6</c:f>
              <c:numCache>
                <c:formatCode>General</c:formatCode>
                <c:ptCount val="5"/>
                <c:pt idx="0">
                  <c:v>122239</c:v>
                </c:pt>
                <c:pt idx="1">
                  <c:v>128232</c:v>
                </c:pt>
                <c:pt idx="2">
                  <c:v>137022</c:v>
                </c:pt>
                <c:pt idx="3">
                  <c:v>127033</c:v>
                </c:pt>
                <c:pt idx="4">
                  <c:v>129266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81084568"/>
        <c:axId val="281084960"/>
      </c:barChart>
      <c:catAx>
        <c:axId val="281084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cs-CZ"/>
          </a:p>
        </c:txPr>
        <c:crossAx val="281084960"/>
        <c:crosses val="autoZero"/>
        <c:auto val="1"/>
        <c:lblAlgn val="ctr"/>
        <c:lblOffset val="100"/>
        <c:noMultiLvlLbl val="0"/>
      </c:catAx>
      <c:valAx>
        <c:axId val="2810849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81084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60392234207718E-2"/>
          <c:y val="9.2147240050250823E-2"/>
          <c:w val="0.84161853303428336"/>
          <c:h val="0.81583563364754341"/>
        </c:manualLayout>
      </c:layout>
      <c:barChart>
        <c:barDir val="col"/>
        <c:grouping val="clustered"/>
        <c:varyColors val="0"/>
        <c:ser>
          <c:idx val="0"/>
          <c:order val="0"/>
          <c:tx>
            <c:v>registrované mlékárny</c:v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Data!$B$13:$B$18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Data!$D$13:$D$18</c:f>
              <c:numCache>
                <c:formatCode>General</c:formatCode>
                <c:ptCount val="6"/>
                <c:pt idx="0">
                  <c:v>33</c:v>
                </c:pt>
                <c:pt idx="1">
                  <c:v>54</c:v>
                </c:pt>
                <c:pt idx="2">
                  <c:v>75</c:v>
                </c:pt>
                <c:pt idx="3">
                  <c:v>112</c:v>
                </c:pt>
                <c:pt idx="4">
                  <c:v>156</c:v>
                </c:pt>
                <c:pt idx="5">
                  <c:v>168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6830312"/>
        <c:axId val="276830704"/>
      </c:barChart>
      <c:catAx>
        <c:axId val="276830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76830704"/>
        <c:crosses val="autoZero"/>
        <c:auto val="1"/>
        <c:lblAlgn val="ctr"/>
        <c:lblOffset val="100"/>
        <c:noMultiLvlLbl val="0"/>
      </c:catAx>
      <c:valAx>
        <c:axId val="27683070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76830312"/>
        <c:crosses val="autoZero"/>
        <c:crossBetween val="between"/>
        <c:majorUnit val="20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905796150481191"/>
          <c:y val="0.34272018081073197"/>
          <c:w val="0.64743963254593173"/>
          <c:h val="0.4668420093321668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List1!$D$7</c:f>
              <c:strCache>
                <c:ptCount val="1"/>
                <c:pt idx="0">
                  <c:v>produkce mléka v mil. l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numRef>
              <c:f>List1!$B$8:$B$15</c:f>
              <c:numCache>
                <c:formatCode>General</c:formatCode>
                <c:ptCount val="8"/>
                <c:pt idx="0">
                  <c:v>2005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List1!$D$8:$D$15</c:f>
              <c:numCache>
                <c:formatCode>General</c:formatCode>
                <c:ptCount val="8"/>
                <c:pt idx="0">
                  <c:v>2738.8</c:v>
                </c:pt>
                <c:pt idx="1">
                  <c:v>2612.5</c:v>
                </c:pt>
                <c:pt idx="2">
                  <c:v>2663.7</c:v>
                </c:pt>
                <c:pt idx="3">
                  <c:v>2740.7</c:v>
                </c:pt>
                <c:pt idx="4">
                  <c:v>2774.5</c:v>
                </c:pt>
                <c:pt idx="5">
                  <c:v>2856.3</c:v>
                </c:pt>
                <c:pt idx="6">
                  <c:v>2946.3</c:v>
                </c:pt>
                <c:pt idx="7">
                  <c:v>2984.2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5473928"/>
        <c:axId val="145474320"/>
      </c:barChart>
      <c:lineChart>
        <c:grouping val="stacked"/>
        <c:varyColors val="0"/>
        <c:ser>
          <c:idx val="0"/>
          <c:order val="0"/>
          <c:tx>
            <c:strRef>
              <c:f>List1!$C$7</c:f>
              <c:strCache>
                <c:ptCount val="1"/>
                <c:pt idx="0">
                  <c:v>průměrné stavy dojnic v ks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List1!$B$8:$B$15</c:f>
              <c:numCache>
                <c:formatCode>General</c:formatCode>
                <c:ptCount val="8"/>
                <c:pt idx="0">
                  <c:v>2005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List1!$C$8:$C$15</c:f>
              <c:numCache>
                <c:formatCode>#,##0</c:formatCode>
                <c:ptCount val="8"/>
                <c:pt idx="0">
                  <c:v>437947</c:v>
                </c:pt>
                <c:pt idx="1">
                  <c:v>378415</c:v>
                </c:pt>
                <c:pt idx="2">
                  <c:v>373705</c:v>
                </c:pt>
                <c:pt idx="3">
                  <c:v>368738</c:v>
                </c:pt>
                <c:pt idx="4">
                  <c:v>372748</c:v>
                </c:pt>
                <c:pt idx="5">
                  <c:v>370721</c:v>
                </c:pt>
                <c:pt idx="6">
                  <c:v>368234</c:v>
                </c:pt>
                <c:pt idx="7">
                  <c:v>370182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474712"/>
        <c:axId val="145475104"/>
      </c:lineChart>
      <c:catAx>
        <c:axId val="145473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5474320"/>
        <c:crosses val="autoZero"/>
        <c:auto val="1"/>
        <c:lblAlgn val="ctr"/>
        <c:lblOffset val="100"/>
        <c:noMultiLvlLbl val="0"/>
      </c:catAx>
      <c:valAx>
        <c:axId val="1454743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aseline="0">
                    <a:solidFill>
                      <a:schemeClr val="accent1"/>
                    </a:solidFill>
                  </a:defRPr>
                </a:pPr>
                <a:r>
                  <a:rPr lang="en-US" baseline="0">
                    <a:solidFill>
                      <a:schemeClr val="accent1"/>
                    </a:solidFill>
                  </a:rPr>
                  <a:t>mil.l mléka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accent1"/>
                </a:solidFill>
              </a:defRPr>
            </a:pPr>
            <a:endParaRPr lang="cs-CZ"/>
          </a:p>
        </c:txPr>
        <c:crossAx val="145473928"/>
        <c:crosses val="autoZero"/>
        <c:crossBetween val="between"/>
      </c:valAx>
      <c:catAx>
        <c:axId val="1454747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5475104"/>
        <c:crosses val="autoZero"/>
        <c:auto val="1"/>
        <c:lblAlgn val="ctr"/>
        <c:lblOffset val="100"/>
        <c:noMultiLvlLbl val="0"/>
      </c:catAx>
      <c:valAx>
        <c:axId val="145475104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baseline="0">
                    <a:solidFill>
                      <a:srgbClr val="00B050"/>
                    </a:solidFill>
                  </a:defRPr>
                </a:pPr>
                <a:r>
                  <a:rPr lang="en-US" baseline="0">
                    <a:solidFill>
                      <a:srgbClr val="00B050"/>
                    </a:solidFill>
                  </a:rPr>
                  <a:t>ks dojnic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rgbClr val="00B050"/>
                </a:solidFill>
              </a:defRPr>
            </a:pPr>
            <a:endParaRPr lang="cs-CZ"/>
          </a:p>
        </c:txPr>
        <c:crossAx val="145474712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0.15416698032019108"/>
          <c:y val="0.90278083896497585"/>
          <c:w val="0.69791808658464882"/>
          <c:h val="6.9444679920382765E-2"/>
        </c:manualLayout>
      </c:layout>
      <c:overlay val="0"/>
      <c:txPr>
        <a:bodyPr/>
        <a:lstStyle/>
        <a:p>
          <a:pPr>
            <a:defRPr sz="1000" baseline="0"/>
          </a:pPr>
          <a:endParaRPr lang="cs-CZ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02280279234353"/>
          <c:y val="8.5041761579346994E-2"/>
          <c:w val="0.67144949918328634"/>
          <c:h val="0.77828397873955957"/>
        </c:manualLayout>
      </c:layout>
      <c:lineChart>
        <c:grouping val="standard"/>
        <c:varyColors val="0"/>
        <c:ser>
          <c:idx val="0"/>
          <c:order val="0"/>
          <c:tx>
            <c:strRef>
              <c:f>List1!$I$7</c:f>
              <c:strCache>
                <c:ptCount val="1"/>
                <c:pt idx="0">
                  <c:v>roční užitkovost dojnic l/ks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ln>
                <a:solidFill>
                  <a:srgbClr val="FF0000"/>
                </a:solidFill>
              </a:ln>
            </c:spPr>
          </c:marker>
          <c:dLbls>
            <c:dLbl>
              <c:idx val="1"/>
              <c:layout>
                <c:manualLayout>
                  <c:x val="-7.4384007438400741E-3"/>
                  <c:y val="2.73348519362186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7192003719200371E-3"/>
                  <c:y val="9.1116173120728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9051560845856433E-2"/>
                  <c:y val="-2.5381037960616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1511154408004305E-2"/>
                  <c:y val="2.27049802277261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7.4384007438400741E-3"/>
                  <c:y val="1.82232346241457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5.2068805206880592E-2"/>
                  <c:y val="-3.0372057706909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4275998718232411E-2"/>
                  <c:y val="2.8418258130843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aseline="0">
                    <a:solidFill>
                      <a:srgbClr val="FF0000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List1!$H$8:$H$15</c:f>
              <c:numCache>
                <c:formatCode>General</c:formatCode>
                <c:ptCount val="8"/>
                <c:pt idx="0">
                  <c:v>2005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List1!$I$8:$I$15</c:f>
              <c:numCache>
                <c:formatCode>#,##0</c:formatCode>
                <c:ptCount val="8"/>
                <c:pt idx="0">
                  <c:v>6235.7</c:v>
                </c:pt>
                <c:pt idx="1">
                  <c:v>6903.8</c:v>
                </c:pt>
                <c:pt idx="2">
                  <c:v>7127.8</c:v>
                </c:pt>
                <c:pt idx="3">
                  <c:v>7432.6</c:v>
                </c:pt>
                <c:pt idx="4">
                  <c:v>7443.4</c:v>
                </c:pt>
                <c:pt idx="5">
                  <c:v>7704.8</c:v>
                </c:pt>
                <c:pt idx="6">
                  <c:v>8001.3</c:v>
                </c:pt>
                <c:pt idx="7">
                  <c:v>8061.3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475888"/>
        <c:axId val="145476280"/>
      </c:lineChart>
      <c:catAx>
        <c:axId val="1454758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5476280"/>
        <c:crosses val="autoZero"/>
        <c:auto val="1"/>
        <c:lblAlgn val="ctr"/>
        <c:lblOffset val="100"/>
        <c:noMultiLvlLbl val="0"/>
      </c:catAx>
      <c:valAx>
        <c:axId val="145476280"/>
        <c:scaling>
          <c:orientation val="minMax"/>
          <c:min val="5500"/>
        </c:scaling>
        <c:delete val="1"/>
        <c:axPos val="l"/>
        <c:numFmt formatCode="#,##0" sourceLinked="1"/>
        <c:majorTickMark val="out"/>
        <c:minorTickMark val="none"/>
        <c:tickLblPos val="nextTo"/>
        <c:crossAx val="14547588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000" baseline="0"/>
            </a:pPr>
            <a:endParaRPr lang="cs-CZ"/>
          </a:p>
        </c:txPr>
      </c:legendEntry>
      <c:layout>
        <c:manualLayout>
          <c:xMode val="edge"/>
          <c:yMode val="edge"/>
          <c:x val="0.25509872181327881"/>
          <c:y val="0.88889176863605557"/>
          <c:w val="0.43958422766973404"/>
          <c:h val="8.3333615904459313E-2"/>
        </c:manualLayout>
      </c:layout>
      <c:overlay val="0"/>
      <c:txPr>
        <a:bodyPr/>
        <a:lstStyle/>
        <a:p>
          <a:pPr>
            <a:defRPr sz="800" baseline="0"/>
          </a:pPr>
          <a:endParaRPr lang="cs-CZ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 dirty="0"/>
              <a:t>Počet krav bez tržní produkce mléka v období </a:t>
            </a:r>
            <a:r>
              <a:rPr lang="cs-CZ" dirty="0" smtClean="0"/>
              <a:t>2004 </a:t>
            </a:r>
            <a:r>
              <a:rPr lang="cs-CZ" dirty="0"/>
              <a:t>-2016</a:t>
            </a:r>
          </a:p>
        </c:rich>
      </c:tx>
      <c:layout>
        <c:manualLayout>
          <c:xMode val="edge"/>
          <c:yMode val="edge"/>
          <c:x val="0.14182047668451889"/>
          <c:y val="6.333887578163181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88405812480987"/>
          <c:y val="0.22593481370384258"/>
          <c:w val="0.86645142234579164"/>
          <c:h val="0.68569956533211129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c:spPr>
          <c:invertIfNegative val="0"/>
          <c:cat>
            <c:numRef>
              <c:f>List1!$D$2:$P$2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List1!$D$5:$P$5</c:f>
              <c:numCache>
                <c:formatCode>#,##0</c:formatCode>
                <c:ptCount val="13"/>
                <c:pt idx="0">
                  <c:v>136081</c:v>
                </c:pt>
                <c:pt idx="1">
                  <c:v>141146</c:v>
                </c:pt>
                <c:pt idx="2">
                  <c:v>139706</c:v>
                </c:pt>
                <c:pt idx="3">
                  <c:v>154337</c:v>
                </c:pt>
                <c:pt idx="4">
                  <c:v>163163</c:v>
                </c:pt>
                <c:pt idx="5">
                  <c:v>160285</c:v>
                </c:pt>
                <c:pt idx="6">
                  <c:v>167722</c:v>
                </c:pt>
                <c:pt idx="7">
                  <c:v>177704</c:v>
                </c:pt>
                <c:pt idx="8">
                  <c:v>178089</c:v>
                </c:pt>
                <c:pt idx="9">
                  <c:v>184597</c:v>
                </c:pt>
                <c:pt idx="10">
                  <c:v>191331</c:v>
                </c:pt>
                <c:pt idx="11">
                  <c:v>203958</c:v>
                </c:pt>
                <c:pt idx="12">
                  <c:v>211237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5477064"/>
        <c:axId val="276381536"/>
      </c:barChart>
      <c:catAx>
        <c:axId val="145477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76381536"/>
        <c:crosses val="autoZero"/>
        <c:auto val="1"/>
        <c:lblAlgn val="ctr"/>
        <c:lblOffset val="100"/>
        <c:noMultiLvlLbl val="0"/>
      </c:catAx>
      <c:valAx>
        <c:axId val="27638153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45477064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spPr>
    <a:ln>
      <a:solidFill>
        <a:schemeClr val="bg1">
          <a:lumMod val="85000"/>
        </a:schemeClr>
      </a:solidFill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543113727428"/>
          <c:y val="0.10600986186915141"/>
          <c:w val="0.72120512903144951"/>
          <c:h val="0.69062784760520568"/>
        </c:manualLayout>
      </c:layout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Produkce vajec v zemědělských podnicích (mil. ks)</c:v>
                </c:pt>
              </c:strCache>
            </c:strRef>
          </c:tx>
          <c:cat>
            <c:numRef>
              <c:f>List1!$A$2:$A$14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List1!$B$2:$B$14</c:f>
              <c:numCache>
                <c:formatCode>#,##0</c:formatCode>
                <c:ptCount val="13"/>
                <c:pt idx="0">
                  <c:v>1479</c:v>
                </c:pt>
                <c:pt idx="1">
                  <c:v>1272</c:v>
                </c:pt>
                <c:pt idx="2">
                  <c:v>1223</c:v>
                </c:pt>
                <c:pt idx="3">
                  <c:v>1245</c:v>
                </c:pt>
                <c:pt idx="4">
                  <c:v>1721</c:v>
                </c:pt>
                <c:pt idx="5">
                  <c:v>1359</c:v>
                </c:pt>
                <c:pt idx="6">
                  <c:v>1237</c:v>
                </c:pt>
                <c:pt idx="7">
                  <c:v>1272</c:v>
                </c:pt>
                <c:pt idx="8">
                  <c:v>1149</c:v>
                </c:pt>
                <c:pt idx="9">
                  <c:v>1234</c:v>
                </c:pt>
                <c:pt idx="10">
                  <c:v>1294</c:v>
                </c:pt>
                <c:pt idx="11">
                  <c:v>1246</c:v>
                </c:pt>
                <c:pt idx="12">
                  <c:v>1313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6382320"/>
        <c:axId val="276382712"/>
      </c:lineChart>
      <c:lineChart>
        <c:grouping val="standard"/>
        <c:varyColors val="0"/>
        <c:ser>
          <c:idx val="1"/>
          <c:order val="1"/>
          <c:tx>
            <c:strRef>
              <c:f>List1!$C$1</c:f>
              <c:strCache>
                <c:ptCount val="1"/>
                <c:pt idx="0">
                  <c:v>Produkce drůbežího masa (tis. t ž. hm.)</c:v>
                </c:pt>
              </c:strCache>
            </c:strRef>
          </c:tx>
          <c:cat>
            <c:numRef>
              <c:f>List1!$A$2:$A$14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List1!$C$2:$C$14</c:f>
              <c:numCache>
                <c:formatCode>General</c:formatCode>
                <c:ptCount val="13"/>
                <c:pt idx="0">
                  <c:v>310</c:v>
                </c:pt>
                <c:pt idx="1">
                  <c:v>321.7</c:v>
                </c:pt>
                <c:pt idx="2">
                  <c:v>305.5</c:v>
                </c:pt>
                <c:pt idx="3">
                  <c:v>289.60000000000002</c:v>
                </c:pt>
                <c:pt idx="4">
                  <c:v>282.5</c:v>
                </c:pt>
                <c:pt idx="5">
                  <c:v>270.5</c:v>
                </c:pt>
                <c:pt idx="6">
                  <c:v>263</c:v>
                </c:pt>
                <c:pt idx="7">
                  <c:v>236.8</c:v>
                </c:pt>
                <c:pt idx="8">
                  <c:v>241.7</c:v>
                </c:pt>
                <c:pt idx="9">
                  <c:v>235</c:v>
                </c:pt>
                <c:pt idx="10">
                  <c:v>236.8</c:v>
                </c:pt>
                <c:pt idx="11">
                  <c:v>239</c:v>
                </c:pt>
                <c:pt idx="12">
                  <c:v>247.4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6383104"/>
        <c:axId val="276449712"/>
      </c:lineChart>
      <c:catAx>
        <c:axId val="276382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76382712"/>
        <c:crosses val="autoZero"/>
        <c:auto val="1"/>
        <c:lblAlgn val="ctr"/>
        <c:lblOffset val="100"/>
        <c:noMultiLvlLbl val="0"/>
      </c:catAx>
      <c:valAx>
        <c:axId val="276382712"/>
        <c:scaling>
          <c:orientation val="minMax"/>
          <c:min val="8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276382320"/>
        <c:crosses val="autoZero"/>
        <c:crossBetween val="between"/>
      </c:valAx>
      <c:catAx>
        <c:axId val="2763831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76449712"/>
        <c:crosses val="autoZero"/>
        <c:auto val="1"/>
        <c:lblAlgn val="ctr"/>
        <c:lblOffset val="100"/>
        <c:noMultiLvlLbl val="0"/>
      </c:catAx>
      <c:valAx>
        <c:axId val="276449712"/>
        <c:scaling>
          <c:orientation val="minMax"/>
          <c:min val="100"/>
        </c:scaling>
        <c:delete val="0"/>
        <c:axPos val="r"/>
        <c:numFmt formatCode="General" sourceLinked="1"/>
        <c:majorTickMark val="out"/>
        <c:minorTickMark val="none"/>
        <c:tickLblPos val="nextTo"/>
        <c:crossAx val="276383104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5.9041582967204131E-2"/>
          <c:y val="0.84654956591964459"/>
          <c:w val="0.88207309693382441"/>
          <c:h val="0.15250270186814885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 sz="1400" b="1" i="0" baseline="0">
                <a:effectLst/>
              </a:rPr>
              <a:t>Sklizňová plocha cukrové řepy </a:t>
            </a:r>
            <a:r>
              <a:rPr lang="cs-CZ" sz="1400" b="1" i="0" baseline="0">
                <a:solidFill>
                  <a:schemeClr val="accent1"/>
                </a:solidFill>
                <a:effectLst/>
              </a:rPr>
              <a:t>(ha), </a:t>
            </a:r>
            <a:r>
              <a:rPr lang="cs-CZ" sz="1400" b="1" i="0" baseline="0">
                <a:effectLst/>
              </a:rPr>
              <a:t>výroba bílého cukru z řepy vypěstované v ČR </a:t>
            </a:r>
            <a:r>
              <a:rPr lang="cs-CZ" sz="1400" b="1" i="0" baseline="0">
                <a:solidFill>
                  <a:srgbClr val="C00000"/>
                </a:solidFill>
                <a:effectLst/>
              </a:rPr>
              <a:t>(</a:t>
            </a:r>
            <a:r>
              <a:rPr lang="cs-CZ" sz="1400" b="1" i="0" u="sng" baseline="0">
                <a:solidFill>
                  <a:srgbClr val="C00000"/>
                </a:solidFill>
                <a:effectLst/>
              </a:rPr>
              <a:t>desítky t</a:t>
            </a:r>
            <a:r>
              <a:rPr lang="cs-CZ" sz="1400" b="1" i="0" baseline="0">
                <a:solidFill>
                  <a:srgbClr val="C00000"/>
                </a:solidFill>
                <a:effectLst/>
              </a:rPr>
              <a:t>) </a:t>
            </a:r>
            <a:r>
              <a:rPr lang="cs-CZ" sz="1400" b="1" i="0" baseline="0">
                <a:solidFill>
                  <a:sysClr val="windowText" lastClr="000000"/>
                </a:solidFill>
                <a:effectLst/>
              </a:rPr>
              <a:t>a průměrný výnos </a:t>
            </a:r>
            <a:r>
              <a:rPr lang="cs-CZ" sz="1400" b="1" i="0" baseline="0">
                <a:solidFill>
                  <a:srgbClr val="00B050"/>
                </a:solidFill>
                <a:effectLst/>
              </a:rPr>
              <a:t>(t/ha)</a:t>
            </a:r>
            <a:endParaRPr lang="cs-CZ" sz="1400">
              <a:solidFill>
                <a:srgbClr val="00B050"/>
              </a:solidFill>
              <a:effectLst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3854404563065981E-2"/>
          <c:y val="0.15055333247278516"/>
          <c:w val="0.91759514909121209"/>
          <c:h val="0.678547056617922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'Vybrané statistické údaje ČR'!$C$2</c:f>
              <c:strCache>
                <c:ptCount val="1"/>
                <c:pt idx="0">
                  <c:v>Sklizňová plocha cukrové řepy na cukr (ha)</c:v>
                </c:pt>
              </c:strCache>
            </c:strRef>
          </c:tx>
          <c:invertIfNegative val="0"/>
          <c:cat>
            <c:strRef>
              <c:f>'Vybrané statistické údaje ČR'!$A$3:$A$12</c:f>
              <c:strCache>
                <c:ptCount val="10"/>
                <c:pt idx="0">
                  <c:v>2007/2008</c:v>
                </c:pt>
                <c:pt idx="1">
                  <c:v>2008/2009</c:v>
                </c:pt>
                <c:pt idx="2">
                  <c:v>2009/2010</c:v>
                </c:pt>
                <c:pt idx="3">
                  <c:v>2010/2011</c:v>
                </c:pt>
                <c:pt idx="4">
                  <c:v>2011/2012</c:v>
                </c:pt>
                <c:pt idx="5">
                  <c:v>2012/2013</c:v>
                </c:pt>
                <c:pt idx="6">
                  <c:v>2013/2014</c:v>
                </c:pt>
                <c:pt idx="7">
                  <c:v>2014/2015</c:v>
                </c:pt>
                <c:pt idx="8">
                  <c:v>2015/2016</c:v>
                </c:pt>
                <c:pt idx="9">
                  <c:v>2016/2017</c:v>
                </c:pt>
              </c:strCache>
            </c:strRef>
          </c:cat>
          <c:val>
            <c:numRef>
              <c:f>'Vybrané statistické údaje ČR'!$C$3:$C$12</c:f>
              <c:numCache>
                <c:formatCode>#,##0</c:formatCode>
                <c:ptCount val="10"/>
                <c:pt idx="0">
                  <c:v>44137</c:v>
                </c:pt>
                <c:pt idx="1">
                  <c:v>43987</c:v>
                </c:pt>
                <c:pt idx="2">
                  <c:v>46472</c:v>
                </c:pt>
                <c:pt idx="3">
                  <c:v>49257</c:v>
                </c:pt>
                <c:pt idx="4">
                  <c:v>50184</c:v>
                </c:pt>
                <c:pt idx="5">
                  <c:v>51727</c:v>
                </c:pt>
                <c:pt idx="6">
                  <c:v>52691</c:v>
                </c:pt>
                <c:pt idx="7">
                  <c:v>53771</c:v>
                </c:pt>
                <c:pt idx="8">
                  <c:v>44978</c:v>
                </c:pt>
                <c:pt idx="9">
                  <c:v>52340</c:v>
                </c:pt>
              </c:numCache>
            </c:numRef>
          </c:val>
        </c:ser>
        <c:ser>
          <c:idx val="1"/>
          <c:order val="1"/>
          <c:tx>
            <c:strRef>
              <c:f>'Vybrané statistické údaje ČR'!$D$2</c:f>
              <c:strCache>
                <c:ptCount val="1"/>
                <c:pt idx="0">
                  <c:v>Výroba bílého cukru z řepy vypěstované v ČR (desítky t)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'Vybrané statistické údaje ČR'!$A$3:$A$12</c:f>
              <c:strCache>
                <c:ptCount val="10"/>
                <c:pt idx="0">
                  <c:v>2007/2008</c:v>
                </c:pt>
                <c:pt idx="1">
                  <c:v>2008/2009</c:v>
                </c:pt>
                <c:pt idx="2">
                  <c:v>2009/2010</c:v>
                </c:pt>
                <c:pt idx="3">
                  <c:v>2010/2011</c:v>
                </c:pt>
                <c:pt idx="4">
                  <c:v>2011/2012</c:v>
                </c:pt>
                <c:pt idx="5">
                  <c:v>2012/2013</c:v>
                </c:pt>
                <c:pt idx="6">
                  <c:v>2013/2014</c:v>
                </c:pt>
                <c:pt idx="7">
                  <c:v>2014/2015</c:v>
                </c:pt>
                <c:pt idx="8">
                  <c:v>2015/2016</c:v>
                </c:pt>
                <c:pt idx="9">
                  <c:v>2016/2017</c:v>
                </c:pt>
              </c:strCache>
            </c:strRef>
          </c:cat>
          <c:val>
            <c:numRef>
              <c:f>'Vybrané statistické údaje ČR'!$D$3:$D$12</c:f>
              <c:numCache>
                <c:formatCode>#,##0</c:formatCode>
                <c:ptCount val="10"/>
                <c:pt idx="0">
                  <c:v>35390</c:v>
                </c:pt>
                <c:pt idx="1">
                  <c:v>41467</c:v>
                </c:pt>
                <c:pt idx="2">
                  <c:v>43182</c:v>
                </c:pt>
                <c:pt idx="3">
                  <c:v>43276</c:v>
                </c:pt>
                <c:pt idx="4">
                  <c:v>56444</c:v>
                </c:pt>
                <c:pt idx="5">
                  <c:v>53546</c:v>
                </c:pt>
                <c:pt idx="6">
                  <c:v>51231</c:v>
                </c:pt>
                <c:pt idx="7">
                  <c:v>59144</c:v>
                </c:pt>
                <c:pt idx="8">
                  <c:v>45188</c:v>
                </c:pt>
                <c:pt idx="9">
                  <c:v>59266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0592536"/>
        <c:axId val="109129976"/>
      </c:barChart>
      <c:catAx>
        <c:axId val="360592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9129976"/>
        <c:crosses val="autoZero"/>
        <c:auto val="1"/>
        <c:lblAlgn val="ctr"/>
        <c:lblOffset val="100"/>
        <c:noMultiLvlLbl val="0"/>
      </c:catAx>
      <c:valAx>
        <c:axId val="10912997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3605925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0430968856165707E-2"/>
          <c:y val="0.90095256842894633"/>
          <c:w val="0.98752285274685481"/>
          <c:h val="5.3443809719863448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728395061728394E-2"/>
          <c:y val="4.4579533941236066E-2"/>
          <c:w val="0.90504520268299793"/>
          <c:h val="0.91084093211752781"/>
        </c:manualLayout>
      </c:layout>
      <c:lineChart>
        <c:grouping val="standard"/>
        <c:varyColors val="0"/>
        <c:ser>
          <c:idx val="0"/>
          <c:order val="0"/>
          <c:tx>
            <c:strRef>
              <c:f>'Graf č.2'!$B$1</c:f>
              <c:strCache>
                <c:ptCount val="1"/>
                <c:pt idx="0">
                  <c:v>Výnos cukrové řepy při skutečné cukernatosti (t/ha)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2060"/>
              </a:solidFill>
              <a:ln>
                <a:solidFill>
                  <a:srgbClr val="00B05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 i="0" baseline="0">
                    <a:solidFill>
                      <a:srgbClr val="00B050"/>
                    </a:solidFill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'Graf č.2'!$A$2:$A$11</c:f>
              <c:strCache>
                <c:ptCount val="10"/>
                <c:pt idx="0">
                  <c:v>2007/2008</c:v>
                </c:pt>
                <c:pt idx="1">
                  <c:v>2008/2009</c:v>
                </c:pt>
                <c:pt idx="2">
                  <c:v>2009/2010</c:v>
                </c:pt>
                <c:pt idx="3">
                  <c:v>2010/2011</c:v>
                </c:pt>
                <c:pt idx="4">
                  <c:v>2011/2012</c:v>
                </c:pt>
                <c:pt idx="5">
                  <c:v>2012/2013</c:v>
                </c:pt>
                <c:pt idx="6">
                  <c:v>2013/2014</c:v>
                </c:pt>
                <c:pt idx="7">
                  <c:v>2014/2015</c:v>
                </c:pt>
                <c:pt idx="8">
                  <c:v>2015/2016</c:v>
                </c:pt>
                <c:pt idx="9">
                  <c:v>2016/2017</c:v>
                </c:pt>
              </c:strCache>
            </c:strRef>
          </c:cat>
          <c:val>
            <c:numRef>
              <c:f>'Graf č.2'!$B$2:$B$11</c:f>
              <c:numCache>
                <c:formatCode>General</c:formatCode>
                <c:ptCount val="10"/>
                <c:pt idx="0">
                  <c:v>54.7</c:v>
                </c:pt>
                <c:pt idx="1">
                  <c:v>58.3</c:v>
                </c:pt>
                <c:pt idx="2">
                  <c:v>60.9</c:v>
                </c:pt>
                <c:pt idx="3">
                  <c:v>59.3</c:v>
                </c:pt>
                <c:pt idx="4">
                  <c:v>71.3</c:v>
                </c:pt>
                <c:pt idx="5">
                  <c:v>67.2</c:v>
                </c:pt>
                <c:pt idx="6">
                  <c:v>62.8</c:v>
                </c:pt>
                <c:pt idx="7">
                  <c:v>78.099999999999994</c:v>
                </c:pt>
                <c:pt idx="8">
                  <c:v>60.9</c:v>
                </c:pt>
                <c:pt idx="9">
                  <c:v>71.2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80648648"/>
        <c:axId val="380648256"/>
      </c:lineChart>
      <c:catAx>
        <c:axId val="3806486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80648256"/>
        <c:crosses val="autoZero"/>
        <c:auto val="1"/>
        <c:lblAlgn val="ctr"/>
        <c:lblOffset val="100"/>
        <c:noMultiLvlLbl val="0"/>
      </c:catAx>
      <c:valAx>
        <c:axId val="3806482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806486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3359078969125041"/>
          <c:y val="0.88662627838962671"/>
          <c:w val="0.58680664916885394"/>
          <c:h val="6.62659432484827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v>hodnoty</c:v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Pt>
            <c:idx val="6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8"/>
            <c:invertIfNegative val="0"/>
            <c:bubble3D val="0"/>
            <c:spPr>
              <a:solidFill>
                <a:srgbClr val="FF0000"/>
              </a:solidFill>
            </c:spPr>
          </c:dPt>
          <c:cat>
            <c:numRef>
              <c:f>[Sešit2.xls]List1!$A$1:$G$1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[Sešit2.xls]List1!$A$2:$G$2</c:f>
              <c:numCache>
                <c:formatCode>General</c:formatCode>
                <c:ptCount val="7"/>
                <c:pt idx="0">
                  <c:v>121</c:v>
                </c:pt>
                <c:pt idx="1">
                  <c:v>132</c:v>
                </c:pt>
                <c:pt idx="2">
                  <c:v>130</c:v>
                </c:pt>
                <c:pt idx="3">
                  <c:v>140</c:v>
                </c:pt>
                <c:pt idx="4">
                  <c:v>203</c:v>
                </c:pt>
                <c:pt idx="5">
                  <c:v>396</c:v>
                </c:pt>
                <c:pt idx="6">
                  <c:v>400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6452456"/>
        <c:axId val="276452848"/>
      </c:barChart>
      <c:catAx>
        <c:axId val="276452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cs-CZ"/>
          </a:p>
        </c:txPr>
        <c:crossAx val="276452848"/>
        <c:crosses val="autoZero"/>
        <c:auto val="1"/>
        <c:lblAlgn val="ctr"/>
        <c:lblOffset val="100"/>
        <c:noMultiLvlLbl val="0"/>
      </c:catAx>
      <c:valAx>
        <c:axId val="2764528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cs-CZ"/>
          </a:p>
        </c:txPr>
        <c:crossAx val="276452456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14507908437723"/>
          <c:y val="0.10768407057212395"/>
          <c:w val="0.72516974919751287"/>
          <c:h val="0.72275308985786679"/>
        </c:manualLayout>
      </c:layout>
      <c:barChart>
        <c:barDir val="col"/>
        <c:grouping val="clustered"/>
        <c:varyColors val="0"/>
        <c:ser>
          <c:idx val="0"/>
          <c:order val="0"/>
          <c:tx>
            <c:v>Fyzické osoby</c:v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2.1063714252637856E-2"/>
                  <c:y val="-1.53964588144726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7259627675610716E-2"/>
                  <c:y val="-1.3347463487287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850971402110285E-2"/>
                  <c:y val="-1.23171670515781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8139959595790161E-2"/>
                  <c:y val="-1.2317179019346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(List1!$D$7,List1!$E$7,List1!$F$7,List1!$G$7)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(List1!$D$8,List1!$E$8,List1!$F$8,List1!$G$8)</c:f>
              <c:numCache>
                <c:formatCode>#,##0</c:formatCode>
                <c:ptCount val="4"/>
                <c:pt idx="0">
                  <c:v>12080</c:v>
                </c:pt>
                <c:pt idx="1">
                  <c:v>12687</c:v>
                </c:pt>
                <c:pt idx="2">
                  <c:v>14919</c:v>
                </c:pt>
                <c:pt idx="3">
                  <c:v>16133</c:v>
                </c:pt>
              </c:numCache>
            </c:numRef>
          </c:val>
        </c:ser>
        <c:ser>
          <c:idx val="1"/>
          <c:order val="1"/>
          <c:tx>
            <c:v>Právnické osoby</c:v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3.3701975445059637E-2"/>
                  <c:y val="-1.9494241975723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3701975445059602E-2"/>
                  <c:y val="-1.6930139929307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6012584642835799E-2"/>
                  <c:y val="-7.18897492651424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9816672899480564E-2"/>
                  <c:y val="-9.23783379005980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(List1!$D$7,List1!$E$7,List1!$F$7,List1!$G$7)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(List1!$D$10,List1!$E$10,List1!$F$10,List1!$G$10)</c:f>
              <c:numCache>
                <c:formatCode>#,##0</c:formatCode>
                <c:ptCount val="4"/>
                <c:pt idx="0">
                  <c:v>3991</c:v>
                </c:pt>
                <c:pt idx="1">
                  <c:v>4165</c:v>
                </c:pt>
                <c:pt idx="2">
                  <c:v>4584</c:v>
                </c:pt>
                <c:pt idx="3">
                  <c:v>4863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76829136"/>
        <c:axId val="276829528"/>
      </c:barChart>
      <c:catAx>
        <c:axId val="276829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76829528"/>
        <c:crosses val="autoZero"/>
        <c:auto val="1"/>
        <c:lblAlgn val="ctr"/>
        <c:lblOffset val="100"/>
        <c:noMultiLvlLbl val="0"/>
      </c:catAx>
      <c:valAx>
        <c:axId val="276829528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crossAx val="2768291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0.01501</cdr:x>
      <cdr:y>0.23443</cdr:y>
    </cdr:from>
    <cdr:to>
      <cdr:x>0.06003</cdr:x>
      <cdr:y>0.55832</cdr:y>
    </cdr:to>
    <cdr:sp macro="" textlink="">
      <cdr:nvSpPr>
        <cdr:cNvPr id="3" name="TextovéPole 2"/>
        <cdr:cNvSpPr txBox="1"/>
      </cdr:nvSpPr>
      <cdr:spPr>
        <a:xfrm xmlns:a="http://schemas.openxmlformats.org/drawingml/2006/main">
          <a:off x="104776" y="985838"/>
          <a:ext cx="314325" cy="1362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cs-CZ" sz="1100"/>
            <a:t>mil. ks  vajec</a:t>
          </a:r>
        </a:p>
      </cdr:txBody>
    </cdr:sp>
  </cdr:relSizeAnchor>
  <cdr:relSizeAnchor xmlns:cdr="http://schemas.openxmlformats.org/drawingml/2006/chartDrawing">
    <cdr:from>
      <cdr:x>0.91951</cdr:x>
      <cdr:y>0.28879</cdr:y>
    </cdr:from>
    <cdr:to>
      <cdr:x>0.96589</cdr:x>
      <cdr:y>0.73046</cdr:y>
    </cdr:to>
    <cdr:sp macro="" textlink="">
      <cdr:nvSpPr>
        <cdr:cNvPr id="4" name="TextovéPole 3"/>
        <cdr:cNvSpPr txBox="1"/>
      </cdr:nvSpPr>
      <cdr:spPr>
        <a:xfrm xmlns:a="http://schemas.openxmlformats.org/drawingml/2006/main">
          <a:off x="6419851" y="1214438"/>
          <a:ext cx="323850" cy="1857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cs-CZ" sz="1100"/>
            <a:t>tis. t ž. hm. drůbežího</a:t>
          </a:r>
          <a:r>
            <a:rPr lang="cs-CZ" sz="1100" baseline="0"/>
            <a:t> masa</a:t>
          </a:r>
          <a:endParaRPr lang="cs-CZ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291" cy="488636"/>
          </a:xfrm>
          <a:prstGeom prst="rect">
            <a:avLst/>
          </a:prstGeom>
        </p:spPr>
        <p:txBody>
          <a:bodyPr vert="horz" lIns="89639" tIns="44819" rIns="89639" bIns="44819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63435" y="0"/>
            <a:ext cx="2880290" cy="488636"/>
          </a:xfrm>
          <a:prstGeom prst="rect">
            <a:avLst/>
          </a:prstGeom>
        </p:spPr>
        <p:txBody>
          <a:bodyPr vert="horz" lIns="89639" tIns="44819" rIns="89639" bIns="44819" rtlCol="0"/>
          <a:lstStyle>
            <a:lvl1pPr algn="r">
              <a:defRPr sz="1200"/>
            </a:lvl1pPr>
          </a:lstStyle>
          <a:p>
            <a:fld id="{34C2ABFA-177B-445C-8BA4-F2A4610785D8}" type="datetimeFigureOut">
              <a:rPr lang="cs-CZ" smtClean="0"/>
              <a:t>28.4.2017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285629"/>
            <a:ext cx="2880291" cy="488636"/>
          </a:xfrm>
          <a:prstGeom prst="rect">
            <a:avLst/>
          </a:prstGeom>
        </p:spPr>
        <p:txBody>
          <a:bodyPr vert="horz" lIns="89639" tIns="44819" rIns="89639" bIns="44819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63435" y="9285629"/>
            <a:ext cx="2880290" cy="488636"/>
          </a:xfrm>
          <a:prstGeom prst="rect">
            <a:avLst/>
          </a:prstGeom>
        </p:spPr>
        <p:txBody>
          <a:bodyPr vert="horz" lIns="89639" tIns="44819" rIns="89639" bIns="44819" rtlCol="0" anchor="b"/>
          <a:lstStyle>
            <a:lvl1pPr algn="r">
              <a:defRPr sz="1200"/>
            </a:lvl1pPr>
          </a:lstStyle>
          <a:p>
            <a:fld id="{78A5D694-9EFE-41E3-92A1-BA4EE0D3F8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33976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79619" cy="488791"/>
          </a:xfrm>
          <a:prstGeom prst="rect">
            <a:avLst/>
          </a:prstGeom>
        </p:spPr>
        <p:txBody>
          <a:bodyPr vert="horz" lIns="89639" tIns="44819" rIns="89639" bIns="44819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64118" y="0"/>
            <a:ext cx="2879619" cy="488791"/>
          </a:xfrm>
          <a:prstGeom prst="rect">
            <a:avLst/>
          </a:prstGeom>
        </p:spPr>
        <p:txBody>
          <a:bodyPr vert="horz" lIns="89639" tIns="44819" rIns="89639" bIns="44819" rtlCol="0"/>
          <a:lstStyle>
            <a:lvl1pPr algn="r">
              <a:defRPr sz="1200"/>
            </a:lvl1pPr>
          </a:lstStyle>
          <a:p>
            <a:fld id="{30F79BBE-E63B-49A8-82C4-43DD3F614E11}" type="datetimeFigureOut">
              <a:rPr lang="cs-CZ" smtClean="0"/>
              <a:t>28.4.2017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79475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639" tIns="44819" rIns="89639" bIns="44819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4528" y="4643517"/>
            <a:ext cx="5316220" cy="4399121"/>
          </a:xfrm>
          <a:prstGeom prst="rect">
            <a:avLst/>
          </a:prstGeom>
        </p:spPr>
        <p:txBody>
          <a:bodyPr vert="horz" lIns="89639" tIns="44819" rIns="89639" bIns="44819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285338"/>
            <a:ext cx="2879619" cy="488791"/>
          </a:xfrm>
          <a:prstGeom prst="rect">
            <a:avLst/>
          </a:prstGeom>
        </p:spPr>
        <p:txBody>
          <a:bodyPr vert="horz" lIns="89639" tIns="44819" rIns="89639" bIns="44819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64118" y="9285338"/>
            <a:ext cx="2879619" cy="488791"/>
          </a:xfrm>
          <a:prstGeom prst="rect">
            <a:avLst/>
          </a:prstGeom>
        </p:spPr>
        <p:txBody>
          <a:bodyPr vert="horz" lIns="89639" tIns="44819" rIns="89639" bIns="44819" rtlCol="0" anchor="b"/>
          <a:lstStyle>
            <a:lvl1pPr algn="r">
              <a:defRPr sz="1200"/>
            </a:lvl1pPr>
          </a:lstStyle>
          <a:p>
            <a:fld id="{B221D900-B30A-427E-8F1B-BB158CAB22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4683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1D900-B30A-427E-8F1B-BB158CAB2292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92208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28314" indent="-280121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20483" indent="-224097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68676" indent="-224097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16869" indent="-224097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65062" indent="-2240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13256" indent="-2240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61449" indent="-2240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09642" indent="-2240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5A78699-1AE6-4E44-943A-F7E49624C978}" type="slidenum">
              <a:rPr lang="cs-CZ" altLang="cs-CZ"/>
              <a:pPr eaLnBrk="1" hangingPunct="1"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91628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1D900-B30A-427E-8F1B-BB158CAB2292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25774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28314" indent="-280121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20483" indent="-224097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68676" indent="-224097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16869" indent="-224097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65062" indent="-2240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13256" indent="-2240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61449" indent="-2240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09642" indent="-2240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2C42881-0824-4A79-8C60-6C1192C50060}" type="slidenum">
              <a:rPr lang="cs-CZ" altLang="cs-CZ"/>
              <a:pPr eaLnBrk="1" hangingPunct="1"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307968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1D900-B30A-427E-8F1B-BB158CAB2292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6908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6386">
              <a:defRPr/>
            </a:pPr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2E072A-7A6A-4A16-81D0-3C6058E99159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7076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6386"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1D900-B30A-427E-8F1B-BB158CAB2292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80079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1D900-B30A-427E-8F1B-BB158CAB2292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53721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1D900-B30A-427E-8F1B-BB158CAB2292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57769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1D900-B30A-427E-8F1B-BB158CAB2292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2537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1D900-B30A-427E-8F1B-BB158CAB2292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6782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1D900-B30A-427E-8F1B-BB158CAB2292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20027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1D900-B30A-427E-8F1B-BB158CAB2292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8994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1D900-B30A-427E-8F1B-BB158CAB2292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4546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1D900-B30A-427E-8F1B-BB158CAB2292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4574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1D900-B30A-427E-8F1B-BB158CAB2292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2617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1D900-B30A-427E-8F1B-BB158CAB2292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2974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28314" indent="-280121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20483" indent="-224097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68676" indent="-224097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16869" indent="-224097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65062" indent="-2240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13256" indent="-2240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61449" indent="-2240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09642" indent="-2240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0290667-1E21-4AC9-8DF2-37F4007BF1D9}" type="slidenum">
              <a:rPr lang="cs-CZ" altLang="cs-CZ"/>
              <a:pPr eaLnBrk="1" hangingPunct="1"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79120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1D900-B30A-427E-8F1B-BB158CAB2292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0140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1D900-B30A-427E-8F1B-BB158CAB2292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0593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932D7-C200-43EB-AC59-611EEED691D8}" type="datetime1">
              <a:rPr lang="cs-CZ" smtClean="0"/>
              <a:t>28.4.2017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ADE54-8978-4258-AC3C-0830FD094379}" type="datetime1">
              <a:rPr lang="cs-CZ" smtClean="0"/>
              <a:t>28.4.2017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468313" y="1556792"/>
            <a:ext cx="8207375" cy="432048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5013177"/>
            <a:ext cx="8207375" cy="1080120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 sz="2200"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2" name="Zástupný symbol pro graf 11"/>
          <p:cNvSpPr>
            <a:spLocks noGrp="1"/>
          </p:cNvSpPr>
          <p:nvPr>
            <p:ph type="chart" sz="quarter" idx="15"/>
          </p:nvPr>
        </p:nvSpPr>
        <p:spPr>
          <a:xfrm>
            <a:off x="468313" y="2132856"/>
            <a:ext cx="8207375" cy="2736304"/>
          </a:xfrm>
        </p:spPr>
        <p:txBody>
          <a:bodyPr/>
          <a:lstStyle/>
          <a:p>
            <a:r>
              <a:rPr lang="cs-CZ" smtClean="0"/>
              <a:t>Kliknutím na ikonu přidáte graf.</a:t>
            </a:r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2F4DF-E04D-4CFB-AEBF-5A5C7F5DFB85}" type="datetime1">
              <a:rPr lang="cs-CZ" smtClean="0"/>
              <a:t>28.4.2017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4797152"/>
            <a:ext cx="8207375" cy="1296145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 sz="2200"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2" name="Zástupný symbol pro graf 11"/>
          <p:cNvSpPr>
            <a:spLocks noGrp="1"/>
          </p:cNvSpPr>
          <p:nvPr>
            <p:ph type="chart" sz="quarter" idx="15"/>
          </p:nvPr>
        </p:nvSpPr>
        <p:spPr>
          <a:xfrm>
            <a:off x="468313" y="1556792"/>
            <a:ext cx="8207375" cy="3096344"/>
          </a:xfrm>
        </p:spPr>
        <p:txBody>
          <a:bodyPr/>
          <a:lstStyle/>
          <a:p>
            <a:r>
              <a:rPr lang="cs-CZ" smtClean="0"/>
              <a:t>Kliknutím na ikonu přidáte graf.</a:t>
            </a:r>
            <a:endParaRPr lang="cs-CZ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A0A4-91B3-447B-B8B5-6FFABD6638DE}" type="datetime1">
              <a:rPr lang="cs-CZ" smtClean="0"/>
              <a:t>28.4.2017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467544" y="1556792"/>
            <a:ext cx="8207375" cy="432519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5013177"/>
            <a:ext cx="8207375" cy="1080120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1" name="Zástupný symbol pro tabulku 10"/>
          <p:cNvSpPr>
            <a:spLocks noGrp="1"/>
          </p:cNvSpPr>
          <p:nvPr>
            <p:ph type="tbl" sz="quarter" idx="15"/>
          </p:nvPr>
        </p:nvSpPr>
        <p:spPr>
          <a:xfrm>
            <a:off x="468313" y="2132856"/>
            <a:ext cx="8207375" cy="2736304"/>
          </a:xfrm>
        </p:spPr>
        <p:txBody>
          <a:bodyPr/>
          <a:lstStyle/>
          <a:p>
            <a:r>
              <a:rPr lang="cs-CZ" smtClean="0"/>
              <a:t>Kliknutím na ikonu přidáte tabulku.</a:t>
            </a:r>
            <a:endParaRPr lang="cs-CZ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FBDE-8292-4776-89ED-44C1F3C8B471}" type="datetime1">
              <a:rPr lang="cs-CZ" smtClean="0"/>
              <a:t>28.4.2017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5013177"/>
            <a:ext cx="8207375" cy="1080120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1" name="Zástupný symbol pro tabulku 10"/>
          <p:cNvSpPr>
            <a:spLocks noGrp="1"/>
          </p:cNvSpPr>
          <p:nvPr>
            <p:ph type="tbl" sz="quarter" idx="15"/>
          </p:nvPr>
        </p:nvSpPr>
        <p:spPr>
          <a:xfrm>
            <a:off x="468313" y="1556792"/>
            <a:ext cx="8207375" cy="3312368"/>
          </a:xfrm>
        </p:spPr>
        <p:txBody>
          <a:bodyPr/>
          <a:lstStyle/>
          <a:p>
            <a:r>
              <a:rPr lang="cs-CZ" smtClean="0"/>
              <a:t>Kliknutím na ikonu přidáte tabulku.</a:t>
            </a:r>
            <a:endParaRPr lang="cs-CZ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4FB48-F4CD-464E-90BC-5A825F1FD3DC}" type="datetime1">
              <a:rPr lang="cs-CZ" smtClean="0"/>
              <a:t>28.4.2017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D490-2CA8-4C97-BDF9-20B7F4A13064}" type="datetime1">
              <a:rPr lang="cs-CZ" smtClean="0"/>
              <a:t>28.4.2017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6FD0-77ED-4855-BDD6-57F58BD46D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68A3C-8E8A-4220-84F2-A332D7049F7C}" type="datetime1">
              <a:rPr lang="cs-CZ" smtClean="0"/>
              <a:t>28.4.2017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6FD0-77ED-4855-BDD6-57F58BD46D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C315-12A0-42B8-AF09-EF67A4B74BCD}" type="datetime1">
              <a:rPr lang="cs-CZ" smtClean="0"/>
              <a:t>28.4.2017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2999-88C0-4F56-B18E-51EC6250C9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54BE-4FAB-4DF7-83E1-6DF5313A46F1}" type="datetime1">
              <a:rPr lang="cs-CZ" smtClean="0"/>
              <a:t>28.4.2017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2999-88C0-4F56-B18E-51EC6250C9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D1AB7-7F5E-4F8A-AAC0-C762D19D305F}" type="datetime1">
              <a:rPr lang="cs-CZ" smtClean="0"/>
              <a:t>28.4.2017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2999-88C0-4F56-B18E-51EC6250C9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3"/>
            <a:ext cx="8229600" cy="4176464"/>
          </a:xfrm>
        </p:spPr>
        <p:txBody>
          <a:bodyPr/>
          <a:lstStyle>
            <a:lvl1pPr>
              <a:buClr>
                <a:srgbClr val="B2BC00"/>
              </a:buClr>
              <a:buSzPct val="120000"/>
              <a:defRPr lang="cs-CZ" sz="2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Clr>
                <a:srgbClr val="B2BC00"/>
              </a:buClr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C3F56-4ADB-48A9-9296-EDB97B31A6F2}" type="datetime1">
              <a:rPr lang="cs-CZ" smtClean="0"/>
              <a:t>28.4.2017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7544" y="1340768"/>
            <a:ext cx="8208144" cy="432048"/>
          </a:xfrm>
        </p:spPr>
        <p:txBody>
          <a:bodyPr>
            <a:noAutofit/>
          </a:bodyPr>
          <a:lstStyle>
            <a:lvl1pPr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502B-05FA-4181-B326-CA201A3EA963}" type="datetime1">
              <a:rPr lang="cs-CZ" smtClean="0"/>
              <a:t>28.4.2017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2999-88C0-4F56-B18E-51EC6250C9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D9200-D563-41DD-9009-8058362E88CD}" type="datetime1">
              <a:rPr lang="cs-CZ" smtClean="0"/>
              <a:t>28.4.2017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2999-88C0-4F56-B18E-51EC6250C9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B6F87-2741-4589-8523-4C56187B51E5}" type="datetime1">
              <a:rPr lang="cs-CZ" smtClean="0"/>
              <a:t>28.4.2017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2999-88C0-4F56-B18E-51EC6250C9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37AB3-997E-4C7C-9F25-9E1C3AAAA7A4}" type="datetime1">
              <a:rPr lang="cs-CZ" smtClean="0"/>
              <a:t>28.4.2017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2999-88C0-4F56-B18E-51EC6250C9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0FF41-BF5A-4CCF-8AFF-B14E5C8C1D9F}" type="datetime1">
              <a:rPr lang="cs-CZ" smtClean="0"/>
              <a:t>28.4.2017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2999-88C0-4F56-B18E-51EC6250C9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2DFF-288E-4E50-832F-4A8C68585680}" type="datetime1">
              <a:rPr lang="cs-CZ" smtClean="0"/>
              <a:t>28.4.2017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2999-88C0-4F56-B18E-51EC6250C9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5BF83-975D-4035-8188-F5E6DC9928C8}" type="datetime1">
              <a:rPr lang="cs-CZ" smtClean="0"/>
              <a:t>28.4.2017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2999-88C0-4F56-B18E-51EC6250C9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F98B5-20E6-4950-9D26-5EF6938FF1E4}" type="datetime1">
              <a:rPr lang="cs-CZ" smtClean="0"/>
              <a:t>28.4.2017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2999-88C0-4F56-B18E-51EC6250C9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76B5D-F743-441F-851E-417FD5D05B26}" type="datetime1">
              <a:rPr lang="cs-CZ" smtClean="0"/>
              <a:t>28.4.2017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F14D-6589-4AFC-8645-4D69459CAC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960C-28E7-4B83-A77F-2324416FB0EA}" type="datetime1">
              <a:rPr lang="cs-CZ" smtClean="0"/>
              <a:t>28.4.2017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F14D-6589-4AFC-8645-4D69459CAC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52527"/>
          </a:xfrm>
        </p:spPr>
        <p:txBody>
          <a:bodyPr/>
          <a:lstStyle>
            <a:lvl1pPr>
              <a:buClr>
                <a:srgbClr val="B2BC00"/>
              </a:buClr>
              <a:buSzPct val="120000"/>
              <a:defRPr lang="cs-CZ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Clr>
                <a:srgbClr val="B2BC00"/>
              </a:buClr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BA4D-6E63-4738-84B9-BF141557371F}" type="datetime1">
              <a:rPr lang="cs-CZ" smtClean="0"/>
              <a:t>28.4.2017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B19C-F319-41A6-B634-2E6B7D055009}" type="datetime1">
              <a:rPr lang="cs-CZ" smtClean="0"/>
              <a:t>28.4.2017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F14D-6589-4AFC-8645-4D69459CAC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FB085-A509-4E82-9C6B-DBC8C4588EC9}" type="datetime1">
              <a:rPr lang="cs-CZ" smtClean="0"/>
              <a:t>28.4.2017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F14D-6589-4AFC-8645-4D69459CAC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C408C-844C-4B2C-A8CC-160F099799CE}" type="datetime1">
              <a:rPr lang="cs-CZ" smtClean="0"/>
              <a:t>28.4.2017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F14D-6589-4AFC-8645-4D69459CAC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94709-FD80-4DA4-8AF3-E4498A60F3C3}" type="datetime1">
              <a:rPr lang="cs-CZ" smtClean="0"/>
              <a:t>28.4.2017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F14D-6589-4AFC-8645-4D69459CAC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E450-D590-47FE-B6AB-1B2D0AB4521D}" type="datetime1">
              <a:rPr lang="cs-CZ" smtClean="0"/>
              <a:t>28.4.2017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F14D-6589-4AFC-8645-4D69459CAC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4083D-CDF5-4F63-BDCC-B8016815E236}" type="datetime1">
              <a:rPr lang="cs-CZ" smtClean="0"/>
              <a:t>28.4.2017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F14D-6589-4AFC-8645-4D69459CAC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8CD1F-C3D3-4DC8-BE12-4543CE8DAB33}" type="datetime1">
              <a:rPr lang="cs-CZ" smtClean="0"/>
              <a:t>28.4.2017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F14D-6589-4AFC-8645-4D69459CAC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CC1AD-F59F-4A15-8E79-58EB0E9D1083}" type="datetime1">
              <a:rPr lang="cs-CZ" smtClean="0"/>
              <a:t>28.4.2017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F14D-6589-4AFC-8645-4D69459CAC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6E5F3-DABE-4738-B85C-B6161949EF54}" type="datetime1">
              <a:rPr lang="cs-CZ" smtClean="0"/>
              <a:t>28.4.2017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F14D-6589-4AFC-8645-4D69459CAC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 algn="r">
              <a:defRPr sz="5000" b="1">
                <a:solidFill>
                  <a:srgbClr val="B2BC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A4A3E-029C-4547-ACC9-37C017EA5BE7}" type="datetime1">
              <a:rPr lang="cs-CZ" smtClean="0"/>
              <a:t>28.4.2017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229B-3742-4E42-A401-A2288B98B6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16831"/>
            <a:ext cx="4038600" cy="4176465"/>
          </a:xfrm>
        </p:spPr>
        <p:txBody>
          <a:bodyPr/>
          <a:lstStyle>
            <a:lvl1pPr>
              <a:buClr>
                <a:srgbClr val="B2BC00"/>
              </a:buClr>
              <a:buSzPct val="120000"/>
              <a:defRPr sz="2200"/>
            </a:lvl1pPr>
            <a:lvl2pPr>
              <a:buClr>
                <a:srgbClr val="B2BC00"/>
              </a:buClr>
              <a:defRPr sz="2000"/>
            </a:lvl2pPr>
            <a:lvl3pPr>
              <a:buClr>
                <a:srgbClr val="B2BC00"/>
              </a:buClr>
              <a:defRPr sz="2000"/>
            </a:lvl3pPr>
            <a:lvl4pPr>
              <a:buClr>
                <a:srgbClr val="B2BC00"/>
              </a:buClr>
              <a:defRPr sz="2000"/>
            </a:lvl4pPr>
            <a:lvl5pPr>
              <a:buClr>
                <a:srgbClr val="B2BC00"/>
              </a:buCl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16831"/>
            <a:ext cx="4038600" cy="4176465"/>
          </a:xfrm>
        </p:spPr>
        <p:txBody>
          <a:bodyPr/>
          <a:lstStyle>
            <a:lvl1pPr>
              <a:defRPr lang="cs-CZ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>
              <a:defRPr sz="1800"/>
            </a:lvl8pPr>
            <a:lvl9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Kliknutím lze upravit styly předlohy textu.</a:t>
            </a:r>
          </a:p>
          <a:p>
            <a:pPr marL="342900" lvl="1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Druhá úroveň</a:t>
            </a:r>
          </a:p>
          <a:p>
            <a:pPr marL="342900" lvl="2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Třetí úroveň</a:t>
            </a:r>
          </a:p>
          <a:p>
            <a:pPr marL="342900" lvl="3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Čtvrtá úroveň</a:t>
            </a:r>
          </a:p>
          <a:p>
            <a:pPr marL="342900" lvl="4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A12B-A278-4E60-B342-0D89B3DE9A81}" type="datetime1">
              <a:rPr lang="cs-CZ" smtClean="0"/>
              <a:t>28.4.2017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3"/>
          </p:nvPr>
        </p:nvSpPr>
        <p:spPr>
          <a:xfrm>
            <a:off x="468313" y="1340767"/>
            <a:ext cx="8208143" cy="432049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B2BC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>
            <a:lvl1pPr>
              <a:buClr>
                <a:srgbClr val="B2BC00"/>
              </a:buClr>
              <a:buSzPct val="120000"/>
              <a:defRPr sz="2400">
                <a:latin typeface="Arial" pitchFamily="34" charset="0"/>
                <a:cs typeface="Arial" pitchFamily="34" charset="0"/>
              </a:defRPr>
            </a:lvl1pPr>
            <a:lvl2pPr>
              <a:buClr>
                <a:srgbClr val="B2BC00"/>
              </a:buClr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B2BC00"/>
              </a:buClr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B2BC00"/>
              </a:buClr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  <a:lvl5pPr>
              <a:buClr>
                <a:srgbClr val="B2BC00"/>
              </a:buClr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D5F26-39D5-41D6-9995-C152BF6EA75D}" type="datetime1">
              <a:rPr lang="cs-CZ" smtClean="0"/>
              <a:t>28.4.2017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229B-3742-4E42-A401-A2288B98B63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8313" y="1341438"/>
            <a:ext cx="8207375" cy="575394"/>
          </a:xfrm>
        </p:spPr>
        <p:txBody>
          <a:bodyPr>
            <a:normAutofit/>
          </a:bodyPr>
          <a:lstStyle>
            <a:lvl1pPr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EE6E5-6CBF-4B5D-860F-326EA355CFFC}" type="datetime1">
              <a:rPr lang="cs-CZ" smtClean="0"/>
              <a:t>28.4.2017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229B-3742-4E42-A401-A2288B98B6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47F5D-E24A-4B95-A102-7C73B889E6ED}" type="datetime1">
              <a:rPr lang="cs-CZ" smtClean="0"/>
              <a:t>28.4.2017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229B-3742-4E42-A401-A2288B98B6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38DFC-3771-4C56-B6B2-E94F7559994C}" type="datetime1">
              <a:rPr lang="cs-CZ" smtClean="0"/>
              <a:t>28.4.2017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229B-3742-4E42-A401-A2288B98B6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7BBD9-2682-49E5-AC8A-B2FEC070C232}" type="datetime1">
              <a:rPr lang="cs-CZ" smtClean="0"/>
              <a:t>28.4.2017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229B-3742-4E42-A401-A2288B98B6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7CB7E-C6D3-4608-90BE-3A8095006B54}" type="datetime1">
              <a:rPr lang="cs-CZ" smtClean="0"/>
              <a:t>28.4.2017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229B-3742-4E42-A401-A2288B98B6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97804-ABFC-4A3A-82FD-DCD31E219E0F}" type="datetime1">
              <a:rPr lang="cs-CZ" smtClean="0"/>
              <a:t>28.4.2017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229B-3742-4E42-A401-A2288B98B6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3010-1D40-4104-AD38-7D4205AAF615}" type="datetime1">
              <a:rPr lang="cs-CZ" smtClean="0"/>
              <a:t>28.4.2017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229B-3742-4E42-A401-A2288B98B6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F896-B843-4659-B0FE-7B6C501FF45C}" type="datetime1">
              <a:rPr lang="cs-CZ" smtClean="0"/>
              <a:t>28.4.2017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229B-3742-4E42-A401-A2288B98B6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B8C7C-5C84-4B07-8428-706A1FA09288}" type="datetime1">
              <a:rPr lang="cs-CZ" smtClean="0"/>
              <a:t>28.4.2017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229B-3742-4E42-A401-A2288B98B6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340769"/>
            <a:ext cx="4038600" cy="4752528"/>
          </a:xfrm>
        </p:spPr>
        <p:txBody>
          <a:bodyPr/>
          <a:lstStyle>
            <a:lvl1pPr>
              <a:buClr>
                <a:srgbClr val="B2BC00"/>
              </a:buClr>
              <a:buSzPct val="120000"/>
              <a:defRPr sz="2200"/>
            </a:lvl1pPr>
            <a:lvl2pPr>
              <a:buClr>
                <a:srgbClr val="B2BC00"/>
              </a:buClr>
              <a:defRPr sz="2000"/>
            </a:lvl2pPr>
            <a:lvl3pPr>
              <a:buClr>
                <a:srgbClr val="B2BC00"/>
              </a:buClr>
              <a:defRPr sz="2000"/>
            </a:lvl3pPr>
            <a:lvl4pPr>
              <a:buClr>
                <a:srgbClr val="B2BC00"/>
              </a:buClr>
              <a:defRPr sz="2000"/>
            </a:lvl4pPr>
            <a:lvl5pPr>
              <a:buClr>
                <a:srgbClr val="B2BC00"/>
              </a:buCl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752529"/>
          </a:xfrm>
        </p:spPr>
        <p:txBody>
          <a:bodyPr/>
          <a:lstStyle>
            <a:lvl1pPr>
              <a:defRPr lang="cs-CZ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>
              <a:defRPr sz="1800"/>
            </a:lvl8pPr>
            <a:lvl9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Kliknutím lze upravit styly předlohy textu.</a:t>
            </a:r>
          </a:p>
          <a:p>
            <a:pPr marL="342900" lvl="1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Druhá úroveň</a:t>
            </a:r>
          </a:p>
          <a:p>
            <a:pPr marL="342900" lvl="2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Třetí úroveň</a:t>
            </a:r>
          </a:p>
          <a:p>
            <a:pPr marL="342900" lvl="3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Čtvrtá úroveň</a:t>
            </a:r>
          </a:p>
          <a:p>
            <a:pPr marL="342900" lvl="4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93E0-13A4-471A-A5AD-47B4598191A5}" type="datetime1">
              <a:rPr lang="cs-CZ" smtClean="0"/>
              <a:t>28.4.2017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3E88D-862B-4309-BD7B-FDCC2E484B58}" type="datetime1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28.4.2017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FF6CC-7D77-401F-93AF-5D2A722476C5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1065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3"/>
            <a:ext cx="8229600" cy="4176464"/>
          </a:xfrm>
        </p:spPr>
        <p:txBody>
          <a:bodyPr/>
          <a:lstStyle>
            <a:lvl1pPr>
              <a:buClr>
                <a:srgbClr val="B2BC00"/>
              </a:buClr>
              <a:buSzPct val="120000"/>
              <a:defRPr lang="cs-CZ" sz="2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Clr>
                <a:srgbClr val="B2BC00"/>
              </a:buClr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7544" y="1340768"/>
            <a:ext cx="8208144" cy="432048"/>
          </a:xfrm>
        </p:spPr>
        <p:txBody>
          <a:bodyPr>
            <a:noAutofit/>
          </a:bodyPr>
          <a:lstStyle>
            <a:lvl1pPr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5EA9B-1D29-4EB6-8F71-4701C19E4131}" type="datetime1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28.4.2017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79064-49BC-4698-BBB8-4DEAF5ED423C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7333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52527"/>
          </a:xfrm>
        </p:spPr>
        <p:txBody>
          <a:bodyPr/>
          <a:lstStyle>
            <a:lvl1pPr>
              <a:buClr>
                <a:srgbClr val="B2BC00"/>
              </a:buClr>
              <a:buSzPct val="120000"/>
              <a:defRPr lang="cs-CZ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Clr>
                <a:srgbClr val="B2BC00"/>
              </a:buClr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CCD70-C656-44B3-AEE4-236166EE2446}" type="datetime1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28.4.2017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B7EA5-55D3-4530-9923-C2C231CB3AE7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9735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16831"/>
            <a:ext cx="4038600" cy="4176465"/>
          </a:xfrm>
        </p:spPr>
        <p:txBody>
          <a:bodyPr/>
          <a:lstStyle>
            <a:lvl1pPr>
              <a:buClr>
                <a:srgbClr val="B2BC00"/>
              </a:buClr>
              <a:buSzPct val="120000"/>
              <a:defRPr sz="2200"/>
            </a:lvl1pPr>
            <a:lvl2pPr>
              <a:buClr>
                <a:srgbClr val="B2BC00"/>
              </a:buClr>
              <a:defRPr sz="2000"/>
            </a:lvl2pPr>
            <a:lvl3pPr>
              <a:buClr>
                <a:srgbClr val="B2BC00"/>
              </a:buClr>
              <a:defRPr sz="2000"/>
            </a:lvl3pPr>
            <a:lvl4pPr>
              <a:buClr>
                <a:srgbClr val="B2BC00"/>
              </a:buClr>
              <a:defRPr sz="2000"/>
            </a:lvl4pPr>
            <a:lvl5pPr>
              <a:buClr>
                <a:srgbClr val="B2BC00"/>
              </a:buCl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16831"/>
            <a:ext cx="4038600" cy="4176465"/>
          </a:xfrm>
        </p:spPr>
        <p:txBody>
          <a:bodyPr/>
          <a:lstStyle>
            <a:lvl1pPr>
              <a:defRPr lang="cs-CZ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>
              <a:defRPr sz="1800"/>
            </a:lvl8pPr>
            <a:lvl9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3"/>
          </p:nvPr>
        </p:nvSpPr>
        <p:spPr>
          <a:xfrm>
            <a:off x="468313" y="1340767"/>
            <a:ext cx="8208143" cy="432049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011B1-CF40-4960-91E4-1B6829531E9D}" type="datetime1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28.4.2017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D6C2A-E9D3-42EB-9C14-D8673EF9E4CB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8751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340769"/>
            <a:ext cx="4038600" cy="4752528"/>
          </a:xfrm>
        </p:spPr>
        <p:txBody>
          <a:bodyPr/>
          <a:lstStyle>
            <a:lvl1pPr>
              <a:buClr>
                <a:srgbClr val="B2BC00"/>
              </a:buClr>
              <a:buSzPct val="120000"/>
              <a:defRPr sz="2200"/>
            </a:lvl1pPr>
            <a:lvl2pPr>
              <a:buClr>
                <a:srgbClr val="B2BC00"/>
              </a:buClr>
              <a:defRPr sz="2000"/>
            </a:lvl2pPr>
            <a:lvl3pPr>
              <a:buClr>
                <a:srgbClr val="B2BC00"/>
              </a:buClr>
              <a:defRPr sz="2000"/>
            </a:lvl3pPr>
            <a:lvl4pPr>
              <a:buClr>
                <a:srgbClr val="B2BC00"/>
              </a:buClr>
              <a:defRPr sz="2000"/>
            </a:lvl4pPr>
            <a:lvl5pPr>
              <a:buClr>
                <a:srgbClr val="B2BC00"/>
              </a:buCl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752529"/>
          </a:xfrm>
        </p:spPr>
        <p:txBody>
          <a:bodyPr/>
          <a:lstStyle>
            <a:lvl1pPr>
              <a:defRPr lang="cs-CZ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>
              <a:defRPr sz="1800"/>
            </a:lvl8pPr>
            <a:lvl9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C3FAE-AD53-472A-8140-6A3616EE0847}" type="datetime1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28.4.2017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B23C8-0BE9-4FCF-A870-FFE41A824494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1467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467544" y="1556792"/>
            <a:ext cx="8207375" cy="432519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542AF-F40D-41DB-B515-9AC58246F39C}" type="datetime1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28.4.2017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E0DCF-981A-4706-99E6-7461A775ED76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2378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8F114-5E8F-4493-AAB7-2640325FFF91}" type="datetime1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28.4.2017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58F40-9522-40A5-9D55-631B3DE28B41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9400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ek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467544" y="1556792"/>
            <a:ext cx="8207375" cy="432519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2132857"/>
            <a:ext cx="8207375" cy="1224135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 sz="2200"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5"/>
          </p:nvPr>
        </p:nvSpPr>
        <p:spPr>
          <a:xfrm>
            <a:off x="468312" y="3501008"/>
            <a:ext cx="8208143" cy="2592288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C1F66-A978-4801-AEEA-A026EAB482C2}" type="datetime1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28.4.2017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11029-148C-4A34-9FDC-235319A8E5ED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9039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ek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1556793"/>
            <a:ext cx="8207375" cy="1800200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 sz="2200"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5"/>
          </p:nvPr>
        </p:nvSpPr>
        <p:spPr>
          <a:xfrm>
            <a:off x="468312" y="3501008"/>
            <a:ext cx="8208143" cy="2592288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ADE22-166A-44F1-A5F7-2CA05D50FFC2}" type="datetime1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28.4.2017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81E62-B86A-4F45-8E27-3AF99D999B2A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9136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468313" y="1556792"/>
            <a:ext cx="8207375" cy="432048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5013177"/>
            <a:ext cx="8207375" cy="1080120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 sz="2200"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2" name="Zástupný symbol pro graf 11"/>
          <p:cNvSpPr>
            <a:spLocks noGrp="1"/>
          </p:cNvSpPr>
          <p:nvPr>
            <p:ph type="chart" sz="quarter" idx="15"/>
          </p:nvPr>
        </p:nvSpPr>
        <p:spPr>
          <a:xfrm>
            <a:off x="468313" y="2132856"/>
            <a:ext cx="8207375" cy="2736304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graf.</a:t>
            </a:r>
            <a:endParaRPr lang="cs-CZ" noProof="0"/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46977-3AC0-4645-A625-FCAE9D5713E3}" type="datetime1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28.4.2017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0F287-6EB7-4D39-9F56-93C611CF29BF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76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CC65-AE09-4126-A764-E9C173780AA9}" type="datetime1">
              <a:rPr lang="cs-CZ" smtClean="0"/>
              <a:t>28.4.2017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467544" y="1556792"/>
            <a:ext cx="8207375" cy="432519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4797152"/>
            <a:ext cx="8207375" cy="1296145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 sz="2200"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2" name="Zástupný symbol pro graf 11"/>
          <p:cNvSpPr>
            <a:spLocks noGrp="1"/>
          </p:cNvSpPr>
          <p:nvPr>
            <p:ph type="chart" sz="quarter" idx="15"/>
          </p:nvPr>
        </p:nvSpPr>
        <p:spPr>
          <a:xfrm>
            <a:off x="468313" y="1556792"/>
            <a:ext cx="8207375" cy="3096344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graf.</a:t>
            </a:r>
            <a:endParaRPr lang="cs-CZ" noProof="0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45858-7F3C-40CA-9A6A-53DA7FF51AB7}" type="datetime1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28.4.2017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2C562-F751-48CE-95CA-B94838582E5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4620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467544" y="1556792"/>
            <a:ext cx="8207375" cy="432519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5013177"/>
            <a:ext cx="8207375" cy="1080120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1" name="Zástupný symbol pro tabulku 10"/>
          <p:cNvSpPr>
            <a:spLocks noGrp="1"/>
          </p:cNvSpPr>
          <p:nvPr>
            <p:ph type="tbl" sz="quarter" idx="15"/>
          </p:nvPr>
        </p:nvSpPr>
        <p:spPr>
          <a:xfrm>
            <a:off x="468313" y="2132856"/>
            <a:ext cx="8207375" cy="2736304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tabulku.</a:t>
            </a:r>
            <a:endParaRPr lang="cs-CZ" noProof="0" dirty="0"/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EE009-069C-43A2-B579-4C96C62935CE}" type="datetime1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28.4.2017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8B243-1809-428D-87F9-DE2CDEA6D64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085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5013177"/>
            <a:ext cx="8207375" cy="1080120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1" name="Zástupný symbol pro tabulku 10"/>
          <p:cNvSpPr>
            <a:spLocks noGrp="1"/>
          </p:cNvSpPr>
          <p:nvPr>
            <p:ph type="tbl" sz="quarter" idx="15"/>
          </p:nvPr>
        </p:nvSpPr>
        <p:spPr>
          <a:xfrm>
            <a:off x="468313" y="1556792"/>
            <a:ext cx="8207375" cy="3312368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tabulku.</a:t>
            </a:r>
            <a:endParaRPr lang="cs-CZ" noProof="0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D2F86-09B3-4622-899B-BBA46E673E65}" type="datetime1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28.4.2017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DFBBD-349D-4D09-B1CB-DDC74CA56DD7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274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46A2A-D0CE-4BDA-B3A0-F2C1E7AE9868}" type="datetime1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28.4.2017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77218-23BF-4559-855D-EAC8FC5447EF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557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07BD8-C29B-44D6-B8A2-7DD9B74A6C66}" type="datetime1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28.4.2017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9A266FEA-7263-4C12-B5BC-BA4CEA806995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2358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C4EA0-1C72-4B11-A628-AE7E2428AD4D}" type="datetime1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28.4.2017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2FC83C9-77B9-4131-A2B6-F3B5FAE6502D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130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8AA79-2C8F-442D-BBD9-BA3337CBC661}" type="datetime1">
              <a:rPr lang="cs-CZ" smtClean="0"/>
              <a:t>28.4.2017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ek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491A-EAAC-4D9A-9388-971AA39B3C62}" type="datetime1">
              <a:rPr lang="cs-CZ" smtClean="0"/>
              <a:t>28.4.2017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467544" y="1556792"/>
            <a:ext cx="8207375" cy="432519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2132857"/>
            <a:ext cx="8207375" cy="1224135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 sz="2200"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5"/>
          </p:nvPr>
        </p:nvSpPr>
        <p:spPr>
          <a:xfrm>
            <a:off x="468312" y="3501008"/>
            <a:ext cx="8208143" cy="2592288"/>
          </a:xfr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ek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D55B6-0453-4DFD-A9C6-32568405E501}" type="datetime1">
              <a:rPr lang="cs-CZ" smtClean="0"/>
              <a:t>28.4.2017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1556793"/>
            <a:ext cx="8207375" cy="1800200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 sz="2200"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5"/>
          </p:nvPr>
        </p:nvSpPr>
        <p:spPr>
          <a:xfrm>
            <a:off x="468312" y="3501008"/>
            <a:ext cx="8208143" cy="2592288"/>
          </a:xfr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493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</a:pPr>
            <a:r>
              <a:rPr lang="cs-CZ" dirty="0" smtClean="0"/>
              <a:t>Klepnutím lze upravit styly předlohy textu.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–"/>
            </a:pPr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3563888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153D0-318F-4066-B32E-F815AB17D052}" type="datetime1">
              <a:rPr lang="cs-CZ" smtClean="0"/>
              <a:t>28.4.2017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67544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A7F66FD0-77ED-4855-BDD6-57F58BD46DD3}" type="slidenum">
              <a:rPr lang="cs-CZ" smtClean="0"/>
              <a:pPr algn="ctr"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9" r:id="rId3"/>
    <p:sldLayoutId id="2147483652" r:id="rId4"/>
    <p:sldLayoutId id="2147483700" r:id="rId5"/>
    <p:sldLayoutId id="2147483654" r:id="rId6"/>
    <p:sldLayoutId id="2147483701" r:id="rId7"/>
    <p:sldLayoutId id="2147483696" r:id="rId8"/>
    <p:sldLayoutId id="2147483702" r:id="rId9"/>
    <p:sldLayoutId id="2147483697" r:id="rId10"/>
    <p:sldLayoutId id="2147483703" r:id="rId11"/>
    <p:sldLayoutId id="2147483698" r:id="rId12"/>
    <p:sldLayoutId id="2147483704" r:id="rId13"/>
    <p:sldLayoutId id="2147483655" r:id="rId14"/>
    <p:sldLayoutId id="2147483658" r:id="rId15"/>
    <p:sldLayoutId id="2147483659" r:id="rId16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lang="cs-CZ" sz="3200" b="1" kern="1200" dirty="0" smtClean="0">
          <a:solidFill>
            <a:srgbClr val="B2BC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cs-CZ" sz="22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cs-CZ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B2BC00"/>
        </a:buClr>
        <a:buFont typeface="Arial" pitchFamily="34" charset="0"/>
        <a:buChar char="•"/>
        <a:defRPr lang="cs-CZ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B2BC00"/>
        </a:buClr>
        <a:buFont typeface="Arial" pitchFamily="34" charset="0"/>
        <a:buChar char="•"/>
        <a:defRPr lang="cs-CZ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B2BC00"/>
        </a:buClr>
        <a:buFont typeface="Arial" pitchFamily="34" charset="0"/>
        <a:buChar char="•"/>
        <a:defRPr lang="cs-CZ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108E5-0EDB-42AE-98A7-54095FA74D92}" type="datetime1">
              <a:rPr lang="cs-CZ" smtClean="0"/>
              <a:t>28.4.2017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F2999-88C0-4F56-B18E-51EC6250C90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FB1B7-60A1-4647-93AA-0BD9C2EFFB3C}" type="datetime1">
              <a:rPr lang="cs-CZ" smtClean="0"/>
              <a:t>28.4.2017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BF14D-6589-4AFC-8645-4D69459CAC8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–"/>
            </a:pPr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52759-23BF-4D32-B477-D615EA757069}" type="datetime1">
              <a:rPr lang="cs-CZ" smtClean="0"/>
              <a:t>28.4.2017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F229B-3742-4E42-A401-A2288B98B63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B2BC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B2BC00"/>
        </a:buClr>
        <a:buFont typeface="Arial" pitchFamily="34" charset="0"/>
        <a:buChar char="•"/>
        <a:defRPr lang="cs-CZ" sz="24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B2BC00"/>
        </a:buClr>
        <a:buFont typeface="Arial" pitchFamily="34" charset="0"/>
        <a:buChar char="–"/>
        <a:defRPr lang="cs-CZ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B2BC00"/>
        </a:buClr>
        <a:buFont typeface="Arial" pitchFamily="34" charset="0"/>
        <a:buChar char="•"/>
        <a:defRPr lang="cs-CZ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B2BC00"/>
        </a:buClr>
        <a:buFont typeface="Arial" pitchFamily="34" charset="0"/>
        <a:buChar char="•"/>
        <a:defRPr lang="cs-CZ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B2BC00"/>
        </a:buClr>
        <a:buFont typeface="Arial" pitchFamily="34" charset="0"/>
        <a:buChar char="•"/>
        <a:defRPr lang="cs-CZ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3563938" y="6381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A5FA1A-3CD0-4B8C-BD30-6087F0BFF074}" type="datetime1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28.4.2017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68313" y="6381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67CAE7-27D1-4AF4-B352-97BE0D3EA23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491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cs-CZ" sz="3200" b="1" kern="1200" dirty="0">
          <a:solidFill>
            <a:srgbClr val="B2BC00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B2BC0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B2BC0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B2BC0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B2BC00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B2BC00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B2BC00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B2BC00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B2BC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cs-CZ" sz="22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cs-CZ" sz="20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B2BC00"/>
        </a:buClr>
        <a:buFont typeface="Arial" charset="0"/>
        <a:buChar char="•"/>
        <a:defRPr lang="cs-CZ" sz="20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B2BC00"/>
        </a:buClr>
        <a:buFont typeface="Arial" charset="0"/>
        <a:buChar char="•"/>
        <a:defRPr lang="cs-CZ" sz="20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B2BC00"/>
        </a:buClr>
        <a:buFont typeface="Arial" charset="0"/>
        <a:buChar char="•"/>
        <a:defRPr lang="cs-CZ" sz="20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png"/><Relationship Id="rId4" Type="http://schemas.openxmlformats.org/officeDocument/2006/relationships/oleObject" Target="../embeddings/List_aplikace_Microsoft_Excel_97_20032.xls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List_aplikace_Microsoft_Excel_97_20031.xls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7504" y="2060848"/>
            <a:ext cx="8928991" cy="252028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cs-CZ" dirty="0" smtClean="0"/>
              <a:t>Svítání na lepší časy.</a:t>
            </a:r>
            <a:br>
              <a:rPr lang="cs-CZ" dirty="0" smtClean="0"/>
            </a:br>
            <a:r>
              <a:rPr lang="cs-CZ" dirty="0" smtClean="0"/>
              <a:t>Odrazilo se naše zemědělství ode dna?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2200" dirty="0" smtClean="0"/>
              <a:t/>
            </a:r>
            <a:br>
              <a:rPr lang="cs-CZ" sz="2200" dirty="0" smtClean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4797152"/>
            <a:ext cx="2880320" cy="936104"/>
          </a:xfrm>
        </p:spPr>
        <p:txBody>
          <a:bodyPr>
            <a:normAutofit/>
          </a:bodyPr>
          <a:lstStyle/>
          <a:p>
            <a:r>
              <a:rPr lang="cs-CZ" sz="1600" b="1" dirty="0" smtClean="0">
                <a:solidFill>
                  <a:schemeClr val="tx1"/>
                </a:solidFill>
              </a:rPr>
              <a:t>Marian Jurečka</a:t>
            </a:r>
          </a:p>
          <a:p>
            <a:r>
              <a:rPr lang="cs-CZ" sz="1600" b="1" dirty="0" smtClean="0">
                <a:solidFill>
                  <a:schemeClr val="tx1"/>
                </a:solidFill>
              </a:rPr>
              <a:t>ministr zemědělství</a:t>
            </a:r>
          </a:p>
          <a:p>
            <a:r>
              <a:rPr lang="cs-CZ" sz="1600" b="1" dirty="0" smtClean="0">
                <a:solidFill>
                  <a:schemeClr val="tx1"/>
                </a:solidFill>
              </a:rPr>
              <a:t>Žofínské fórum 2. 5. 2017</a:t>
            </a:r>
            <a:endParaRPr lang="cs-CZ" sz="1600" b="1" dirty="0">
              <a:solidFill>
                <a:schemeClr val="tx1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6FD0-77ED-4855-BDD6-57F58BD46DD3}" type="slidenum">
              <a:rPr lang="cs-CZ" smtClean="0"/>
              <a:pPr/>
              <a:t>1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Plochy a produkce ovoce</a:t>
            </a:r>
            <a:endParaRPr lang="cs-CZ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6184" y="1264496"/>
            <a:ext cx="7591632" cy="4471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6FD0-77ED-4855-BDD6-57F58BD46DD3}" type="slidenum">
              <a:rPr lang="cs-CZ" smtClean="0"/>
              <a:pPr/>
              <a:t>10</a:t>
            </a:fld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54896" y="5803521"/>
            <a:ext cx="1728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Zdroj: </a:t>
            </a:r>
            <a:r>
              <a:rPr lang="cs-CZ" sz="1000" dirty="0" err="1" smtClean="0"/>
              <a:t>MZe</a:t>
            </a:r>
            <a:r>
              <a:rPr lang="cs-CZ" sz="1000" dirty="0" smtClean="0"/>
              <a:t> s využitím dat ČSÚ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774473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Plochy a produkce zeleniny</a:t>
            </a:r>
            <a:endParaRPr lang="cs-CZ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3142" y="1061164"/>
            <a:ext cx="7237715" cy="4732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6FD0-77ED-4855-BDD6-57F58BD46DD3}" type="slidenum">
              <a:rPr lang="cs-CZ" smtClean="0"/>
              <a:pPr/>
              <a:t>11</a:t>
            </a:fld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54896" y="5803521"/>
            <a:ext cx="1728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Zdroj: </a:t>
            </a:r>
            <a:r>
              <a:rPr lang="cs-CZ" sz="1000" dirty="0" err="1" smtClean="0"/>
              <a:t>MZe</a:t>
            </a:r>
            <a:r>
              <a:rPr lang="cs-CZ" sz="1000" dirty="0" smtClean="0"/>
              <a:t> s využitím dat ČSÚ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951437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0841"/>
          </a:xfrm>
        </p:spPr>
        <p:txBody>
          <a:bodyPr/>
          <a:lstStyle/>
          <a:p>
            <a:pPr algn="ctr"/>
            <a:r>
              <a:rPr lang="cs-CZ" dirty="0" smtClean="0"/>
              <a:t>Plochy, výnosy a produkce brambor</a:t>
            </a:r>
            <a:endParaRPr lang="cs-CZ" dirty="0"/>
          </a:p>
        </p:txBody>
      </p:sp>
      <p:pic>
        <p:nvPicPr>
          <p:cNvPr id="27650" name="Obrázek 1"/>
          <p:cNvPicPr>
            <a:picLocks noGrp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0" t="16629" r="17441" b="8098"/>
          <a:stretch>
            <a:fillRect/>
          </a:stretch>
        </p:blipFill>
        <p:spPr>
          <a:xfrm>
            <a:off x="812143" y="1124639"/>
            <a:ext cx="7519714" cy="4628879"/>
          </a:xfrm>
          <a:ln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454896" y="5803521"/>
            <a:ext cx="1728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Zdroj: </a:t>
            </a:r>
            <a:r>
              <a:rPr lang="cs-CZ" sz="1000" dirty="0" err="1" smtClean="0"/>
              <a:t>MZe</a:t>
            </a:r>
            <a:r>
              <a:rPr lang="cs-CZ" sz="1000" dirty="0" smtClean="0"/>
              <a:t> s využitím dat ČSÚ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027744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Plochy, výnosy </a:t>
            </a:r>
            <a:r>
              <a:rPr lang="cs-CZ" dirty="0" smtClean="0"/>
              <a:t>cukrové řepy a výroba cukru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6FD0-77ED-4855-BDD6-57F58BD46DD3}" type="slidenum">
              <a:rPr lang="cs-CZ" smtClean="0"/>
              <a:pPr/>
              <a:t>13</a:t>
            </a:fld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54896" y="5803521"/>
            <a:ext cx="1728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Zdroj: </a:t>
            </a:r>
            <a:r>
              <a:rPr lang="cs-CZ" sz="1000" dirty="0" err="1" smtClean="0"/>
              <a:t>MZe</a:t>
            </a:r>
            <a:r>
              <a:rPr lang="cs-CZ" sz="1000" dirty="0" smtClean="0"/>
              <a:t> s využitím dat ČSÚ</a:t>
            </a:r>
            <a:endParaRPr lang="cs-CZ" sz="1000" dirty="0"/>
          </a:p>
        </p:txBody>
      </p:sp>
      <p:graphicFrame>
        <p:nvGraphicFramePr>
          <p:cNvPr id="13" name="Graf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639216"/>
              </p:ext>
            </p:extLst>
          </p:nvPr>
        </p:nvGraphicFramePr>
        <p:xfrm>
          <a:off x="454897" y="1052736"/>
          <a:ext cx="800553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Graf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6693016"/>
              </p:ext>
            </p:extLst>
          </p:nvPr>
        </p:nvGraphicFramePr>
        <p:xfrm>
          <a:off x="899592" y="764705"/>
          <a:ext cx="8079816" cy="5444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6336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Plochy a produkce chmele</a:t>
            </a:r>
            <a:endParaRPr lang="cs-CZ" dirty="0"/>
          </a:p>
        </p:txBody>
      </p:sp>
      <p:pic>
        <p:nvPicPr>
          <p:cNvPr id="24578" name="Graf 1"/>
          <p:cNvPicPr>
            <a:picLocks noGrp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24743"/>
            <a:ext cx="7488832" cy="4678777"/>
          </a:xfrm>
        </p:spPr>
      </p:pic>
      <p:sp>
        <p:nvSpPr>
          <p:cNvPr id="3" name="TextovéPole 2"/>
          <p:cNvSpPr txBox="1"/>
          <p:nvPr/>
        </p:nvSpPr>
        <p:spPr>
          <a:xfrm>
            <a:off x="454896" y="5803521"/>
            <a:ext cx="1728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Zdroj: </a:t>
            </a:r>
            <a:r>
              <a:rPr lang="cs-CZ" sz="1000" dirty="0" err="1" smtClean="0"/>
              <a:t>MZe</a:t>
            </a:r>
            <a:r>
              <a:rPr lang="cs-CZ" sz="1000" dirty="0" smtClean="0"/>
              <a:t> s využitím dat ČSÚ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980773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22337"/>
          </a:xfrm>
        </p:spPr>
        <p:txBody>
          <a:bodyPr/>
          <a:lstStyle/>
          <a:p>
            <a:pPr algn="ctr"/>
            <a:r>
              <a:rPr altLang="cs-CZ" dirty="0" smtClean="0">
                <a:latin typeface="Arial" charset="0"/>
                <a:cs typeface="Arial" charset="0"/>
              </a:rPr>
              <a:t>Poskytnuté podpory </a:t>
            </a:r>
            <a:r>
              <a:rPr altLang="cs-CZ" dirty="0" err="1" smtClean="0">
                <a:latin typeface="Arial" charset="0"/>
                <a:cs typeface="Arial" charset="0"/>
              </a:rPr>
              <a:t>MZe</a:t>
            </a:r>
            <a:r>
              <a:rPr altLang="cs-CZ" dirty="0" smtClean="0">
                <a:latin typeface="Arial" charset="0"/>
                <a:cs typeface="Arial" charset="0"/>
              </a:rPr>
              <a:t> v rámci DP 13</a:t>
            </a:r>
          </a:p>
        </p:txBody>
      </p:sp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0684884"/>
              </p:ext>
            </p:extLst>
          </p:nvPr>
        </p:nvGraphicFramePr>
        <p:xfrm>
          <a:off x="683568" y="1111249"/>
          <a:ext cx="7704856" cy="4104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198" name="Obdélník 1"/>
          <p:cNvSpPr>
            <a:spLocks noChangeArrowheads="1"/>
          </p:cNvSpPr>
          <p:nvPr/>
        </p:nvSpPr>
        <p:spPr bwMode="auto">
          <a:xfrm>
            <a:off x="7234882" y="1178520"/>
            <a:ext cx="12255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2BC0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2BC0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2BC0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C0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C0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C0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C0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1400" b="1" dirty="0" smtClean="0">
                <a:solidFill>
                  <a:srgbClr val="000000"/>
                </a:solidFill>
              </a:rPr>
              <a:t>Předpoklad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1400" b="1" dirty="0" smtClean="0">
                <a:solidFill>
                  <a:srgbClr val="000000"/>
                </a:solidFill>
              </a:rPr>
              <a:t>396 mil</a:t>
            </a:r>
            <a:endParaRPr lang="cs-CZ" altLang="cs-CZ" sz="1400" b="1" dirty="0" smtClean="0">
              <a:solidFill>
                <a:srgbClr val="FF0000"/>
              </a:solidFill>
            </a:endParaRPr>
          </a:p>
        </p:txBody>
      </p:sp>
      <p:sp>
        <p:nvSpPr>
          <p:cNvPr id="8199" name="Zástupný symbol pro číslo snímku 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2BC0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2BC0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2BC0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C0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C0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C0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C0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7B918973-A72F-4719-A6CA-AB3493C40F9D}" type="slidenum">
              <a:rPr lang="cs-CZ" altLang="cs-CZ" sz="1200" smtClean="0">
                <a:solidFill>
                  <a:srgbClr val="898989"/>
                </a:solidFill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15</a:t>
            </a:fld>
            <a:endParaRPr lang="cs-CZ" altLang="cs-CZ" sz="1200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8200" name="Obdélník 1"/>
          <p:cNvSpPr>
            <a:spLocks noChangeArrowheads="1"/>
          </p:cNvSpPr>
          <p:nvPr/>
        </p:nvSpPr>
        <p:spPr bwMode="auto">
          <a:xfrm>
            <a:off x="1474565" y="3501008"/>
            <a:ext cx="8651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2BC0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2BC0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2BC0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C0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C0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C0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C0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1400" b="1" dirty="0" smtClean="0">
                <a:solidFill>
                  <a:prstClr val="black"/>
                </a:solidFill>
              </a:rPr>
              <a:t>121 mil</a:t>
            </a:r>
          </a:p>
        </p:txBody>
      </p:sp>
      <p:sp>
        <p:nvSpPr>
          <p:cNvPr id="8201" name="Obdélník 1"/>
          <p:cNvSpPr>
            <a:spLocks noChangeArrowheads="1"/>
          </p:cNvSpPr>
          <p:nvPr/>
        </p:nvSpPr>
        <p:spPr bwMode="auto">
          <a:xfrm>
            <a:off x="2411760" y="3429000"/>
            <a:ext cx="8636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2BC0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2BC0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2BC0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C0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C0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C0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C0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1400" b="1" dirty="0" smtClean="0">
                <a:solidFill>
                  <a:prstClr val="black"/>
                </a:solidFill>
              </a:rPr>
              <a:t>132 mil</a:t>
            </a:r>
          </a:p>
        </p:txBody>
      </p:sp>
      <p:sp>
        <p:nvSpPr>
          <p:cNvPr id="8202" name="Obdélník 1"/>
          <p:cNvSpPr>
            <a:spLocks noChangeArrowheads="1"/>
          </p:cNvSpPr>
          <p:nvPr/>
        </p:nvSpPr>
        <p:spPr bwMode="auto">
          <a:xfrm>
            <a:off x="3420368" y="3429000"/>
            <a:ext cx="863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2BC0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2BC0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2BC0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C0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C0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C0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C0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1400" b="1" dirty="0" smtClean="0">
                <a:solidFill>
                  <a:prstClr val="black"/>
                </a:solidFill>
              </a:rPr>
              <a:t>130 mil</a:t>
            </a:r>
          </a:p>
        </p:txBody>
      </p:sp>
      <p:sp>
        <p:nvSpPr>
          <p:cNvPr id="8203" name="Obdélník 1"/>
          <p:cNvSpPr>
            <a:spLocks noChangeArrowheads="1"/>
          </p:cNvSpPr>
          <p:nvPr/>
        </p:nvSpPr>
        <p:spPr bwMode="auto">
          <a:xfrm>
            <a:off x="4426893" y="3337049"/>
            <a:ext cx="8651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2BC0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2BC0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2BC0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C0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C0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C0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C0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1400" b="1" dirty="0" smtClean="0">
                <a:solidFill>
                  <a:prstClr val="black"/>
                </a:solidFill>
              </a:rPr>
              <a:t>140 mil</a:t>
            </a:r>
          </a:p>
        </p:txBody>
      </p:sp>
      <p:sp>
        <p:nvSpPr>
          <p:cNvPr id="8204" name="Obdélník 1"/>
          <p:cNvSpPr>
            <a:spLocks noChangeArrowheads="1"/>
          </p:cNvSpPr>
          <p:nvPr/>
        </p:nvSpPr>
        <p:spPr bwMode="auto">
          <a:xfrm>
            <a:off x="5364088" y="2852936"/>
            <a:ext cx="865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2BC0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2BC0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2BC0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C0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C0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C0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C0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1400" b="1" dirty="0" smtClean="0">
                <a:solidFill>
                  <a:prstClr val="black"/>
                </a:solidFill>
              </a:rPr>
              <a:t>203 mil</a:t>
            </a:r>
          </a:p>
        </p:txBody>
      </p:sp>
      <p:sp>
        <p:nvSpPr>
          <p:cNvPr id="8205" name="Obdélník 1"/>
          <p:cNvSpPr>
            <a:spLocks noChangeArrowheads="1"/>
          </p:cNvSpPr>
          <p:nvPr/>
        </p:nvSpPr>
        <p:spPr bwMode="auto">
          <a:xfrm>
            <a:off x="6372200" y="1412776"/>
            <a:ext cx="863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2BC0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2BC0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2BC0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C0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C0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C0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C0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1400" b="1" dirty="0" smtClean="0">
                <a:solidFill>
                  <a:prstClr val="black"/>
                </a:solidFill>
              </a:rPr>
              <a:t>396 mil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95536" y="5014917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Míra</a:t>
            </a:r>
            <a:br>
              <a:rPr lang="cs-CZ" b="1" dirty="0" smtClean="0"/>
            </a:br>
            <a:r>
              <a:rPr lang="cs-CZ" b="1" dirty="0" smtClean="0"/>
              <a:t>podpory</a:t>
            </a:r>
            <a:r>
              <a:rPr lang="cs-CZ" dirty="0" smtClean="0"/>
              <a:t>       25 %         23,82 %      23,45 %     23,39 %      25 %         32,37 %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54896" y="5803521"/>
            <a:ext cx="1728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Zdroj: </a:t>
            </a:r>
            <a:r>
              <a:rPr lang="cs-CZ" sz="1000" dirty="0" err="1" smtClean="0"/>
              <a:t>MZe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684708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ovéPole 5"/>
          <p:cNvSpPr txBox="1">
            <a:spLocks noChangeArrowheads="1"/>
          </p:cNvSpPr>
          <p:nvPr/>
        </p:nvSpPr>
        <p:spPr bwMode="auto">
          <a:xfrm>
            <a:off x="7524328" y="4293096"/>
            <a:ext cx="12241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 sz="1200" dirty="0"/>
              <a:t>Zdroj: </a:t>
            </a:r>
            <a:r>
              <a:rPr lang="cs-CZ" altLang="cs-CZ" sz="1200" dirty="0" smtClean="0"/>
              <a:t>AMSP</a:t>
            </a:r>
            <a:endParaRPr lang="cs-CZ" altLang="cs-CZ" sz="12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Počet podnikatelských subjektů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 </a:t>
            </a:r>
            <a:r>
              <a:rPr lang="cs-CZ" dirty="0"/>
              <a:t>potravinářství</a:t>
            </a: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4712171"/>
              </p:ext>
            </p:extLst>
          </p:nvPr>
        </p:nvGraphicFramePr>
        <p:xfrm>
          <a:off x="457200" y="1196753"/>
          <a:ext cx="7931224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ulka 2"/>
          <p:cNvGraphicFramePr>
            <a:graphicFrameLocks noGrp="1"/>
          </p:cNvGraphicFramePr>
          <p:nvPr>
            <p:extLst/>
          </p:nvPr>
        </p:nvGraphicFramePr>
        <p:xfrm>
          <a:off x="1619672" y="5517232"/>
          <a:ext cx="5544616" cy="664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1667"/>
                <a:gridCol w="1270641"/>
                <a:gridCol w="1548172"/>
                <a:gridCol w="1224136"/>
              </a:tblGrid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cs-CZ" sz="1400" b="1" dirty="0" smtClean="0"/>
                        <a:t>Fyzické osoby</a:t>
                      </a:r>
                      <a:endParaRPr lang="cs-CZ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 smtClean="0"/>
                        <a:t>+5,02%</a:t>
                      </a:r>
                      <a:endParaRPr lang="cs-CZ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 smtClean="0"/>
                        <a:t>+17,59%</a:t>
                      </a:r>
                      <a:endParaRPr lang="cs-CZ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 smtClean="0"/>
                        <a:t>+8,13%</a:t>
                      </a:r>
                      <a:endParaRPr lang="cs-CZ" sz="1400" b="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cs-CZ" sz="1400" b="1" dirty="0" smtClean="0"/>
                        <a:t>Právnické osoby</a:t>
                      </a:r>
                      <a:endParaRPr lang="cs-CZ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 smtClean="0"/>
                        <a:t>+4,35%</a:t>
                      </a:r>
                      <a:endParaRPr lang="cs-CZ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 smtClean="0"/>
                        <a:t>+10,06%</a:t>
                      </a:r>
                      <a:endParaRPr lang="cs-CZ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 smtClean="0"/>
                        <a:t>+6,08%</a:t>
                      </a:r>
                      <a:endParaRPr lang="cs-CZ" sz="1400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3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211144" cy="922114"/>
          </a:xfrm>
        </p:spPr>
        <p:txBody>
          <a:bodyPr/>
          <a:lstStyle/>
          <a:p>
            <a:pPr algn="ctr"/>
            <a:r>
              <a:rPr lang="cs-CZ" dirty="0" smtClean="0"/>
              <a:t>Vývoj počtu </a:t>
            </a:r>
            <a:r>
              <a:rPr lang="cs-CZ" dirty="0" err="1" smtClean="0"/>
              <a:t>minimlékáren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DB7EA5-55D3-4530-9923-C2C231CB3AE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0169643"/>
              </p:ext>
            </p:extLst>
          </p:nvPr>
        </p:nvGraphicFramePr>
        <p:xfrm>
          <a:off x="827584" y="1052736"/>
          <a:ext cx="727280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1115616" y="5763523"/>
            <a:ext cx="2448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smtClean="0"/>
              <a:t>Zdroj: Svaz faremních zpracovatelů</a:t>
            </a:r>
            <a:endParaRPr lang="cs-CZ" sz="1050" dirty="0"/>
          </a:p>
        </p:txBody>
      </p:sp>
    </p:spTree>
    <p:extLst>
      <p:ext uri="{BB962C8B-B14F-4D97-AF65-F5344CB8AC3E}">
        <p14:creationId xmlns:p14="http://schemas.microsoft.com/office/powerpoint/2010/main" val="89550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498600"/>
          </a:xfrm>
        </p:spPr>
        <p:txBody>
          <a:bodyPr/>
          <a:lstStyle/>
          <a:p>
            <a:pPr algn="ctr"/>
            <a:r>
              <a:rPr altLang="cs-CZ" dirty="0" smtClean="0">
                <a:latin typeface="Arial" charset="0"/>
                <a:cs typeface="Arial" charset="0"/>
              </a:rPr>
              <a:t>Vývoj stavu malých a velkých zpracovatelů zemědělských produktů</a:t>
            </a:r>
          </a:p>
        </p:txBody>
      </p:sp>
      <p:sp>
        <p:nvSpPr>
          <p:cNvPr id="9" name="Zástupný symbol pro text 3"/>
          <p:cNvSpPr>
            <a:spLocks noGrp="1"/>
          </p:cNvSpPr>
          <p:nvPr>
            <p:ph type="body" sz="quarter" idx="13"/>
          </p:nvPr>
        </p:nvSpPr>
        <p:spPr>
          <a:xfrm>
            <a:off x="468313" y="1484784"/>
            <a:ext cx="8207375" cy="431800"/>
          </a:xfrm>
        </p:spPr>
        <p:txBody>
          <a:bodyPr/>
          <a:lstStyle/>
          <a:p>
            <a:pPr algn="ctr">
              <a:defRPr/>
            </a:pPr>
            <a:r>
              <a:rPr dirty="0" smtClean="0">
                <a:solidFill>
                  <a:schemeClr val="tx1"/>
                </a:solidFill>
              </a:rPr>
              <a:t>Počet výroben masných výrobků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36DC456-B460-461E-A464-28FAF1A3BF6D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  <p:graphicFrame>
        <p:nvGraphicFramePr>
          <p:cNvPr id="8" name="Zástupný symbol pro obsah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2370883"/>
              </p:ext>
            </p:extLst>
          </p:nvPr>
        </p:nvGraphicFramePr>
        <p:xfrm>
          <a:off x="448768" y="2094686"/>
          <a:ext cx="8620125" cy="427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2" r:id="rId4" imgW="8614395" imgH="4279763" progId="Excel.Chart.8">
                  <p:embed/>
                </p:oleObj>
              </mc:Choice>
              <mc:Fallback>
                <p:oleObj r:id="rId4" imgW="8614395" imgH="4279763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768" y="2094686"/>
                        <a:ext cx="8620125" cy="427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2837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dirty="0"/>
              <a:t>Zjednodušení dotačních </a:t>
            </a:r>
            <a:r>
              <a:rPr lang="cs-CZ" dirty="0" smtClean="0"/>
              <a:t>podpor</a:t>
            </a:r>
            <a:br>
              <a:rPr lang="cs-CZ" dirty="0" smtClean="0"/>
            </a:br>
            <a:r>
              <a:rPr lang="cs-CZ" dirty="0" smtClean="0"/>
              <a:t>a </a:t>
            </a:r>
            <a:r>
              <a:rPr lang="cs-CZ" dirty="0"/>
              <a:t>administrativní </a:t>
            </a:r>
            <a:r>
              <a:rPr lang="cs-CZ" dirty="0" smtClean="0"/>
              <a:t>zátěže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3"/>
            <a:ext cx="8229600" cy="1080119"/>
          </a:xfrm>
        </p:spPr>
        <p:txBody>
          <a:bodyPr>
            <a:normAutofit/>
          </a:bodyPr>
          <a:lstStyle/>
          <a:p>
            <a:r>
              <a:rPr lang="cs-CZ" dirty="0" smtClean="0"/>
              <a:t>důraz </a:t>
            </a:r>
            <a:r>
              <a:rPr lang="cs-CZ" dirty="0"/>
              <a:t>na snížení administrativní a kontrolní </a:t>
            </a:r>
            <a:r>
              <a:rPr lang="cs-CZ" dirty="0" smtClean="0"/>
              <a:t>zátěže</a:t>
            </a:r>
          </a:p>
          <a:p>
            <a:r>
              <a:rPr lang="cs-CZ" dirty="0" smtClean="0"/>
              <a:t>úprava </a:t>
            </a:r>
            <a:r>
              <a:rPr lang="cs-CZ" dirty="0"/>
              <a:t>sankčního systému (tzv. žlutá karta)</a:t>
            </a:r>
          </a:p>
          <a:p>
            <a:endParaRPr lang="cs-CZ" i="1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6FD0-77ED-4855-BDD6-57F58BD46DD3}" type="slidenum">
              <a:rPr lang="cs-CZ" smtClean="0"/>
              <a:pPr/>
              <a:t>19</a:t>
            </a:fld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457200" y="3401380"/>
            <a:ext cx="8208144" cy="432048"/>
          </a:xfrm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Program rozvoje venkova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7" name="Zástupný symbol pro text 4"/>
          <p:cNvSpPr txBox="1">
            <a:spLocks/>
          </p:cNvSpPr>
          <p:nvPr/>
        </p:nvSpPr>
        <p:spPr>
          <a:xfrm>
            <a:off x="619944" y="1493168"/>
            <a:ext cx="8208144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cs-CZ" sz="24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>
                <a:solidFill>
                  <a:schemeClr val="tx1"/>
                </a:solidFill>
              </a:rPr>
              <a:t>Přímé platby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457200" y="3933056"/>
            <a:ext cx="8229600" cy="1080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  <a:defRPr lang="cs-CZ" sz="2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–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snížení počtu a zjednodušení preferenčních kritérií u projektů</a:t>
            </a:r>
          </a:p>
          <a:p>
            <a:endParaRPr lang="cs-CZ" i="1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3944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Aktuální vývoj v zemědělství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680521"/>
          </a:xfrm>
        </p:spPr>
        <p:txBody>
          <a:bodyPr>
            <a:normAutofit/>
          </a:bodyPr>
          <a:lstStyle/>
          <a:p>
            <a:r>
              <a:rPr lang="cs-CZ" dirty="0" smtClean="0"/>
              <a:t>Česko zažilo hlubokou krizi v živočišné výrobě</a:t>
            </a:r>
          </a:p>
          <a:p>
            <a:endParaRPr lang="cs-CZ" dirty="0" smtClean="0"/>
          </a:p>
          <a:p>
            <a:r>
              <a:rPr lang="cs-CZ" dirty="0"/>
              <a:t>Mimořádně nízké výkupní ceny mléka a vepřového masa</a:t>
            </a:r>
          </a:p>
          <a:p>
            <a:endParaRPr lang="cs-CZ" dirty="0" smtClean="0"/>
          </a:p>
          <a:p>
            <a:r>
              <a:rPr lang="cs-CZ" dirty="0" smtClean="0"/>
              <a:t>Ministerstvo zemědělství přijalo řadu opatření na podporu živočišné výroby:</a:t>
            </a:r>
            <a:br>
              <a:rPr lang="cs-CZ" dirty="0" smtClean="0"/>
            </a:br>
            <a:r>
              <a:rPr lang="cs-CZ" dirty="0" smtClean="0"/>
              <a:t>v r. 2016 celkem </a:t>
            </a:r>
            <a:r>
              <a:rPr lang="cs-CZ" b="1" dirty="0" smtClean="0"/>
              <a:t>3,666 mld. Kč </a:t>
            </a:r>
            <a:r>
              <a:rPr lang="cs-CZ" dirty="0" smtClean="0"/>
              <a:t>nad rámec běžných opatření</a:t>
            </a:r>
          </a:p>
          <a:p>
            <a:endParaRPr lang="cs-CZ" dirty="0" smtClean="0"/>
          </a:p>
          <a:p>
            <a:r>
              <a:rPr lang="cs-CZ" dirty="0" smtClean="0"/>
              <a:t>Současné trendy ukazují na stabilizaci klíčových sektorů v zemědělství</a:t>
            </a:r>
          </a:p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6FD0-77ED-4855-BDD6-57F58BD46DD3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2217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dirty="0" smtClean="0"/>
              <a:t>Národní dotační programy </a:t>
            </a:r>
            <a:br>
              <a:rPr lang="cs-CZ" dirty="0" smtClean="0"/>
            </a:br>
            <a:r>
              <a:rPr lang="cs-CZ" dirty="0" smtClean="0"/>
              <a:t>a jiné podpory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680521"/>
          </a:xfrm>
        </p:spPr>
        <p:txBody>
          <a:bodyPr>
            <a:normAutofit/>
          </a:bodyPr>
          <a:lstStyle/>
          <a:p>
            <a:r>
              <a:rPr lang="pt-BR" b="1" dirty="0"/>
              <a:t>Národní dotační program 19.A</a:t>
            </a:r>
            <a:r>
              <a:rPr lang="pt-BR" b="1" dirty="0" smtClean="0"/>
              <a:t>.</a:t>
            </a:r>
            <a:r>
              <a:rPr lang="cs-CZ" b="1" dirty="0" smtClean="0"/>
              <a:t> </a:t>
            </a:r>
            <a:r>
              <a:rPr lang="pt-BR" b="1" dirty="0"/>
              <a:t>	   </a:t>
            </a:r>
            <a:r>
              <a:rPr lang="cs-CZ" b="1" dirty="0" smtClean="0"/>
              <a:t>	</a:t>
            </a:r>
            <a:r>
              <a:rPr lang="pt-BR" dirty="0" smtClean="0"/>
              <a:t>333 </a:t>
            </a:r>
            <a:r>
              <a:rPr lang="pt-BR" dirty="0"/>
              <a:t>mil. Kč</a:t>
            </a:r>
          </a:p>
          <a:p>
            <a:r>
              <a:rPr lang="pt-BR" b="1" dirty="0"/>
              <a:t>Národní dotační program 20.A</a:t>
            </a:r>
            <a:r>
              <a:rPr lang="pt-BR" b="1" dirty="0" smtClean="0"/>
              <a:t>.</a:t>
            </a:r>
            <a:r>
              <a:rPr lang="pt-BR" b="1" dirty="0"/>
              <a:t>	   </a:t>
            </a:r>
            <a:r>
              <a:rPr lang="cs-CZ" b="1" dirty="0" smtClean="0"/>
              <a:t>	</a:t>
            </a:r>
            <a:r>
              <a:rPr lang="pt-BR" dirty="0" smtClean="0"/>
              <a:t>224 </a:t>
            </a:r>
            <a:r>
              <a:rPr lang="pt-BR" dirty="0"/>
              <a:t>mil. </a:t>
            </a:r>
            <a:r>
              <a:rPr lang="pt-BR" dirty="0" smtClean="0"/>
              <a:t>Kč</a:t>
            </a:r>
            <a:endParaRPr lang="cs-CZ" dirty="0" smtClean="0"/>
          </a:p>
          <a:p>
            <a:endParaRPr lang="pt-BR" b="1" dirty="0"/>
          </a:p>
          <a:p>
            <a:r>
              <a:rPr lang="cs-CZ" b="1" dirty="0" smtClean="0"/>
              <a:t>Podprogram </a:t>
            </a:r>
            <a:r>
              <a:rPr lang="cs-CZ" b="1" dirty="0"/>
              <a:t>9.F.m. Demonstrační </a:t>
            </a:r>
            <a:r>
              <a:rPr lang="cs-CZ" b="1" dirty="0" smtClean="0"/>
              <a:t>farmy	</a:t>
            </a:r>
            <a:r>
              <a:rPr lang="cs-CZ" dirty="0"/>
              <a:t>5 mil. </a:t>
            </a:r>
            <a:r>
              <a:rPr lang="cs-CZ" dirty="0" smtClean="0"/>
              <a:t>Kč</a:t>
            </a:r>
            <a:endParaRPr lang="cs-CZ" b="1" dirty="0" smtClean="0"/>
          </a:p>
          <a:p>
            <a:endParaRPr lang="cs-CZ" b="1" dirty="0"/>
          </a:p>
          <a:p>
            <a:r>
              <a:rPr lang="cs-CZ" b="1" dirty="0" smtClean="0"/>
              <a:t>Podprogram </a:t>
            </a:r>
            <a:r>
              <a:rPr lang="cs-CZ" b="1" dirty="0"/>
              <a:t>20.B. Podpora na zlepšení životních podmínek drůbeže </a:t>
            </a:r>
            <a:r>
              <a:rPr lang="cs-CZ" b="1" dirty="0" smtClean="0"/>
              <a:t>				</a:t>
            </a:r>
            <a:r>
              <a:rPr lang="cs-CZ" dirty="0" smtClean="0"/>
              <a:t>400 mil. Kč</a:t>
            </a:r>
            <a:endParaRPr lang="cs-CZ" b="1" dirty="0" smtClean="0"/>
          </a:p>
          <a:p>
            <a:endParaRPr lang="cs-CZ" b="1" dirty="0" smtClean="0"/>
          </a:p>
          <a:p>
            <a:r>
              <a:rPr lang="cs-CZ" b="1" dirty="0"/>
              <a:t>Zelená nafta v živočišné </a:t>
            </a:r>
            <a:r>
              <a:rPr lang="cs-CZ" b="1" dirty="0" smtClean="0"/>
              <a:t>výrobě		</a:t>
            </a:r>
            <a:r>
              <a:rPr lang="cs-CZ" dirty="0" smtClean="0"/>
              <a:t>900 </a:t>
            </a:r>
            <a:r>
              <a:rPr lang="cs-CZ" dirty="0"/>
              <a:t>mil. Kč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6FD0-77ED-4855-BDD6-57F58BD46DD3}" type="slidenum">
              <a:rPr lang="cs-CZ" smtClean="0"/>
              <a:pPr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84502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dirty="0" smtClean="0"/>
              <a:t>Budoucí výzvy, rizika a změny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b="1" dirty="0" smtClean="0"/>
          </a:p>
          <a:p>
            <a:r>
              <a:rPr lang="cs-CZ" b="1" dirty="0" smtClean="0"/>
              <a:t>Dodržování zásad dobré zemědělské praxe</a:t>
            </a:r>
          </a:p>
          <a:p>
            <a:endParaRPr lang="cs-CZ" b="1" dirty="0"/>
          </a:p>
          <a:p>
            <a:r>
              <a:rPr lang="cs-CZ" b="1" dirty="0" smtClean="0"/>
              <a:t>Protierozní opatření </a:t>
            </a:r>
            <a:r>
              <a:rPr lang="cs-CZ" dirty="0" smtClean="0"/>
              <a:t>(protierozní kalkulačka)</a:t>
            </a:r>
          </a:p>
          <a:p>
            <a:endParaRPr lang="cs-CZ" b="1" dirty="0"/>
          </a:p>
          <a:p>
            <a:r>
              <a:rPr lang="cs-CZ" b="1" dirty="0" smtClean="0"/>
              <a:t>Pozemkové úpravy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/>
              <a:t>Investice do zemědělských podniků </a:t>
            </a:r>
            <a:r>
              <a:rPr lang="cs-CZ" b="1" dirty="0" smtClean="0"/>
              <a:t>k</a:t>
            </a:r>
            <a:r>
              <a:rPr lang="cs-CZ" b="1" dirty="0"/>
              <a:t> zadržení srážkových </a:t>
            </a:r>
            <a:r>
              <a:rPr lang="cs-CZ" b="1" dirty="0" smtClean="0"/>
              <a:t>vod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6FD0-77ED-4855-BDD6-57F58BD46DD3}" type="slidenum">
              <a:rPr lang="cs-CZ" smtClean="0"/>
              <a:pPr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45891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Ukázka erozní události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28800"/>
            <a:ext cx="7735991" cy="4121708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6FD0-77ED-4855-BDD6-57F58BD46DD3}" type="slidenum">
              <a:rPr lang="cs-CZ" smtClean="0"/>
              <a:pPr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35870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Klimatické změny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6FD0-77ED-4855-BDD6-57F58BD46DD3}" type="slidenum">
              <a:rPr lang="cs-CZ" smtClean="0"/>
              <a:pPr/>
              <a:t>23</a:t>
            </a:fld>
            <a:endParaRPr lang="cs-CZ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1227624"/>
            <a:ext cx="7817058" cy="4733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95522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dirty="0" smtClean="0"/>
              <a:t>Společná zemědělská politika</a:t>
            </a:r>
            <a:br>
              <a:rPr lang="cs-CZ" dirty="0" smtClean="0"/>
            </a:br>
            <a:r>
              <a:rPr lang="cs-CZ" dirty="0" smtClean="0"/>
              <a:t>po roce 2020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92489"/>
          </a:xfrm>
        </p:spPr>
        <p:txBody>
          <a:bodyPr/>
          <a:lstStyle/>
          <a:p>
            <a:r>
              <a:rPr lang="cs-CZ" dirty="0"/>
              <a:t>Rovnost podpor v rámci přímých </a:t>
            </a:r>
            <a:r>
              <a:rPr lang="cs-CZ" dirty="0" smtClean="0"/>
              <a:t>plateb</a:t>
            </a:r>
            <a:endParaRPr lang="cs-CZ" dirty="0"/>
          </a:p>
          <a:p>
            <a:r>
              <a:rPr lang="cs-CZ" dirty="0"/>
              <a:t>Zemědělské hospodaření s ohledem na životní prostředí </a:t>
            </a:r>
          </a:p>
          <a:p>
            <a:r>
              <a:rPr lang="cs-CZ" dirty="0"/>
              <a:t>Výkonné a konkurenceschopné podniky </a:t>
            </a:r>
          </a:p>
          <a:p>
            <a:r>
              <a:rPr lang="cs-CZ" dirty="0"/>
              <a:t>Zajištění generační obměny</a:t>
            </a:r>
          </a:p>
          <a:p>
            <a:r>
              <a:rPr lang="cs-CZ" dirty="0"/>
              <a:t>Zvýšení kvality života na venkově</a:t>
            </a:r>
          </a:p>
          <a:p>
            <a:r>
              <a:rPr lang="cs-CZ" dirty="0"/>
              <a:t>Modernizace tržních opatření </a:t>
            </a:r>
          </a:p>
          <a:p>
            <a:r>
              <a:rPr lang="cs-CZ" dirty="0"/>
              <a:t>Dodavatelské řetězce </a:t>
            </a:r>
          </a:p>
          <a:p>
            <a:r>
              <a:rPr lang="cs-CZ" dirty="0"/>
              <a:t>Struktura SZP a zajištění dostatečných zdrojů </a:t>
            </a:r>
            <a:r>
              <a:rPr lang="cs-CZ" dirty="0" smtClean="0"/>
              <a:t>financování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6FD0-77ED-4855-BDD6-57F58BD46DD3}" type="slidenum">
              <a:rPr lang="cs-CZ" smtClean="0"/>
              <a:pPr/>
              <a:t>24</a:t>
            </a:fld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467544" y="1196752"/>
            <a:ext cx="8208144" cy="432048"/>
          </a:xfrm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Hlavní teze ČR</a:t>
            </a:r>
            <a:endParaRPr lang="cs-CZ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723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SZP po roce 2020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96752"/>
            <a:ext cx="8543106" cy="4968553"/>
          </a:xfrm>
        </p:spPr>
        <p:txBody>
          <a:bodyPr>
            <a:normAutofit/>
          </a:bodyPr>
          <a:lstStyle/>
          <a:p>
            <a:r>
              <a:rPr lang="cs-CZ" dirty="0" smtClean="0"/>
              <a:t>ČR </a:t>
            </a:r>
            <a:r>
              <a:rPr lang="cs-CZ" dirty="0"/>
              <a:t>prosazuje zachování silné </a:t>
            </a:r>
            <a:r>
              <a:rPr lang="cs-CZ" dirty="0" smtClean="0"/>
              <a:t>SZP s dostatkem </a:t>
            </a:r>
            <a:r>
              <a:rPr lang="cs-CZ" dirty="0"/>
              <a:t>finančních prostředků pro </a:t>
            </a:r>
            <a:r>
              <a:rPr lang="cs-CZ" dirty="0" smtClean="0"/>
              <a:t>nové výzvy.</a:t>
            </a:r>
            <a:endParaRPr lang="cs-CZ" dirty="0"/>
          </a:p>
          <a:p>
            <a:r>
              <a:rPr lang="cs-CZ" dirty="0"/>
              <a:t>Nová podoba </a:t>
            </a:r>
            <a:r>
              <a:rPr lang="cs-CZ" dirty="0" smtClean="0"/>
              <a:t>SZP </a:t>
            </a:r>
            <a:r>
              <a:rPr lang="cs-CZ" dirty="0"/>
              <a:t>musí být </a:t>
            </a:r>
            <a:r>
              <a:rPr lang="cs-CZ" dirty="0" smtClean="0"/>
              <a:t>jednodušší (i administrativně). </a:t>
            </a:r>
            <a:endParaRPr lang="cs-CZ" dirty="0"/>
          </a:p>
          <a:p>
            <a:r>
              <a:rPr lang="cs-CZ" dirty="0" smtClean="0"/>
              <a:t>Priorita: SZP </a:t>
            </a:r>
            <a:r>
              <a:rPr lang="cs-CZ" dirty="0"/>
              <a:t>co nejvíce přizpůsobit </a:t>
            </a:r>
            <a:r>
              <a:rPr lang="cs-CZ" dirty="0" smtClean="0"/>
              <a:t>potřebám </a:t>
            </a:r>
            <a:r>
              <a:rPr lang="cs-CZ" dirty="0"/>
              <a:t>zemědělců.</a:t>
            </a:r>
          </a:p>
          <a:p>
            <a:r>
              <a:rPr lang="cs-CZ" dirty="0" smtClean="0"/>
              <a:t>Jedno </a:t>
            </a:r>
            <a:r>
              <a:rPr lang="cs-CZ" dirty="0"/>
              <a:t>ze zásadních </a:t>
            </a:r>
            <a:r>
              <a:rPr lang="cs-CZ" dirty="0" smtClean="0"/>
              <a:t>témat: </a:t>
            </a:r>
            <a:r>
              <a:rPr lang="cs-CZ" dirty="0"/>
              <a:t>snížení počtu </a:t>
            </a:r>
            <a:r>
              <a:rPr lang="cs-CZ" dirty="0" smtClean="0"/>
              <a:t>kontrol a </a:t>
            </a:r>
            <a:r>
              <a:rPr lang="cs-CZ" dirty="0"/>
              <a:t>finanční náročnosti administrativního a kontrolního systému</a:t>
            </a:r>
            <a:r>
              <a:rPr lang="cs-CZ" dirty="0" smtClean="0"/>
              <a:t>.</a:t>
            </a:r>
          </a:p>
          <a:p>
            <a:r>
              <a:rPr lang="cs-CZ" dirty="0" smtClean="0"/>
              <a:t>ČR nesouhlasí se </a:t>
            </a:r>
            <a:r>
              <a:rPr lang="cs-CZ" dirty="0" err="1" smtClean="0"/>
              <a:t>zastropováním</a:t>
            </a:r>
            <a:r>
              <a:rPr lang="cs-CZ" dirty="0" smtClean="0"/>
              <a:t> přímých plateb.</a:t>
            </a:r>
          </a:p>
          <a:p>
            <a:r>
              <a:rPr lang="cs-CZ" dirty="0"/>
              <a:t>Pro </a:t>
            </a:r>
            <a:r>
              <a:rPr lang="cs-CZ" dirty="0" smtClean="0"/>
              <a:t>ČR </a:t>
            </a:r>
            <a:r>
              <a:rPr lang="cs-CZ" dirty="0"/>
              <a:t>je nezbytné zachovat </a:t>
            </a:r>
            <a:r>
              <a:rPr lang="cs-CZ" dirty="0" smtClean="0"/>
              <a:t>princip </a:t>
            </a:r>
            <a:r>
              <a:rPr lang="cs-CZ" dirty="0"/>
              <a:t>podpory poskytovaný na skutečnou aktuální produkci, nikoliv historické </a:t>
            </a:r>
            <a:r>
              <a:rPr lang="cs-CZ" dirty="0" smtClean="0"/>
              <a:t>údaje.</a:t>
            </a:r>
          </a:p>
          <a:p>
            <a:r>
              <a:rPr lang="cs-CZ" altLang="cs-CZ" dirty="0">
                <a:latin typeface="Arial" charset="0"/>
                <a:cs typeface="Arial" charset="0"/>
              </a:rPr>
              <a:t>Nové nastavení by mělo umožnit navýšit </a:t>
            </a:r>
            <a:r>
              <a:rPr lang="cs-CZ" altLang="cs-CZ" dirty="0" smtClean="0">
                <a:latin typeface="Arial" charset="0"/>
                <a:cs typeface="Arial" charset="0"/>
              </a:rPr>
              <a:t>alokaci podpory VCS ze stávajících 15 </a:t>
            </a:r>
            <a:r>
              <a:rPr lang="cs-CZ" altLang="cs-CZ" dirty="0">
                <a:latin typeface="Arial" charset="0"/>
                <a:cs typeface="Arial" charset="0"/>
              </a:rPr>
              <a:t>% </a:t>
            </a:r>
            <a:r>
              <a:rPr lang="cs-CZ" altLang="cs-CZ" b="1" dirty="0">
                <a:latin typeface="Arial" charset="0"/>
                <a:cs typeface="Arial" charset="0"/>
              </a:rPr>
              <a:t>na 25 %</a:t>
            </a:r>
            <a:r>
              <a:rPr lang="cs-CZ" altLang="cs-CZ" dirty="0">
                <a:latin typeface="Arial" charset="0"/>
                <a:cs typeface="Arial" charset="0"/>
              </a:rPr>
              <a:t>, a </a:t>
            </a:r>
            <a:r>
              <a:rPr lang="cs-CZ" altLang="cs-CZ" dirty="0" smtClean="0">
                <a:latin typeface="Arial" charset="0"/>
                <a:cs typeface="Arial" charset="0"/>
              </a:rPr>
              <a:t>max. </a:t>
            </a:r>
            <a:r>
              <a:rPr lang="cs-CZ" altLang="cs-CZ" dirty="0">
                <a:latin typeface="Arial" charset="0"/>
                <a:cs typeface="Arial" charset="0"/>
              </a:rPr>
              <a:t>tak podpořit citlivé </a:t>
            </a:r>
            <a:r>
              <a:rPr lang="cs-CZ" altLang="cs-CZ" dirty="0" smtClean="0">
                <a:latin typeface="Arial" charset="0"/>
                <a:cs typeface="Arial" charset="0"/>
              </a:rPr>
              <a:t>sektory.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6FD0-77ED-4855-BDD6-57F58BD46DD3}" type="slidenum">
              <a:rPr lang="cs-CZ" smtClean="0"/>
              <a:pPr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8043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6FD0-77ED-4855-BDD6-57F58BD46DD3}" type="slidenum">
              <a:rPr lang="cs-CZ" smtClean="0"/>
              <a:pPr/>
              <a:t>26</a:t>
            </a:fld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47" y="620688"/>
            <a:ext cx="7882821" cy="525778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95536" y="5878469"/>
            <a:ext cx="2448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smtClean="0"/>
              <a:t>Foto: </a:t>
            </a:r>
            <a:r>
              <a:rPr lang="cs-CZ" sz="1050" dirty="0" err="1" smtClean="0"/>
              <a:t>Shutterstock</a:t>
            </a:r>
            <a:endParaRPr lang="cs-CZ" sz="1050" dirty="0"/>
          </a:p>
        </p:txBody>
      </p:sp>
    </p:spTree>
    <p:extLst>
      <p:ext uri="{BB962C8B-B14F-4D97-AF65-F5344CB8AC3E}">
        <p14:creationId xmlns:p14="http://schemas.microsoft.com/office/powerpoint/2010/main" val="17195245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2708920"/>
            <a:ext cx="6840760" cy="922114"/>
          </a:xfrm>
        </p:spPr>
        <p:txBody>
          <a:bodyPr/>
          <a:lstStyle/>
          <a:p>
            <a:pPr algn="ctr"/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6FD0-77ED-4855-BDD6-57F58BD46DD3}" type="slidenum">
              <a:rPr lang="cs-CZ" smtClean="0"/>
              <a:pPr/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0073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Ekonomický výsledek zemědělství</a:t>
            </a:r>
            <a:endParaRPr lang="cs-CZ" dirty="0"/>
          </a:p>
        </p:txBody>
      </p:sp>
      <p:graphicFrame>
        <p:nvGraphicFramePr>
          <p:cNvPr id="18" name="Zástupný symbol pro obsah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9553754"/>
              </p:ext>
            </p:extLst>
          </p:nvPr>
        </p:nvGraphicFramePr>
        <p:xfrm>
          <a:off x="454896" y="1253661"/>
          <a:ext cx="800323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6FD0-77ED-4855-BDD6-57F58BD46DD3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54896" y="5803521"/>
            <a:ext cx="1728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Zdroj: </a:t>
            </a:r>
            <a:r>
              <a:rPr lang="cs-CZ" sz="1000" dirty="0" err="1" smtClean="0"/>
              <a:t>MZe</a:t>
            </a:r>
            <a:r>
              <a:rPr lang="cs-CZ" sz="1000" dirty="0" smtClean="0"/>
              <a:t> s využitím dat ČSÚ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439234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af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4718940"/>
              </p:ext>
            </p:extLst>
          </p:nvPr>
        </p:nvGraphicFramePr>
        <p:xfrm>
          <a:off x="251520" y="297470"/>
          <a:ext cx="9001000" cy="5693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Graf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3008217"/>
              </p:ext>
            </p:extLst>
          </p:nvPr>
        </p:nvGraphicFramePr>
        <p:xfrm>
          <a:off x="683568" y="1440470"/>
          <a:ext cx="8712968" cy="4745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Vývoj v mléčném sektoru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83568" y="6381328"/>
            <a:ext cx="2133600" cy="365125"/>
          </a:xfrm>
        </p:spPr>
        <p:txBody>
          <a:bodyPr/>
          <a:lstStyle/>
          <a:p>
            <a:fld id="{A7F66FD0-77ED-4855-BDD6-57F58BD46DD3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971600" y="1440470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Vývoj průměrných stavů </a:t>
            </a:r>
            <a:r>
              <a:rPr lang="cs-CZ" b="1" dirty="0" smtClean="0"/>
              <a:t>dojnic, užitkovosti a produkce mléka</a:t>
            </a:r>
            <a:endParaRPr lang="cs-CZ" b="1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454896" y="5803521"/>
            <a:ext cx="1728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Zdroj: </a:t>
            </a:r>
            <a:r>
              <a:rPr lang="cs-CZ" sz="1000" dirty="0" err="1" smtClean="0"/>
              <a:t>MZe</a:t>
            </a:r>
            <a:r>
              <a:rPr lang="cs-CZ" sz="1000" dirty="0" smtClean="0"/>
              <a:t> s využitím dat ČSÚ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725068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Srovnání stavů skotu v ČR a SRN</a:t>
            </a:r>
            <a:endParaRPr lang="cs-CZ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6" y="1254231"/>
            <a:ext cx="7020955" cy="4584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6FD0-77ED-4855-BDD6-57F58BD46DD3}" type="slidenum">
              <a:rPr lang="cs-CZ" smtClean="0"/>
              <a:pPr/>
              <a:t>5</a:t>
            </a:fld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51576" y="5826169"/>
            <a:ext cx="1728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Zdroj: </a:t>
            </a:r>
            <a:r>
              <a:rPr lang="cs-CZ" sz="1000" dirty="0" err="1" smtClean="0"/>
              <a:t>MZe</a:t>
            </a:r>
            <a:r>
              <a:rPr lang="cs-CZ" sz="1000" dirty="0" smtClean="0"/>
              <a:t> s využitím dat ČSÚ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268953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Srovnání dojivosti v ČR a SRN</a:t>
            </a:r>
            <a:endParaRPr lang="cs-CZ" dirty="0"/>
          </a:p>
        </p:txBody>
      </p:sp>
      <p:pic>
        <p:nvPicPr>
          <p:cNvPr id="13314" name="Picture 2" descr="C:\Users\10000529\Documents\Ministr, náměstek podklady\2017\žofínské fórum\Podklady pro pana ministra 2017\IMG_259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79569"/>
            <a:ext cx="6840761" cy="4485679"/>
          </a:xfrm>
          <a:noFill/>
        </p:spPr>
      </p:pic>
      <p:sp>
        <p:nvSpPr>
          <p:cNvPr id="3" name="TextovéPole 2"/>
          <p:cNvSpPr txBox="1"/>
          <p:nvPr/>
        </p:nvSpPr>
        <p:spPr>
          <a:xfrm>
            <a:off x="756707" y="5733256"/>
            <a:ext cx="1728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Zdroj: </a:t>
            </a:r>
            <a:r>
              <a:rPr lang="cs-CZ" sz="1000" dirty="0" err="1" smtClean="0"/>
              <a:t>MZe</a:t>
            </a:r>
            <a:r>
              <a:rPr lang="cs-CZ" sz="1000" dirty="0" smtClean="0"/>
              <a:t> s využitím dat ČSÚ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441181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Stavy krav bez tržní produkce mléka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6FD0-77ED-4855-BDD6-57F58BD46DD3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70248" y="5811070"/>
            <a:ext cx="1728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Zdroj: </a:t>
            </a:r>
            <a:r>
              <a:rPr lang="cs-CZ" sz="1000" dirty="0" err="1" smtClean="0"/>
              <a:t>MZe</a:t>
            </a:r>
            <a:r>
              <a:rPr lang="cs-CZ" sz="1000" dirty="0" smtClean="0"/>
              <a:t> s využitím dat ČSÚ</a:t>
            </a:r>
            <a:endParaRPr lang="cs-CZ" sz="1000" dirty="0"/>
          </a:p>
        </p:txBody>
      </p:sp>
      <p:graphicFrame>
        <p:nvGraphicFramePr>
          <p:cNvPr id="8" name="Graf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6171800"/>
              </p:ext>
            </p:extLst>
          </p:nvPr>
        </p:nvGraphicFramePr>
        <p:xfrm>
          <a:off x="755576" y="1196752"/>
          <a:ext cx="7632847" cy="4536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21346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Graf 1" descr="MZe s využitím dat ČSÚ" title="Zdroj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0890253"/>
              </p:ext>
            </p:extLst>
          </p:nvPr>
        </p:nvGraphicFramePr>
        <p:xfrm>
          <a:off x="395536" y="1196752"/>
          <a:ext cx="8044060" cy="4464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0" name="List" r:id="rId4" imgW="8524855" imgH="4495770" progId="Excel.Sheet.8">
                  <p:embed/>
                </p:oleObj>
              </mc:Choice>
              <mc:Fallback>
                <p:oleObj name="List" r:id="rId4" imgW="8524855" imgH="449577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196752"/>
                        <a:ext cx="8044060" cy="44644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454896" y="5803521"/>
            <a:ext cx="1728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Zdroj: </a:t>
            </a:r>
            <a:r>
              <a:rPr lang="cs-CZ" sz="1000" dirty="0" err="1" smtClean="0"/>
              <a:t>MZe</a:t>
            </a:r>
            <a:r>
              <a:rPr lang="cs-CZ" sz="1000" dirty="0" smtClean="0"/>
              <a:t> s využitím dat ČSÚ</a:t>
            </a:r>
            <a:endParaRPr lang="cs-CZ" sz="10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6552" y="116632"/>
            <a:ext cx="8229600" cy="1143000"/>
          </a:xfrm>
        </p:spPr>
        <p:txBody>
          <a:bodyPr/>
          <a:lstStyle/>
          <a:p>
            <a:pPr algn="ctr"/>
            <a:r>
              <a:rPr lang="cs-CZ" dirty="0" smtClean="0"/>
              <a:t>Stavy prasnic a selat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1299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6FD0-77ED-4855-BDD6-57F58BD46DD3}" type="slidenum">
              <a:rPr lang="cs-CZ" smtClean="0"/>
              <a:pPr/>
              <a:t>9</a:t>
            </a:fld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 idx="4294967295"/>
          </p:nvPr>
        </p:nvSpPr>
        <p:spPr>
          <a:xfrm>
            <a:off x="323528" y="274638"/>
            <a:ext cx="7906072" cy="922337"/>
          </a:xfrm>
        </p:spPr>
        <p:txBody>
          <a:bodyPr/>
          <a:lstStyle/>
          <a:p>
            <a:pPr algn="ctr"/>
            <a:r>
              <a:rPr lang="cs-CZ" dirty="0" smtClean="0"/>
              <a:t>Vývoj produkce drůbežího masa a vajec</a:t>
            </a:r>
            <a:endParaRPr lang="cs-CZ" dirty="0"/>
          </a:p>
        </p:txBody>
      </p:sp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9205124"/>
              </p:ext>
            </p:extLst>
          </p:nvPr>
        </p:nvGraphicFramePr>
        <p:xfrm>
          <a:off x="323528" y="1196976"/>
          <a:ext cx="7848872" cy="4608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454896" y="5803521"/>
            <a:ext cx="1728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Zdroj: </a:t>
            </a:r>
            <a:r>
              <a:rPr lang="cs-CZ" sz="1000" dirty="0" err="1" smtClean="0"/>
              <a:t>MZe</a:t>
            </a:r>
            <a:r>
              <a:rPr lang="cs-CZ" sz="1000" dirty="0" smtClean="0"/>
              <a:t> s využitím dat ČSÚ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984188984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z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Prezentace_PM_zofin2017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Prezentace_mze</Template>
  <TotalTime>2690</TotalTime>
  <Words>576</Words>
  <Application>Microsoft Office PowerPoint</Application>
  <PresentationFormat>Předvádění na obrazovce (4:3)</PresentationFormat>
  <Paragraphs>172</Paragraphs>
  <Slides>27</Slides>
  <Notes>20</Notes>
  <HiddenSlides>0</HiddenSlides>
  <MMClips>0</MMClips>
  <ScaleCrop>false</ScaleCrop>
  <HeadingPairs>
    <vt:vector size="8" baseType="variant">
      <vt:variant>
        <vt:lpstr>Použitá písma</vt:lpstr>
      </vt:variant>
      <vt:variant>
        <vt:i4>2</vt:i4>
      </vt:variant>
      <vt:variant>
        <vt:lpstr>Motiv</vt:lpstr>
      </vt:variant>
      <vt:variant>
        <vt:i4>5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27</vt:i4>
      </vt:variant>
    </vt:vector>
  </HeadingPairs>
  <TitlesOfParts>
    <vt:vector size="36" baseType="lpstr">
      <vt:lpstr>Arial</vt:lpstr>
      <vt:lpstr>Calibri</vt:lpstr>
      <vt:lpstr>Prezentace_mze</vt:lpstr>
      <vt:lpstr>2_Vlastní návrh</vt:lpstr>
      <vt:lpstr>1_Vlastní návrh</vt:lpstr>
      <vt:lpstr>Vlastní návrh</vt:lpstr>
      <vt:lpstr>Prezentace_PM_zofin2017</vt:lpstr>
      <vt:lpstr>Graf aplikace Microsoft Excel</vt:lpstr>
      <vt:lpstr>List</vt:lpstr>
      <vt:lpstr>Svítání na lepší časy. Odrazilo se naše zemědělství ode dna?  </vt:lpstr>
      <vt:lpstr>Aktuální vývoj v zemědělství</vt:lpstr>
      <vt:lpstr>Ekonomický výsledek zemědělství</vt:lpstr>
      <vt:lpstr>Vývoj v mléčném sektoru</vt:lpstr>
      <vt:lpstr>Srovnání stavů skotu v ČR a SRN</vt:lpstr>
      <vt:lpstr>Srovnání dojivosti v ČR a SRN</vt:lpstr>
      <vt:lpstr>Stavy krav bez tržní produkce mléka</vt:lpstr>
      <vt:lpstr>Stavy prasnic a selat</vt:lpstr>
      <vt:lpstr>Vývoj produkce drůbežího masa a vajec</vt:lpstr>
      <vt:lpstr>Plochy a produkce ovoce</vt:lpstr>
      <vt:lpstr>Plochy a produkce zeleniny</vt:lpstr>
      <vt:lpstr>Plochy, výnosy a produkce brambor</vt:lpstr>
      <vt:lpstr>Plochy, výnosy cukrové řepy a výroba cukru</vt:lpstr>
      <vt:lpstr>Plochy a produkce chmele</vt:lpstr>
      <vt:lpstr>Poskytnuté podpory MZe v rámci DP 13</vt:lpstr>
      <vt:lpstr>Počet podnikatelských subjektů  v potravinářství</vt:lpstr>
      <vt:lpstr>Vývoj počtu minimlékáren</vt:lpstr>
      <vt:lpstr>Vývoj stavu malých a velkých zpracovatelů zemědělských produktů</vt:lpstr>
      <vt:lpstr>Zjednodušení dotačních podpor a administrativní zátěže</vt:lpstr>
      <vt:lpstr>Národní dotační programy  a jiné podpory</vt:lpstr>
      <vt:lpstr>Budoucí výzvy, rizika a změny</vt:lpstr>
      <vt:lpstr>Ukázka erozní události</vt:lpstr>
      <vt:lpstr>Klimatické změny</vt:lpstr>
      <vt:lpstr>Společná zemědělská politika po roce 2020</vt:lpstr>
      <vt:lpstr>SZP po roce 2020</vt:lpstr>
      <vt:lpstr>Prezentace aplikace PowerPoint</vt:lpstr>
      <vt:lpstr>Děkuji za pozornost</vt:lpstr>
    </vt:vector>
  </TitlesOfParts>
  <Company>MZe ČR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Žofínské fórum Zemědělství a  potravinářství, ekonomická soběstačnost nebo závislost na EU?  Strategie Ministerstva zemědělství ČR s výhledem do roku 2030.</dc:title>
  <dc:creator>Říhová Lucie</dc:creator>
  <cp:lastModifiedBy>Bílý Vojtěch</cp:lastModifiedBy>
  <cp:revision>351</cp:revision>
  <cp:lastPrinted>2017-04-27T12:11:43Z</cp:lastPrinted>
  <dcterms:created xsi:type="dcterms:W3CDTF">2016-03-11T09:11:57Z</dcterms:created>
  <dcterms:modified xsi:type="dcterms:W3CDTF">2017-04-28T09:23:32Z</dcterms:modified>
</cp:coreProperties>
</file>