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  <p:sldMasterId id="2147483676" r:id="rId3"/>
    <p:sldMasterId id="2147483677" r:id="rId4"/>
    <p:sldMasterId id="2147483678" r:id="rId5"/>
  </p:sldMasterIdLst>
  <p:notesMasterIdLst>
    <p:notesMasterId r:id="rId17"/>
  </p:notesMasterIdLst>
  <p:sldIdLst>
    <p:sldId id="256" r:id="rId6"/>
    <p:sldId id="290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60" r:id="rId16"/>
  </p:sldIdLst>
  <p:sldSz cx="10691813" cy="7559675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024" autoAdjust="0"/>
  </p:normalViewPr>
  <p:slideViewPr>
    <p:cSldViewPr snapToGrid="0">
      <p:cViewPr>
        <p:scale>
          <a:sx n="82" d="100"/>
          <a:sy n="82" d="100"/>
        </p:scale>
        <p:origin x="-708" y="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5D127-BA97-4C80-BC99-AFA9717E1131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55DA8-8BE1-48DD-9227-8CFD8C2DC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4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085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FA2CB58D-D1CE-4872-AD3A-856DB04EECE7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61ED1F56-BDD3-4FC7-86FC-04CD583AA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17" y="1494058"/>
            <a:ext cx="9623579" cy="538508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364"/>
              </a:spcBef>
              <a:defRPr/>
            </a:lvl1pPr>
            <a:lvl2pPr marL="437256" indent="-437256">
              <a:lnSpc>
                <a:spcPct val="120000"/>
              </a:lnSpc>
              <a:spcBef>
                <a:spcPts val="607"/>
              </a:spcBef>
              <a:buSzPct val="150000"/>
              <a:buFont typeface="Arial" pitchFamily="34" charset="0"/>
              <a:buChar char="•"/>
              <a:defRPr/>
            </a:lvl2pPr>
            <a:lvl3pPr marL="655884">
              <a:lnSpc>
                <a:spcPct val="120000"/>
              </a:lnSpc>
              <a:spcBef>
                <a:spcPts val="243"/>
              </a:spcBef>
              <a:defRPr/>
            </a:lvl3pPr>
            <a:lvl4pPr marL="1093140">
              <a:lnSpc>
                <a:spcPct val="120000"/>
              </a:lnSpc>
              <a:spcBef>
                <a:spcPts val="0"/>
              </a:spcBef>
              <a:defRPr sz="1700"/>
            </a:lvl4pPr>
            <a:lvl5pPr marL="1399219">
              <a:lnSpc>
                <a:spcPct val="120000"/>
              </a:lnSpc>
              <a:spcBef>
                <a:spcPts val="0"/>
              </a:spcBef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4118" y="323916"/>
            <a:ext cx="8246617" cy="69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117" y="7132948"/>
            <a:ext cx="2494442" cy="276747"/>
          </a:xfrm>
          <a:prstGeom prst="rect">
            <a:avLst/>
          </a:prstGeom>
        </p:spPr>
        <p:txBody>
          <a:bodyPr lIns="111063" tIns="55532" rIns="111063" bIns="55532"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2E5308ED-DBBF-41BD-A509-0110B1704957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90" y="7132948"/>
            <a:ext cx="3384635" cy="276747"/>
          </a:xfrm>
          <a:prstGeom prst="rect">
            <a:avLst/>
          </a:prstGeom>
        </p:spPr>
        <p:txBody>
          <a:bodyPr lIns="111063" tIns="55532" rIns="111063" bIns="55532"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255" y="7132948"/>
            <a:ext cx="2494442" cy="276747"/>
          </a:xfrm>
          <a:prstGeom prst="rect">
            <a:avLst/>
          </a:prstGeom>
        </p:spPr>
        <p:txBody>
          <a:bodyPr lIns="111063" tIns="55532" rIns="111063" bIns="55532"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DE89B7D8-731E-47CB-84F9-42D7031758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81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FA2CB58D-D1CE-4872-AD3A-856DB04EECE7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61ED1F56-BDD3-4FC7-86FC-04CD583AA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35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88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100794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ctr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None/>
        <a:defRPr lang="cs-CZ" sz="1800" kern="1200" dirty="0" smtClean="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33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62672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7895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72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0" y="3960397"/>
            <a:ext cx="10691813" cy="809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cs-CZ" sz="3000" dirty="0" smtClean="0"/>
              <a:t>Kalamitní situace - opatření</a:t>
            </a:r>
            <a:endParaRPr lang="en-US" sz="30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0" y="4769937"/>
            <a:ext cx="10691813" cy="9422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lang="cs-CZ" sz="2646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dirty="0" smtClean="0"/>
              <a:t>27.9.2017</a:t>
            </a:r>
          </a:p>
          <a:p>
            <a:pPr algn="l"/>
            <a:r>
              <a:rPr lang="cs-CZ" sz="1800" dirty="0" smtClean="0"/>
              <a:t>tisková konference</a:t>
            </a:r>
          </a:p>
        </p:txBody>
      </p:sp>
    </p:spTree>
    <p:extLst>
      <p:ext uri="{BB962C8B-B14F-4D97-AF65-F5344CB8AC3E}">
        <p14:creationId xmlns:p14="http://schemas.microsoft.com/office/powerpoint/2010/main" val="39756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6893" y="1427967"/>
            <a:ext cx="10314671" cy="59623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revize smluvních vztahů – termín do 9.10. 2017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umožnění ukončení smlouvy dohodou k 31.12.2017 (předpokladem je splnění projektu </a:t>
            </a:r>
            <a:r>
              <a:rPr lang="cs-CZ" dirty="0" err="1" smtClean="0"/>
              <a:t>PČ</a:t>
            </a:r>
            <a:r>
              <a:rPr lang="cs-CZ" dirty="0" smtClean="0"/>
              <a:t>; v </a:t>
            </a:r>
            <a:r>
              <a:rPr lang="cs-CZ" dirty="0" err="1" smtClean="0"/>
              <a:t>TČ</a:t>
            </a:r>
            <a:r>
              <a:rPr lang="cs-CZ" dirty="0" smtClean="0"/>
              <a:t> je cílem nahrazení </a:t>
            </a:r>
            <a:r>
              <a:rPr lang="cs-CZ" dirty="0" err="1" smtClean="0"/>
              <a:t>SM</a:t>
            </a:r>
            <a:r>
              <a:rPr lang="cs-CZ" dirty="0" smtClean="0"/>
              <a:t> a </a:t>
            </a:r>
            <a:r>
              <a:rPr lang="cs-CZ" dirty="0" err="1" smtClean="0"/>
              <a:t>BO</a:t>
            </a:r>
            <a:r>
              <a:rPr lang="cs-CZ" dirty="0" smtClean="0"/>
              <a:t> těžeb těžbou jiných dřevin)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dřeviny </a:t>
            </a:r>
            <a:r>
              <a:rPr lang="cs-CZ" dirty="0" err="1" smtClean="0"/>
              <a:t>SM</a:t>
            </a:r>
            <a:r>
              <a:rPr lang="cs-CZ" dirty="0" smtClean="0"/>
              <a:t> a </a:t>
            </a:r>
            <a:r>
              <a:rPr lang="cs-CZ" dirty="0" err="1" smtClean="0"/>
              <a:t>BO</a:t>
            </a:r>
            <a:r>
              <a:rPr lang="cs-CZ" dirty="0" smtClean="0"/>
              <a:t> budou zadávány prostřednictvím veřejných aukcí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LČR</a:t>
            </a:r>
            <a:r>
              <a:rPr lang="cs-CZ" dirty="0" smtClean="0"/>
              <a:t> neprodleně připraví veřejnou zakázku na provádění komplexních lesnických činností a prodej dříví (provede objektivizaci velikosti soutěžních jednotek; předpokládaný termín podpisu smluv = 1.3.2018)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maximalizace využití vlastních kapacit pro zpracování nahodilé těžby; příprava koncepce posílení vlastních kapacit v kalamitních oblastech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6893" y="323916"/>
            <a:ext cx="10314671" cy="69641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Opatření Lesů ČR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0" y="3960397"/>
            <a:ext cx="10691813" cy="809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DĚKUJI ZA POZORNOST</a:t>
            </a:r>
            <a:endParaRPr lang="en-US" sz="3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0" y="6952988"/>
            <a:ext cx="10691813" cy="6066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i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ttp://www.intersucho.cz/userfiles/image/AW_2015/140831AW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4546" r="33109" b="23674"/>
          <a:stretch/>
        </p:blipFill>
        <p:spPr bwMode="auto">
          <a:xfrm>
            <a:off x="313151" y="229913"/>
            <a:ext cx="4784740" cy="3507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http://www.intersucho.cz/userfiles/image/AW_2015/150830AWP_ne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4925" r="33431" b="23295"/>
          <a:stretch/>
        </p:blipFill>
        <p:spPr bwMode="auto">
          <a:xfrm>
            <a:off x="5159174" y="216105"/>
            <a:ext cx="5174799" cy="3507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http://www.intersucho.cz/userfiles/image/AW_2015/160828AWP_C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4925" r="33324" b="23484"/>
          <a:stretch/>
        </p:blipFill>
        <p:spPr bwMode="auto">
          <a:xfrm>
            <a:off x="313151" y="3797533"/>
            <a:ext cx="4766794" cy="3498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5292" t="8466" r="33694" b="28043"/>
          <a:stretch/>
        </p:blipFill>
        <p:spPr bwMode="auto">
          <a:xfrm>
            <a:off x="5166879" y="3776380"/>
            <a:ext cx="5167094" cy="3599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90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7570" y="1494058"/>
            <a:ext cx="10342857" cy="5823984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364"/>
              </a:spcBef>
              <a:buSzTx/>
              <a:buNone/>
            </a:pPr>
            <a:r>
              <a:rPr lang="cs-CZ" sz="1800" dirty="0">
                <a:latin typeface="Calibri" pitchFamily="34" charset="0"/>
              </a:rPr>
              <a:t>Změny vegetační stupňovitosti jako indikátory vhodné druhové dřevinné skladby souvisí se změnami klimatu. Existují vzájemně se lišící prognózy, např.: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cs-CZ" sz="2400" dirty="0" smtClean="0"/>
              <a:t>1990						2030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lvl="1" indent="0">
              <a:spcBef>
                <a:spcPts val="364"/>
              </a:spcBef>
              <a:buSzTx/>
              <a:buNone/>
            </a:pPr>
            <a:endParaRPr lang="cs-CZ" sz="1400" dirty="0" smtClean="0">
              <a:latin typeface="Calibri" pitchFamily="34" charset="0"/>
            </a:endParaRPr>
          </a:p>
          <a:p>
            <a:pPr marL="0" lvl="1" indent="0">
              <a:spcBef>
                <a:spcPts val="364"/>
              </a:spcBef>
              <a:buSzTx/>
              <a:buNone/>
            </a:pPr>
            <a:endParaRPr lang="cs-CZ" sz="1200" dirty="0" smtClean="0">
              <a:latin typeface="Calibri" pitchFamily="34" charset="0"/>
            </a:endParaRPr>
          </a:p>
          <a:p>
            <a:pPr marL="0" lvl="1" indent="0">
              <a:spcBef>
                <a:spcPts val="364"/>
              </a:spcBef>
              <a:buSzTx/>
              <a:buNone/>
            </a:pPr>
            <a:endParaRPr lang="cs-CZ" sz="1200" dirty="0" smtClean="0">
              <a:latin typeface="Calibri" pitchFamily="34" charset="0"/>
            </a:endParaRPr>
          </a:p>
          <a:p>
            <a:pPr marL="0" lvl="1" indent="0">
              <a:spcBef>
                <a:spcPts val="364"/>
              </a:spcBef>
              <a:buSzTx/>
              <a:buNone/>
            </a:pPr>
            <a:endParaRPr lang="cs-CZ" sz="1200" dirty="0">
              <a:latin typeface="Calibri" pitchFamily="34" charset="0"/>
            </a:endParaRPr>
          </a:p>
          <a:p>
            <a:pPr marL="0" lvl="1" indent="0">
              <a:spcBef>
                <a:spcPts val="364"/>
              </a:spcBef>
              <a:buSzTx/>
              <a:buNone/>
            </a:pPr>
            <a:endParaRPr lang="cs-CZ" sz="1200" dirty="0" smtClean="0">
              <a:latin typeface="Calibri" pitchFamily="34" charset="0"/>
            </a:endParaRPr>
          </a:p>
          <a:p>
            <a:pPr marL="0" lvl="1" indent="0">
              <a:spcBef>
                <a:spcPts val="364"/>
              </a:spcBef>
              <a:buSzTx/>
              <a:buNone/>
            </a:pPr>
            <a:r>
              <a:rPr lang="cs-CZ" sz="1200" dirty="0" smtClean="0">
                <a:latin typeface="Calibri" pitchFamily="34" charset="0"/>
              </a:rPr>
              <a:t>Zdroj</a:t>
            </a:r>
            <a:r>
              <a:rPr lang="cs-CZ" sz="1200" dirty="0">
                <a:latin typeface="Calibri" pitchFamily="34" charset="0"/>
              </a:rPr>
              <a:t>: BUČEK Antonín, VLČKOVÁ Veronika</a:t>
            </a:r>
          </a:p>
          <a:p>
            <a:pPr marL="0" lvl="1" indent="0">
              <a:spcBef>
                <a:spcPts val="364"/>
              </a:spcBef>
              <a:buSzTx/>
              <a:buNone/>
            </a:pPr>
            <a:endParaRPr lang="cs-CZ" sz="1600" dirty="0" smtClean="0">
              <a:latin typeface="Calibri" pitchFamily="34" charset="0"/>
            </a:endParaRPr>
          </a:p>
          <a:p>
            <a:pPr marL="0" lvl="1" indent="0">
              <a:spcBef>
                <a:spcPts val="364"/>
              </a:spcBef>
              <a:buSzTx/>
              <a:buNone/>
            </a:pPr>
            <a:r>
              <a:rPr lang="cs-CZ" sz="1600" dirty="0" smtClean="0">
                <a:latin typeface="Calibri" pitchFamily="34" charset="0"/>
              </a:rPr>
              <a:t>Podle </a:t>
            </a:r>
            <a:r>
              <a:rPr lang="cs-CZ" sz="1600" dirty="0">
                <a:latin typeface="Calibri" pitchFamily="34" charset="0"/>
              </a:rPr>
              <a:t>této prognózy: předpoklad navýšení podílu 1 a 2 </a:t>
            </a:r>
            <a:r>
              <a:rPr lang="cs-CZ" sz="1600" dirty="0" err="1">
                <a:latin typeface="Calibri" pitchFamily="34" charset="0"/>
              </a:rPr>
              <a:t>LVS</a:t>
            </a:r>
            <a:r>
              <a:rPr lang="cs-CZ" sz="1600" dirty="0">
                <a:latin typeface="Calibri" pitchFamily="34" charset="0"/>
              </a:rPr>
              <a:t> – dubového a </a:t>
            </a:r>
            <a:r>
              <a:rPr lang="cs-CZ" sz="1600" dirty="0" err="1">
                <a:latin typeface="Calibri" pitchFamily="34" charset="0"/>
              </a:rPr>
              <a:t>bukodubového</a:t>
            </a:r>
            <a:r>
              <a:rPr lang="cs-CZ" sz="1600" dirty="0">
                <a:latin typeface="Calibri" pitchFamily="34" charset="0"/>
              </a:rPr>
              <a:t> téměř na ½ území ČR do roku </a:t>
            </a:r>
            <a:r>
              <a:rPr lang="cs-CZ" sz="1600" dirty="0" smtClean="0">
                <a:latin typeface="Calibri" pitchFamily="34" charset="0"/>
              </a:rPr>
              <a:t>2030</a:t>
            </a:r>
            <a:endParaRPr lang="cs-CZ" sz="1600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5594" y="323916"/>
            <a:ext cx="10145138" cy="69641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Prognózy změn vegetační </a:t>
            </a:r>
            <a:r>
              <a:rPr lang="cs-CZ" sz="3200" dirty="0" smtClean="0">
                <a:solidFill>
                  <a:schemeClr val="bg1"/>
                </a:solidFill>
              </a:rPr>
              <a:t>stupňovitosti v ČR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Obrázek 4" descr="SM 2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3" y="2608971"/>
            <a:ext cx="4984223" cy="37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5" descr="SM-2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38" y="2621496"/>
            <a:ext cx="4943795" cy="375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7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01" y="344736"/>
            <a:ext cx="7597035" cy="687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5" y="1960001"/>
            <a:ext cx="10407016" cy="382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7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4" y="1443600"/>
            <a:ext cx="10299193" cy="59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2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0832" y="1415440"/>
            <a:ext cx="10226793" cy="5987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Bavorsko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opatření od 5.9. – alokována částka 100 mil. EUR (rozhodnutím vlády)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- 3 kategorie opatření (odstranění nahodilé těžby; přestavba lesních porostů; povodně) – strategické kroky x praktické (zastavení úmyslných těžeb, uvolnění tonáží)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Rakousko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opatření od 1.9. – alokována částka 18 mil. EUR (rozhodnutím </a:t>
            </a:r>
            <a:r>
              <a:rPr lang="cs-CZ" dirty="0" err="1" smtClean="0"/>
              <a:t>MZE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opatření pro boj s kůrovcem (asanace dřeva, zakládaní náhradních skládek, nákup nové techniky)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9847" y="323916"/>
            <a:ext cx="8670888" cy="69641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Reakce našich sousedů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1816" y="1402915"/>
            <a:ext cx="10226793" cy="58875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Opatření obecné povahy – návrh zákazu úmyslných SM a BO těžeb v ČR</a:t>
            </a:r>
          </a:p>
          <a:p>
            <a:pPr marL="0" indent="0">
              <a:buNone/>
            </a:pPr>
            <a:r>
              <a:rPr lang="cs-CZ" i="1" dirty="0" smtClean="0"/>
              <a:t>(v současné době běží lhůta pro uplatnění připomínek a námitek k návrhu tohoto opatření; po jejím uplynutí a vyhodnocení všech obdržených podnětů bude rozhodnuto o dalším postupu)</a:t>
            </a:r>
          </a:p>
          <a:p>
            <a:pPr marL="0" indent="0">
              <a:buNone/>
            </a:pPr>
            <a:r>
              <a:rPr lang="cs-CZ" dirty="0" smtClean="0"/>
              <a:t>Příprava materiálu pro Vládu ČR, který byl projednán a vzat na vědomí </a:t>
            </a:r>
            <a:r>
              <a:rPr lang="cs-CZ" dirty="0" smtClean="0"/>
              <a:t>25.9. 2017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Úkoly ve vztahu k </a:t>
            </a:r>
            <a:r>
              <a:rPr lang="cs-CZ" dirty="0" err="1" smtClean="0"/>
              <a:t>LČR</a:t>
            </a:r>
            <a:r>
              <a:rPr lang="cs-CZ" dirty="0" smtClean="0"/>
              <a:t> – narovnání smluvních vztahů; posílení vlastních kapacit pro řešení kalamitních stavů ve vlastní režii.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Koordinace postupu a přijímání opatření s ostatními ministerstvy: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 smtClean="0"/>
              <a:t>MD – tonáže, výjimka z omezení provozu, koordinace železniční nákladní dopravy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 err="1" smtClean="0"/>
              <a:t>MMR</a:t>
            </a:r>
            <a:r>
              <a:rPr lang="cs-CZ" dirty="0" smtClean="0"/>
              <a:t> – prostředky na opravu obecní infrastruktury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 err="1"/>
              <a:t>M</a:t>
            </a:r>
            <a:r>
              <a:rPr lang="cs-CZ" dirty="0" err="1" smtClean="0"/>
              <a:t>PO</a:t>
            </a:r>
            <a:r>
              <a:rPr lang="cs-CZ" dirty="0" smtClean="0"/>
              <a:t> – podpora zřizování mokrých skládek</a:t>
            </a:r>
          </a:p>
          <a:p>
            <a:pPr marL="0" indent="0">
              <a:buNone/>
            </a:pPr>
            <a:r>
              <a:rPr lang="cs-CZ" dirty="0" smtClean="0"/>
              <a:t>Úkol pro budoucnost: podněty stran řešení kalamitních situací (mimořádných stavů) v legislativě (Lesním zákonu); zvážení účelnosti zřízení kalamitního rezervního fondu.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02" y="323916"/>
            <a:ext cx="8637933" cy="69641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Současné kroky </a:t>
            </a:r>
            <a:r>
              <a:rPr lang="cs-CZ" b="1" dirty="0" err="1" smtClean="0">
                <a:solidFill>
                  <a:schemeClr val="bg1"/>
                </a:solidFill>
              </a:rPr>
              <a:t>MZe</a:t>
            </a:r>
            <a:r>
              <a:rPr lang="cs-CZ" b="1" dirty="0" smtClean="0">
                <a:solidFill>
                  <a:schemeClr val="bg1"/>
                </a:solidFill>
              </a:rPr>
              <a:t> ČR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2801" y="1415441"/>
            <a:ext cx="10237778" cy="5750716"/>
          </a:xfrm>
        </p:spPr>
        <p:txBody>
          <a:bodyPr>
            <a:normAutofit/>
          </a:bodyPr>
          <a:lstStyle/>
          <a:p>
            <a:r>
              <a:rPr lang="cs-CZ" dirty="0"/>
              <a:t>realizovat ve vztahu ke státnímu podniku Lesy České republiky, s. p. opatření k objektivizaci ekonomických parametrů aktuálně platných Smluv o provádění komplexních lesnických činností a o prodeji dříví, a to zásadně prostřednictvím transparentní veřejné zakázky realizované v souladu se zákonem č. 134/2016 Sb., o zadávání veřejných zakázek, ve znění pozdějších předpisů a za podmínky, že případný negativní finanční dopad do tržeb tohoto státního podniku bude pokryt z interních zdrojů státního podniku</a:t>
            </a:r>
          </a:p>
          <a:p>
            <a:r>
              <a:rPr lang="cs-CZ" dirty="0" smtClean="0"/>
              <a:t>zahájit </a:t>
            </a:r>
            <a:r>
              <a:rPr lang="cs-CZ" dirty="0"/>
              <a:t>konzultace s příslušnými ministry k přijetí odpovídajících opatření v jejich resortech pro likvidaci kalamity v </a:t>
            </a:r>
            <a:r>
              <a:rPr lang="cs-CZ" dirty="0" smtClean="0"/>
              <a:t>lesích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8862" y="323916"/>
            <a:ext cx="10336640" cy="69641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Usnesení vládního materiálu – úkoly pro </a:t>
            </a:r>
            <a:r>
              <a:rPr lang="cs-CZ" sz="3600" b="1" dirty="0" err="1" smtClean="0">
                <a:solidFill>
                  <a:schemeClr val="bg1"/>
                </a:solidFill>
              </a:rPr>
              <a:t>MZe</a:t>
            </a:r>
            <a:endParaRPr lang="cs-CZ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 O T I V Y_2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syČR-prezentace_šablona.potx" id="{6A06BD78-F517-4694-B47C-5B45306AA054}" vid="{34579B8C-EC52-4A48-A210-C04D0D5ABC20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7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 O T I V Y_2</Template>
  <TotalTime>2480</TotalTime>
  <Words>409</Words>
  <Application>Microsoft Office PowerPoint</Application>
  <PresentationFormat>Vlastní</PresentationFormat>
  <Paragraphs>46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M O T I V Y_2</vt:lpstr>
      <vt:lpstr>Vlastní návrh</vt:lpstr>
      <vt:lpstr>5_Vlastní návrh</vt:lpstr>
      <vt:lpstr>6_Vlastní návrh</vt:lpstr>
      <vt:lpstr>17_Vlastní návrh</vt:lpstr>
      <vt:lpstr>Prezentace aplikace PowerPoint</vt:lpstr>
      <vt:lpstr>Prezentace aplikace PowerPoint</vt:lpstr>
      <vt:lpstr>Prognózy změn vegetační stupňovitosti v ČR</vt:lpstr>
      <vt:lpstr>Prezentace aplikace PowerPoint</vt:lpstr>
      <vt:lpstr>Prezentace aplikace PowerPoint</vt:lpstr>
      <vt:lpstr>Prezentace aplikace PowerPoint</vt:lpstr>
      <vt:lpstr>Reakce našich sousedů</vt:lpstr>
      <vt:lpstr>Současné kroky MZe ČR</vt:lpstr>
      <vt:lpstr>Usnesení vládního materiálu – úkoly pro MZe</vt:lpstr>
      <vt:lpstr>Opatření Lesů ČR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Chotěnovský Lukáš</dc:creator>
  <cp:lastModifiedBy>szorad</cp:lastModifiedBy>
  <cp:revision>96</cp:revision>
  <dcterms:created xsi:type="dcterms:W3CDTF">2017-03-09T14:53:50Z</dcterms:created>
  <dcterms:modified xsi:type="dcterms:W3CDTF">2017-09-27T09:22:52Z</dcterms:modified>
</cp:coreProperties>
</file>